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7" r:id="rId3"/>
    <p:sldId id="256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4" r:id="rId18"/>
    <p:sldId id="280" r:id="rId19"/>
    <p:sldId id="275" r:id="rId20"/>
    <p:sldId id="277" r:id="rId21"/>
    <p:sldId id="258" r:id="rId22"/>
    <p:sldId id="278" r:id="rId23"/>
    <p:sldId id="276" r:id="rId24"/>
    <p:sldId id="281" r:id="rId25"/>
    <p:sldId id="279" r:id="rId26"/>
  </p:sldIdLst>
  <p:sldSz cx="12192000" cy="6858000"/>
  <p:notesSz cx="6761163" cy="99425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68903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2821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51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1802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214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26531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92258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94967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173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6426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1803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9283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6352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53847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98939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5074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13587-6E51-4C9D-9743-20F631462C83}" type="datetimeFigureOut">
              <a:rPr lang="uk-UA" smtClean="0"/>
              <a:t>11.03.2018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3CE25F-89F5-477F-9705-C3E11F839FDC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0602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9" Type="http://schemas.openxmlformats.org/officeDocument/2006/relationships/image" Target="../media/image33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391" y="257578"/>
            <a:ext cx="8216482" cy="1822790"/>
          </a:xfrm>
        </p:spPr>
        <p:txBody>
          <a:bodyPr/>
          <a:lstStyle/>
          <a:p>
            <a:r>
              <a:rPr lang="uk-UA" sz="6000" dirty="0" smtClean="0">
                <a:solidFill>
                  <a:srgbClr val="003300"/>
                </a:solidFill>
              </a:rPr>
              <a:t>УРОК ІНФОРМАТИКИ 3-Й КЛАС </a:t>
            </a:r>
            <a:endParaRPr lang="uk-UA" sz="6000" dirty="0">
              <a:solidFill>
                <a:srgbClr val="00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734096" y="2080368"/>
            <a:ext cx="8757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</a:rPr>
              <a:t>«ОЗНАЙОМЛЕННЯ З ПОНЯТТЯМ АЛГОРИТМУ»</a:t>
            </a:r>
            <a:endParaRPr lang="uk-UA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49" y="3834694"/>
            <a:ext cx="3299250" cy="301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3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521" y="425003"/>
            <a:ext cx="8306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003300"/>
                </a:solidFill>
              </a:rPr>
              <a:t>ПАРК ІСТОРІЙ</a:t>
            </a:r>
            <a:endParaRPr lang="uk-UA" sz="7200" b="1" dirty="0">
              <a:solidFill>
                <a:srgbClr val="0033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2755" y="1573474"/>
            <a:ext cx="5337228" cy="51492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09" y="2773803"/>
            <a:ext cx="3963021" cy="408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7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062" y="-811370"/>
            <a:ext cx="1009703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	</a:t>
            </a:r>
            <a:r>
              <a:rPr lang="uk-UA" sz="54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</a:p>
          <a:p>
            <a:r>
              <a:rPr lang="uk-UA" sz="3600" b="1" dirty="0" smtClean="0"/>
              <a:t>Як переправити на інший берег капусту, вовка та козу, якщо везти їх можемо лише по одному. Не залишайте на березі ні вовка з козою, ні козу з капустою.</a:t>
            </a:r>
            <a:endParaRPr lang="uk-UA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219" y="3035121"/>
            <a:ext cx="6141077" cy="3822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57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123" y="115910"/>
            <a:ext cx="7856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СКЛАДАЄМО ПЛАН</a:t>
            </a:r>
            <a:endParaRPr lang="uk-UA" sz="48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3793" y="1378039"/>
            <a:ext cx="435305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Перевезти</a:t>
            </a:r>
          </a:p>
          <a:p>
            <a:pPr marL="342900" indent="-342900">
              <a:buAutoNum type="arabicPeriod" startAt="2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Повернутися</a:t>
            </a:r>
          </a:p>
          <a:p>
            <a:pPr marL="342900" indent="-342900">
              <a:buAutoNum type="arabicPeriod" startAt="2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Перевезти</a:t>
            </a:r>
          </a:p>
          <a:p>
            <a:pPr marL="342900" indent="-342900">
              <a:buAutoNum type="arabicPeriod" startAt="2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Повернути</a:t>
            </a:r>
          </a:p>
          <a:p>
            <a:pPr marL="342900" indent="-342900">
              <a:buAutoNum type="arabicPeriod" startAt="2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Перевезти</a:t>
            </a:r>
          </a:p>
          <a:p>
            <a:pPr marL="342900" indent="-342900">
              <a:buAutoNum type="arabicPeriod" startAt="2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Повернутися</a:t>
            </a:r>
          </a:p>
          <a:p>
            <a:pPr marL="342900" indent="-342900">
              <a:buAutoNum type="arabicPeriod" startAt="2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Перевезти</a:t>
            </a:r>
            <a:endParaRPr lang="uk-UA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4118" y="1378039"/>
            <a:ext cx="28848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озу.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9576" y="2034862"/>
            <a:ext cx="3464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азад.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4118" y="2725139"/>
            <a:ext cx="26788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овка.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7149" y="3392637"/>
            <a:ext cx="4031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озу.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4118" y="4031943"/>
            <a:ext cx="3953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апусту.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9576" y="4736316"/>
            <a:ext cx="3258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азад.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4118" y="5403218"/>
            <a:ext cx="3953814" cy="77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озу.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93" y="682580"/>
            <a:ext cx="5477586" cy="6175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229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5155" y="206061"/>
            <a:ext cx="4868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  <a:endParaRPr lang="uk-UA" sz="54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426" y="1219543"/>
            <a:ext cx="73409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Батькові із двома синами треба переправитися через річку, але човен може витримати або одного батька (80 кг), або двох синів (по 40 кг). Як їм дістатися іншого берега?</a:t>
            </a:r>
            <a:endParaRPr lang="uk-U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4"/>
          <a:stretch/>
        </p:blipFill>
        <p:spPr>
          <a:xfrm>
            <a:off x="7611413" y="1219543"/>
            <a:ext cx="4580587" cy="4401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324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69" y="-137920"/>
            <a:ext cx="77917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СКЛАДАЄМО ПЛАН</a:t>
            </a:r>
            <a:r>
              <a:rPr lang="en-US" sz="48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6600" b="1" dirty="0" smtClean="0">
                <a:solidFill>
                  <a:srgbClr val="0033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дій</a:t>
            </a:r>
            <a:endParaRPr lang="uk-UA" sz="6600" b="1" dirty="0">
              <a:solidFill>
                <a:srgbClr val="0033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941" y="1140090"/>
            <a:ext cx="43273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Переїхати </a:t>
            </a:r>
          </a:p>
          <a:p>
            <a:pPr marL="342900" indent="-342900">
              <a:buAutoNum type="arabicPeriod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Повернутися</a:t>
            </a:r>
          </a:p>
          <a:p>
            <a:pPr marL="342900" indent="-342900">
              <a:buAutoNum type="arabicPeriod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Переїхати</a:t>
            </a:r>
          </a:p>
          <a:p>
            <a:pPr marL="342900" indent="-342900">
              <a:buAutoNum type="arabicPeriod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Повернутися</a:t>
            </a:r>
          </a:p>
          <a:p>
            <a:pPr marL="342900" indent="-342900">
              <a:buAutoNum type="arabicPeriod"/>
            </a:pPr>
            <a:r>
              <a:rPr lang="uk-UA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Переїхати</a:t>
            </a:r>
            <a:endParaRPr lang="uk-UA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4721" y="1140090"/>
            <a:ext cx="50871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вом синам.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30331" y="1816830"/>
            <a:ext cx="58212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дному сину назад.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4721" y="2494307"/>
            <a:ext cx="4662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атькові.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30331" y="3171783"/>
            <a:ext cx="60015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ругому сину назад.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4721" y="3844085"/>
            <a:ext cx="52932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uk-UA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бом синам.</a:t>
            </a:r>
            <a:endParaRPr lang="uk-UA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58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186" y="193183"/>
            <a:ext cx="8989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ШКОЛА РОБОТІВ</a:t>
            </a:r>
            <a:endParaRPr lang="uk-UA" sz="60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67" y="1208846"/>
            <a:ext cx="4660610" cy="5493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84901" y="54477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9878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72" y="2125014"/>
            <a:ext cx="6161764" cy="4597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0"/>
            <a:ext cx="72614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ВУЛИЦЯ КРОСВОРДІВ</a:t>
            </a:r>
            <a:endParaRPr lang="uk-UA" sz="54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17674"/>
              </p:ext>
            </p:extLst>
          </p:nvPr>
        </p:nvGraphicFramePr>
        <p:xfrm>
          <a:off x="5966011" y="103031"/>
          <a:ext cx="6225989" cy="664350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53036"/>
                <a:gridCol w="753035"/>
                <a:gridCol w="793376"/>
                <a:gridCol w="766106"/>
                <a:gridCol w="753412"/>
                <a:gridCol w="766482"/>
                <a:gridCol w="779930"/>
                <a:gridCol w="860612"/>
              </a:tblGrid>
              <a:tr h="39772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uk-UA" dirty="0" smtClean="0"/>
                        <a:t>1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uk-UA" u="none" dirty="0" smtClean="0"/>
                        <a:t>8</a:t>
                      </a:r>
                      <a:endParaRPr lang="uk-UA" u="non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72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40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uk-UA" dirty="0" smtClean="0"/>
                        <a:t>7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00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6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82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2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4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uk-UA" dirty="0" smtClean="0"/>
                        <a:t>6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22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uk-UA" dirty="0" smtClean="0"/>
                        <a:t>9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uk-UA" dirty="0" smtClean="0"/>
                        <a:t>3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uk-UA" dirty="0" smtClean="0"/>
                        <a:t>5</a:t>
                      </a: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3788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82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76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39">
                <a:tc rowSpan="3" gridSpan="2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190">
                <a:tc gridSpan="2"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55">
                <a:tc gridSpan="2"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192">
                <a:tc rowSpan="2" gridSpan="2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85">
                <a:tc gridSpan="2"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uk-UA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1346287" y="489397"/>
            <a:ext cx="845713" cy="12879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32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577" y="296215"/>
            <a:ext cx="68129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СКАРБНИЧКА ІСТОРІЇ</a:t>
            </a:r>
            <a:endParaRPr lang="uk-UA" sz="6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184042"/>
            <a:ext cx="5704268" cy="467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2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70" y="0"/>
            <a:ext cx="1222417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74485" y="1760464"/>
            <a:ext cx="5953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Мухаммед Аль-Хорезмі</a:t>
            </a:r>
          </a:p>
          <a:p>
            <a:r>
              <a:rPr lang="uk-UA" sz="4000" b="1" dirty="0"/>
              <a:t> </a:t>
            </a:r>
            <a:r>
              <a:rPr lang="uk-UA" sz="4000" b="1" dirty="0" smtClean="0"/>
              <a:t>         (787 – 850)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63464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78828" y="0"/>
            <a:ext cx="695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ПРОЕКТНИЙ ІНСТИТУТ</a:t>
            </a:r>
            <a:endParaRPr lang="uk-UA" sz="72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60788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9"/>
            <a:ext cx="12191999" cy="68483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702" y="901521"/>
            <a:ext cx="5749297" cy="59532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92591"/>
            <a:ext cx="852581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3300"/>
                </a:solidFill>
              </a:rPr>
              <a:t>З </a:t>
            </a:r>
            <a:r>
              <a:rPr lang="uk-UA" sz="2800" b="1" dirty="0" smtClean="0">
                <a:solidFill>
                  <a:srgbClr val="003300"/>
                </a:solidFill>
              </a:rPr>
              <a:t>КОМП</a:t>
            </a:r>
            <a:r>
              <a:rPr lang="en-US" sz="2800" b="1" dirty="0" smtClean="0">
                <a:solidFill>
                  <a:srgbClr val="003300"/>
                </a:solidFill>
              </a:rPr>
              <a:t>’</a:t>
            </a:r>
            <a:r>
              <a:rPr lang="uk-UA" sz="2800" b="1" dirty="0" smtClean="0">
                <a:solidFill>
                  <a:srgbClr val="003300"/>
                </a:solidFill>
              </a:rPr>
              <a:t>ЮТЕРОМ </a:t>
            </a:r>
            <a:r>
              <a:rPr lang="uk-UA" sz="2800" b="1" dirty="0" smtClean="0">
                <a:solidFill>
                  <a:srgbClr val="003300"/>
                </a:solidFill>
              </a:rPr>
              <a:t>ДРУЖНО КРОКУЄМО,</a:t>
            </a:r>
          </a:p>
          <a:p>
            <a:endParaRPr lang="uk-UA" sz="2800" b="1" dirty="0" smtClean="0">
              <a:solidFill>
                <a:srgbClr val="003300"/>
              </a:solidFill>
            </a:endParaRPr>
          </a:p>
          <a:p>
            <a:r>
              <a:rPr lang="uk-UA" sz="2800" b="1" dirty="0" smtClean="0">
                <a:solidFill>
                  <a:srgbClr val="003300"/>
                </a:solidFill>
              </a:rPr>
              <a:t>ЗНАЙОМИМОСЯ З ІНФОРМАЦІЙНИМИ</a:t>
            </a:r>
          </a:p>
          <a:p>
            <a:r>
              <a:rPr lang="uk-UA" sz="2800" b="1" dirty="0">
                <a:solidFill>
                  <a:srgbClr val="003300"/>
                </a:solidFill>
              </a:rPr>
              <a:t> </a:t>
            </a:r>
            <a:r>
              <a:rPr lang="uk-UA" sz="2800" b="1" dirty="0" smtClean="0">
                <a:solidFill>
                  <a:srgbClr val="003300"/>
                </a:solidFill>
              </a:rPr>
              <a:t>                                       ПРОЦЕСАМИ,</a:t>
            </a:r>
            <a:endParaRPr lang="en-US" sz="2800" b="1" dirty="0" smtClean="0">
              <a:solidFill>
                <a:srgbClr val="003300"/>
              </a:solidFill>
            </a:endParaRPr>
          </a:p>
          <a:p>
            <a:endParaRPr lang="uk-UA" sz="2800" b="1" dirty="0" smtClean="0">
              <a:solidFill>
                <a:srgbClr val="003300"/>
              </a:solidFill>
            </a:endParaRPr>
          </a:p>
          <a:p>
            <a:r>
              <a:rPr lang="uk-UA" sz="2800" b="1" dirty="0" smtClean="0">
                <a:solidFill>
                  <a:srgbClr val="003300"/>
                </a:solidFill>
              </a:rPr>
              <a:t>МАЛЮЄМО, МІРКУЄМО, АНАЛІЗУЄМО,</a:t>
            </a:r>
          </a:p>
          <a:p>
            <a:endParaRPr lang="uk-UA" sz="2800" b="1" dirty="0">
              <a:solidFill>
                <a:srgbClr val="003300"/>
              </a:solidFill>
            </a:endParaRPr>
          </a:p>
          <a:p>
            <a:r>
              <a:rPr lang="uk-UA" sz="2800" b="1" dirty="0" smtClean="0">
                <a:solidFill>
                  <a:srgbClr val="003300"/>
                </a:solidFill>
              </a:rPr>
              <a:t>ДУМАЄМО НАРІВНІ З ПРОЦЕСОРОМ.</a:t>
            </a:r>
          </a:p>
          <a:p>
            <a:endParaRPr lang="uk-UA" sz="2800" b="1" dirty="0" smtClean="0">
              <a:solidFill>
                <a:srgbClr val="003300"/>
              </a:solidFill>
            </a:endParaRPr>
          </a:p>
          <a:p>
            <a:r>
              <a:rPr lang="uk-UA" sz="2800" b="1" dirty="0" smtClean="0">
                <a:solidFill>
                  <a:srgbClr val="003300"/>
                </a:solidFill>
              </a:rPr>
              <a:t>ПРАВИЛА ПОВЕДІНКИ У КЛАСІ ЗНАЄМО,</a:t>
            </a:r>
          </a:p>
          <a:p>
            <a:endParaRPr lang="uk-UA" sz="2800" b="1" dirty="0" smtClean="0">
              <a:solidFill>
                <a:srgbClr val="003300"/>
              </a:solidFill>
            </a:endParaRPr>
          </a:p>
          <a:p>
            <a:r>
              <a:rPr lang="uk-UA" sz="2800" b="1" dirty="0" smtClean="0">
                <a:solidFill>
                  <a:srgbClr val="003300"/>
                </a:solidFill>
              </a:rPr>
              <a:t>У </a:t>
            </a:r>
            <a:r>
              <a:rPr lang="uk-UA" sz="2800" b="1" dirty="0" smtClean="0">
                <a:solidFill>
                  <a:srgbClr val="003300"/>
                </a:solidFill>
              </a:rPr>
              <a:t>ПАМ</a:t>
            </a:r>
            <a:r>
              <a:rPr lang="en-US" sz="2800" b="1" dirty="0" smtClean="0">
                <a:solidFill>
                  <a:srgbClr val="003300"/>
                </a:solidFill>
              </a:rPr>
              <a:t>’</a:t>
            </a:r>
            <a:r>
              <a:rPr lang="uk-UA" sz="2800" b="1" dirty="0" smtClean="0">
                <a:solidFill>
                  <a:srgbClr val="003300"/>
                </a:solidFill>
              </a:rPr>
              <a:t>ЯТІ </a:t>
            </a:r>
            <a:r>
              <a:rPr lang="uk-UA" sz="2800" b="1" dirty="0" smtClean="0">
                <a:solidFill>
                  <a:srgbClr val="003300"/>
                </a:solidFill>
              </a:rPr>
              <a:t>ЇХ ЗАВЖДИ ЗБЕРІГАЄМО!</a:t>
            </a:r>
            <a:endParaRPr lang="uk-UA" sz="2800" b="1" dirty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8659" y="-108893"/>
            <a:ext cx="8268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Починаємо урок</a:t>
            </a:r>
            <a:endParaRPr lang="uk-U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24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4102" y="0"/>
            <a:ext cx="7598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РОЗВАГ</a:t>
            </a:r>
            <a:endParaRPr lang="uk-UA" sz="72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912" y="1200328"/>
            <a:ext cx="5962650" cy="565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31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76" y="1859220"/>
            <a:ext cx="1801813" cy="1781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45" y="4374814"/>
            <a:ext cx="2070100" cy="1946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524" y="4300758"/>
            <a:ext cx="2117725" cy="20478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718" y="1802270"/>
            <a:ext cx="1912938" cy="17875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04" y="4457808"/>
            <a:ext cx="1547813" cy="1547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999" y="4021940"/>
            <a:ext cx="2439988" cy="2413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02" y="1486727"/>
            <a:ext cx="1833563" cy="22113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679" y="1602045"/>
            <a:ext cx="1924050" cy="20383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89495" y="152143"/>
            <a:ext cx="64806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3300"/>
                </a:solidFill>
              </a:rPr>
              <a:t>ПРАВИЛА ТЕХНІКИ БЕЗПЕКИ </a:t>
            </a:r>
            <a:endParaRPr lang="en-US" sz="3600" b="1" dirty="0" smtClean="0">
              <a:solidFill>
                <a:srgbClr val="003300"/>
              </a:solidFill>
            </a:endParaRPr>
          </a:p>
          <a:p>
            <a:r>
              <a:rPr lang="uk-UA" sz="3600" b="1" dirty="0" smtClean="0">
                <a:solidFill>
                  <a:srgbClr val="003300"/>
                </a:solidFill>
              </a:rPr>
              <a:t>У КОМП</a:t>
            </a:r>
            <a:r>
              <a:rPr lang="en-US" sz="3600" b="1" dirty="0" smtClean="0">
                <a:solidFill>
                  <a:srgbClr val="003300"/>
                </a:solidFill>
              </a:rPr>
              <a:t>`</a:t>
            </a:r>
            <a:r>
              <a:rPr lang="uk-UA" sz="3600" b="1" dirty="0" smtClean="0">
                <a:solidFill>
                  <a:srgbClr val="003300"/>
                </a:solidFill>
              </a:rPr>
              <a:t>ЮТЕРНОМУ</a:t>
            </a:r>
            <a:r>
              <a:rPr lang="en-US" sz="3600" b="1" dirty="0" smtClean="0">
                <a:solidFill>
                  <a:srgbClr val="003300"/>
                </a:solidFill>
              </a:rPr>
              <a:t> </a:t>
            </a:r>
            <a:r>
              <a:rPr lang="uk-UA" sz="3600" b="1" dirty="0" smtClean="0">
                <a:solidFill>
                  <a:srgbClr val="003300"/>
                </a:solidFill>
              </a:rPr>
              <a:t>КЛАСІ</a:t>
            </a:r>
            <a:endParaRPr lang="uk-UA" sz="36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9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887" y="0"/>
            <a:ext cx="7598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3300"/>
                </a:solidFill>
              </a:rPr>
              <a:t>  </a:t>
            </a:r>
            <a:r>
              <a:rPr lang="uk-UA" sz="5400" b="1" dirty="0" smtClean="0">
                <a:solidFill>
                  <a:srgbClr val="003300"/>
                </a:solidFill>
              </a:rPr>
              <a:t>ПРАКТИЧНА РОБОТА</a:t>
            </a:r>
            <a:endParaRPr lang="uk-UA" sz="5400" b="1" dirty="0">
              <a:solidFill>
                <a:srgbClr val="0033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5611"/>
            <a:ext cx="12191999" cy="607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1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6073" y="0"/>
            <a:ext cx="76371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СУПЕРМАРКЕТ ЦІКАВИХ ІДЕЙ</a:t>
            </a:r>
            <a:endParaRPr lang="uk-UA" sz="6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73" y="2416465"/>
            <a:ext cx="6787166" cy="444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1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52"/>
            <a:ext cx="12192000" cy="67431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734" y="-15290"/>
            <a:ext cx="6790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МІСТО ІНФОРМАТИКІВ</a:t>
            </a:r>
            <a:endParaRPr lang="uk-UA" sz="4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30321" y="489397"/>
            <a:ext cx="2086378" cy="20606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Овал 6"/>
          <p:cNvSpPr/>
          <p:nvPr/>
        </p:nvSpPr>
        <p:spPr>
          <a:xfrm>
            <a:off x="7212169" y="154546"/>
            <a:ext cx="2369713" cy="21507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Овал 7"/>
          <p:cNvSpPr/>
          <p:nvPr/>
        </p:nvSpPr>
        <p:spPr>
          <a:xfrm>
            <a:off x="4674954" y="2008678"/>
            <a:ext cx="2318196" cy="221516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9" name="Овал 8"/>
          <p:cNvSpPr/>
          <p:nvPr/>
        </p:nvSpPr>
        <p:spPr>
          <a:xfrm>
            <a:off x="9736428" y="1339403"/>
            <a:ext cx="2176530" cy="226668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" name="Овал 9"/>
          <p:cNvSpPr/>
          <p:nvPr/>
        </p:nvSpPr>
        <p:spPr>
          <a:xfrm>
            <a:off x="9592614" y="4365938"/>
            <a:ext cx="2223753" cy="23053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Овал 10"/>
          <p:cNvSpPr/>
          <p:nvPr/>
        </p:nvSpPr>
        <p:spPr>
          <a:xfrm>
            <a:off x="6682070" y="3936730"/>
            <a:ext cx="2485622" cy="226668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2" name="Овал 11"/>
          <p:cNvSpPr/>
          <p:nvPr/>
        </p:nvSpPr>
        <p:spPr>
          <a:xfrm>
            <a:off x="3825025" y="4250028"/>
            <a:ext cx="2550017" cy="24212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3" name="Овал 12"/>
          <p:cNvSpPr/>
          <p:nvPr/>
        </p:nvSpPr>
        <p:spPr>
          <a:xfrm>
            <a:off x="1215644" y="3375824"/>
            <a:ext cx="2292439" cy="239547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4" name="Стрелка вправо 13"/>
          <p:cNvSpPr/>
          <p:nvPr/>
        </p:nvSpPr>
        <p:spPr>
          <a:xfrm rot="1648702">
            <a:off x="4816699" y="1584101"/>
            <a:ext cx="746974" cy="61818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Стрелка вправо 14"/>
          <p:cNvSpPr/>
          <p:nvPr/>
        </p:nvSpPr>
        <p:spPr>
          <a:xfrm rot="19841323">
            <a:off x="6651488" y="1879850"/>
            <a:ext cx="910790" cy="5049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6" name="Стрелка вправо 15"/>
          <p:cNvSpPr/>
          <p:nvPr/>
        </p:nvSpPr>
        <p:spPr>
          <a:xfrm rot="2318213">
            <a:off x="9507554" y="1446639"/>
            <a:ext cx="656822" cy="48519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7" name="Стрелка вправо 16"/>
          <p:cNvSpPr/>
          <p:nvPr/>
        </p:nvSpPr>
        <p:spPr>
          <a:xfrm rot="6206376">
            <a:off x="10564666" y="3751543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8" name="Стрелка вправо 17"/>
          <p:cNvSpPr/>
          <p:nvPr/>
        </p:nvSpPr>
        <p:spPr>
          <a:xfrm rot="12305422">
            <a:off x="8901090" y="5306166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Стрелка вправо 18"/>
          <p:cNvSpPr/>
          <p:nvPr/>
        </p:nvSpPr>
        <p:spPr>
          <a:xfrm rot="10262971">
            <a:off x="6074540" y="5317473"/>
            <a:ext cx="833069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0" name="Стрелка вправо 19"/>
          <p:cNvSpPr/>
          <p:nvPr/>
        </p:nvSpPr>
        <p:spPr>
          <a:xfrm rot="12326804">
            <a:off x="3206949" y="4814814"/>
            <a:ext cx="854720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59" y="1446639"/>
            <a:ext cx="2295525" cy="1990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19" y="1871629"/>
            <a:ext cx="1732006" cy="16674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090" y="168681"/>
            <a:ext cx="1238836" cy="14602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248" y="1257227"/>
            <a:ext cx="2110955" cy="15750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06" y="3910527"/>
            <a:ext cx="1637033" cy="1637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594" y="3219862"/>
            <a:ext cx="1664418" cy="16644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239" y="4211391"/>
            <a:ext cx="1855198" cy="1591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82" y="483502"/>
            <a:ext cx="1950207" cy="1297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Стрелка вправо 30"/>
          <p:cNvSpPr/>
          <p:nvPr/>
        </p:nvSpPr>
        <p:spPr>
          <a:xfrm>
            <a:off x="2575775" y="1773384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2" name="Стрелка вправо 31"/>
          <p:cNvSpPr/>
          <p:nvPr/>
        </p:nvSpPr>
        <p:spPr>
          <a:xfrm rot="19797546">
            <a:off x="2406836" y="2417434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5195729" y="3338373"/>
            <a:ext cx="1701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ПАРК</a:t>
            </a:r>
          </a:p>
          <a:p>
            <a:r>
              <a:rPr lang="uk-UA" sz="2400" b="1" dirty="0" smtClean="0"/>
              <a:t>ІСТОРІЇ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65203" y="1465160"/>
            <a:ext cx="1516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 ШКОЛА</a:t>
            </a:r>
          </a:p>
          <a:p>
            <a:r>
              <a:rPr lang="uk-UA" sz="2000" b="1" dirty="0" smtClean="0"/>
              <a:t>РОБОТІВ</a:t>
            </a:r>
            <a:endParaRPr lang="uk-UA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9936091" y="2600835"/>
            <a:ext cx="1773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   ВУЛИЦЯ</a:t>
            </a:r>
          </a:p>
          <a:p>
            <a:r>
              <a:rPr lang="uk-UA" sz="2000" b="1" dirty="0" smtClean="0"/>
              <a:t>КРОСВОРДІВ</a:t>
            </a:r>
            <a:endParaRPr lang="uk-UA" sz="2000" b="1" dirty="0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089" y="4241644"/>
            <a:ext cx="1638797" cy="16387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" name="TextBox 34"/>
          <p:cNvSpPr txBox="1"/>
          <p:nvPr/>
        </p:nvSpPr>
        <p:spPr>
          <a:xfrm>
            <a:off x="9739802" y="5833393"/>
            <a:ext cx="1880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СКАРБНИЧКА</a:t>
            </a:r>
          </a:p>
          <a:p>
            <a:r>
              <a:rPr lang="uk-UA" sz="2000" b="1" dirty="0" smtClean="0"/>
              <a:t>      ІСТОРІЇ</a:t>
            </a:r>
            <a:endParaRPr lang="uk-UA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993150" y="5358293"/>
            <a:ext cx="1741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ПРОЕКТНИЙ</a:t>
            </a:r>
          </a:p>
          <a:p>
            <a:r>
              <a:rPr lang="uk-UA" sz="2000" b="1" dirty="0" smtClean="0"/>
              <a:t>  ІНСТИТУТ</a:t>
            </a:r>
            <a:endParaRPr lang="uk-UA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326038" y="4787152"/>
            <a:ext cx="2281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СУПЕРМАРКЕТ</a:t>
            </a:r>
          </a:p>
          <a:p>
            <a:r>
              <a:rPr lang="uk-UA" sz="2000" b="1" dirty="0" smtClean="0"/>
              <a:t>     ЦІКАВИХ</a:t>
            </a:r>
          </a:p>
          <a:p>
            <a:r>
              <a:rPr lang="uk-UA" sz="2000" b="1" dirty="0" smtClean="0"/>
              <a:t>        ІДЕЙ</a:t>
            </a:r>
            <a:endParaRPr lang="uk-UA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476989" y="5774944"/>
            <a:ext cx="1707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400" b="1" dirty="0" smtClean="0"/>
              <a:t>ЦЕНТР</a:t>
            </a:r>
          </a:p>
          <a:p>
            <a:r>
              <a:rPr lang="uk-UA" sz="2400" b="1" dirty="0" smtClean="0"/>
              <a:t>РОЗВАГ</a:t>
            </a:r>
            <a:endParaRPr lang="uk-UA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975205" y="1577680"/>
            <a:ext cx="1777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МУЗЕЙ</a:t>
            </a:r>
          </a:p>
          <a:p>
            <a:r>
              <a:rPr lang="uk-UA" sz="2400" b="1" dirty="0" smtClean="0"/>
              <a:t>АНАГРАМ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8475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46"/>
            <a:ext cx="12192000" cy="686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6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52"/>
            <a:ext cx="12192000" cy="67431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734" y="-15290"/>
            <a:ext cx="6790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МІСТО ІНФОРМАТИКІВ</a:t>
            </a:r>
            <a:endParaRPr lang="uk-UA" sz="4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730321" y="489397"/>
            <a:ext cx="2086378" cy="20606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Овал 6"/>
          <p:cNvSpPr/>
          <p:nvPr/>
        </p:nvSpPr>
        <p:spPr>
          <a:xfrm>
            <a:off x="7212169" y="154546"/>
            <a:ext cx="2369713" cy="21507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Овал 7"/>
          <p:cNvSpPr/>
          <p:nvPr/>
        </p:nvSpPr>
        <p:spPr>
          <a:xfrm>
            <a:off x="4674954" y="2008678"/>
            <a:ext cx="2318196" cy="221516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9" name="Овал 8"/>
          <p:cNvSpPr/>
          <p:nvPr/>
        </p:nvSpPr>
        <p:spPr>
          <a:xfrm>
            <a:off x="9736428" y="1339403"/>
            <a:ext cx="2176530" cy="226668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" name="Овал 9"/>
          <p:cNvSpPr/>
          <p:nvPr/>
        </p:nvSpPr>
        <p:spPr>
          <a:xfrm>
            <a:off x="9592614" y="4365938"/>
            <a:ext cx="2223753" cy="230531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Овал 10"/>
          <p:cNvSpPr/>
          <p:nvPr/>
        </p:nvSpPr>
        <p:spPr>
          <a:xfrm>
            <a:off x="6682070" y="3936730"/>
            <a:ext cx="2485622" cy="226668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2" name="Овал 11"/>
          <p:cNvSpPr/>
          <p:nvPr/>
        </p:nvSpPr>
        <p:spPr>
          <a:xfrm>
            <a:off x="3825025" y="4250028"/>
            <a:ext cx="2550017" cy="24212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3" name="Овал 12"/>
          <p:cNvSpPr/>
          <p:nvPr/>
        </p:nvSpPr>
        <p:spPr>
          <a:xfrm>
            <a:off x="1215644" y="3375824"/>
            <a:ext cx="2292439" cy="239547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4" name="Стрелка вправо 13"/>
          <p:cNvSpPr/>
          <p:nvPr/>
        </p:nvSpPr>
        <p:spPr>
          <a:xfrm rot="1648702">
            <a:off x="4816699" y="1584101"/>
            <a:ext cx="746974" cy="61818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Стрелка вправо 14"/>
          <p:cNvSpPr/>
          <p:nvPr/>
        </p:nvSpPr>
        <p:spPr>
          <a:xfrm rot="19841323">
            <a:off x="6651488" y="1879850"/>
            <a:ext cx="910790" cy="5049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6" name="Стрелка вправо 15"/>
          <p:cNvSpPr/>
          <p:nvPr/>
        </p:nvSpPr>
        <p:spPr>
          <a:xfrm rot="2318213">
            <a:off x="9507554" y="1446639"/>
            <a:ext cx="656822" cy="48519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7" name="Стрелка вправо 16"/>
          <p:cNvSpPr/>
          <p:nvPr/>
        </p:nvSpPr>
        <p:spPr>
          <a:xfrm rot="6206376">
            <a:off x="10564666" y="3751543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8" name="Стрелка вправо 17"/>
          <p:cNvSpPr/>
          <p:nvPr/>
        </p:nvSpPr>
        <p:spPr>
          <a:xfrm rot="12305422">
            <a:off x="8901090" y="5306166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Стрелка вправо 18"/>
          <p:cNvSpPr/>
          <p:nvPr/>
        </p:nvSpPr>
        <p:spPr>
          <a:xfrm rot="10262971">
            <a:off x="6074540" y="5317473"/>
            <a:ext cx="833069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0" name="Стрелка вправо 19"/>
          <p:cNvSpPr/>
          <p:nvPr/>
        </p:nvSpPr>
        <p:spPr>
          <a:xfrm rot="12326804">
            <a:off x="3206949" y="4814814"/>
            <a:ext cx="854720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59" y="1446639"/>
            <a:ext cx="2295525" cy="1990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19" y="1871629"/>
            <a:ext cx="1732006" cy="16674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090" y="168681"/>
            <a:ext cx="1238836" cy="14602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248" y="1257227"/>
            <a:ext cx="2110955" cy="15750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06" y="3910527"/>
            <a:ext cx="1637033" cy="1637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909" y="3301003"/>
            <a:ext cx="1664418" cy="16644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629" y="4163606"/>
            <a:ext cx="1855198" cy="1591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682" y="483502"/>
            <a:ext cx="1950207" cy="1297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Стрелка вправо 30"/>
          <p:cNvSpPr/>
          <p:nvPr/>
        </p:nvSpPr>
        <p:spPr>
          <a:xfrm>
            <a:off x="2575775" y="1773384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2" name="Стрелка вправо 31"/>
          <p:cNvSpPr/>
          <p:nvPr/>
        </p:nvSpPr>
        <p:spPr>
          <a:xfrm rot="19797546">
            <a:off x="2406836" y="2417434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5195729" y="3338373"/>
            <a:ext cx="1701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ПАРК</a:t>
            </a:r>
          </a:p>
          <a:p>
            <a:r>
              <a:rPr lang="uk-UA" sz="2400" b="1" dirty="0" smtClean="0"/>
              <a:t>ІСТОРІЇ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65203" y="1465160"/>
            <a:ext cx="1516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 ШКОЛА</a:t>
            </a:r>
          </a:p>
          <a:p>
            <a:r>
              <a:rPr lang="uk-UA" sz="2000" b="1" dirty="0" smtClean="0"/>
              <a:t>РОБОТІВ</a:t>
            </a:r>
            <a:endParaRPr lang="uk-UA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9936091" y="2600835"/>
            <a:ext cx="1773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   ВУЛИЦЯ</a:t>
            </a:r>
          </a:p>
          <a:p>
            <a:r>
              <a:rPr lang="uk-UA" sz="2000" b="1" dirty="0" smtClean="0"/>
              <a:t>КРОСВОРДІВ</a:t>
            </a:r>
            <a:endParaRPr lang="uk-UA" sz="2000" b="1" dirty="0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089" y="4241644"/>
            <a:ext cx="1638797" cy="16387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" name="TextBox 34"/>
          <p:cNvSpPr txBox="1"/>
          <p:nvPr/>
        </p:nvSpPr>
        <p:spPr>
          <a:xfrm>
            <a:off x="9739802" y="5833393"/>
            <a:ext cx="1880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СКАРБНИЧКА</a:t>
            </a:r>
          </a:p>
          <a:p>
            <a:r>
              <a:rPr lang="uk-UA" sz="2000" b="1" dirty="0" smtClean="0"/>
              <a:t>      ІСТОРІЇ</a:t>
            </a:r>
            <a:endParaRPr lang="uk-UA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993150" y="5358293"/>
            <a:ext cx="1741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ПРОЕКТНИЙ</a:t>
            </a:r>
          </a:p>
          <a:p>
            <a:r>
              <a:rPr lang="uk-UA" sz="2000" b="1" dirty="0" smtClean="0"/>
              <a:t>  ІНСТИТУТ</a:t>
            </a:r>
            <a:endParaRPr lang="uk-UA" sz="2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324241" y="4777994"/>
            <a:ext cx="2281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СУПЕРМАРКЕТ</a:t>
            </a:r>
          </a:p>
          <a:p>
            <a:r>
              <a:rPr lang="uk-UA" sz="2000" b="1" dirty="0" smtClean="0"/>
              <a:t>     ЦІКАВИХ</a:t>
            </a:r>
          </a:p>
          <a:p>
            <a:r>
              <a:rPr lang="uk-UA" sz="2000" b="1" dirty="0" smtClean="0"/>
              <a:t>        ІДЕЙ</a:t>
            </a:r>
            <a:endParaRPr lang="uk-UA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473896" y="5691954"/>
            <a:ext cx="1707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400" b="1" dirty="0" smtClean="0"/>
              <a:t>ЦЕНТР</a:t>
            </a:r>
          </a:p>
          <a:p>
            <a:r>
              <a:rPr lang="uk-UA" sz="2400" b="1" dirty="0" smtClean="0"/>
              <a:t>РОЗВАГ</a:t>
            </a:r>
            <a:endParaRPr lang="uk-UA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975205" y="1577680"/>
            <a:ext cx="1777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МУЗЕЙ</a:t>
            </a:r>
          </a:p>
          <a:p>
            <a:r>
              <a:rPr lang="uk-UA" sz="2400" b="1" dirty="0" smtClean="0"/>
              <a:t>АНАГРАМ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53042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096" y="583096"/>
            <a:ext cx="8070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МУЗЕЙ АНАГРАМ</a:t>
            </a:r>
            <a:endParaRPr lang="uk-UA" sz="72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1276" y="2050849"/>
            <a:ext cx="6856724" cy="45640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09" y="2968487"/>
            <a:ext cx="3596730" cy="377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434" y="680434"/>
            <a:ext cx="6177566" cy="61775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9093" y="425003"/>
            <a:ext cx="91182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003300"/>
                </a:solidFill>
              </a:rPr>
              <a:t>СОНАС, ВАРЕБ, ПАЛИ,</a:t>
            </a:r>
          </a:p>
          <a:p>
            <a:r>
              <a:rPr lang="uk-UA" sz="4800" b="1" dirty="0" smtClean="0">
                <a:solidFill>
                  <a:srgbClr val="003300"/>
                </a:solidFill>
              </a:rPr>
              <a:t>СЕМЕРКА, БУЛЯНЯ,</a:t>
            </a:r>
          </a:p>
          <a:p>
            <a:r>
              <a:rPr lang="uk-UA" sz="4800" b="1" dirty="0" smtClean="0">
                <a:solidFill>
                  <a:srgbClr val="003300"/>
                </a:solidFill>
              </a:rPr>
              <a:t>ШИВНЯ, ШУРГА,</a:t>
            </a:r>
          </a:p>
          <a:p>
            <a:r>
              <a:rPr lang="uk-UA" sz="4800" b="1" dirty="0" smtClean="0">
                <a:solidFill>
                  <a:srgbClr val="003300"/>
                </a:solidFill>
              </a:rPr>
              <a:t> АНИЛЯ, ТОЛЯПО,</a:t>
            </a:r>
          </a:p>
          <a:p>
            <a:r>
              <a:rPr lang="uk-UA" sz="4800" b="1" dirty="0" smtClean="0">
                <a:solidFill>
                  <a:srgbClr val="003300"/>
                </a:solidFill>
              </a:rPr>
              <a:t> ЗЕРЕБА</a:t>
            </a:r>
            <a:endParaRPr lang="uk-UA" sz="4800" b="1" dirty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1988" y="4564831"/>
            <a:ext cx="2884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i="1" dirty="0" smtClean="0">
                <a:solidFill>
                  <a:srgbClr val="003300"/>
                </a:solidFill>
              </a:rPr>
              <a:t>ДЕРЕВА</a:t>
            </a:r>
            <a:endParaRPr lang="uk-UA" sz="3600" b="1" i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4073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54073" y="360609"/>
            <a:ext cx="72379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003300"/>
                </a:solidFill>
              </a:rPr>
              <a:t>ДАТРОНЯ, ЛЮПТАНЬ, ВОЗГАДКИ,</a:t>
            </a:r>
          </a:p>
          <a:p>
            <a:r>
              <a:rPr lang="uk-UA" sz="4800" b="1" dirty="0" smtClean="0">
                <a:solidFill>
                  <a:srgbClr val="003300"/>
                </a:solidFill>
              </a:rPr>
              <a:t>МАРОШКА, КІФАЛА, ЯВЛОНІКА,</a:t>
            </a:r>
          </a:p>
          <a:p>
            <a:r>
              <a:rPr lang="uk-UA" sz="4800" b="1" dirty="0" smtClean="0">
                <a:solidFill>
                  <a:srgbClr val="003300"/>
                </a:solidFill>
              </a:rPr>
              <a:t>ЛАДІГОЛУС, САРНИЦ</a:t>
            </a:r>
            <a:endParaRPr lang="uk-UA" sz="4800" b="1" dirty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43222" y="4842456"/>
            <a:ext cx="306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 smtClean="0">
                <a:solidFill>
                  <a:srgbClr val="003300"/>
                </a:solidFill>
              </a:rPr>
              <a:t>КВІТИ</a:t>
            </a:r>
            <a:endParaRPr lang="uk-UA" sz="4400" b="1" i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7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668" y="373487"/>
            <a:ext cx="74955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3300"/>
                </a:solidFill>
              </a:rPr>
              <a:t>КАЛЕЛЕ, НОРОВА, КОСОРА,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БУГОЛ, ЛЯЗОЗУ, РОБОГЕЦЬ,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ТІВКАЛАС, ТЕЛЯД, ВЕСОЛОЙ,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СИЦИНЯ, ЛОРЕ, КІЛОС, ВОСА</a:t>
            </a:r>
            <a:endParaRPr lang="uk-UA" sz="4000" b="1" dirty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7430" y="3992451"/>
            <a:ext cx="24856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 smtClean="0">
                <a:solidFill>
                  <a:srgbClr val="003300"/>
                </a:solidFill>
              </a:rPr>
              <a:t>ПТАХИ</a:t>
            </a:r>
            <a:endParaRPr lang="uk-UA" sz="4400" b="1" i="1" dirty="0">
              <a:solidFill>
                <a:srgbClr val="0033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053" y="3007330"/>
            <a:ext cx="4871098" cy="385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18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214" y="476518"/>
            <a:ext cx="90409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rgbClr val="003300"/>
                </a:solidFill>
              </a:rPr>
              <a:t>ЛАРІК, ЧИУТЕЛЬ, ФОШЕР,</a:t>
            </a:r>
          </a:p>
          <a:p>
            <a:r>
              <a:rPr lang="uk-UA" sz="5400" b="1" dirty="0" smtClean="0">
                <a:solidFill>
                  <a:srgbClr val="003300"/>
                </a:solidFill>
              </a:rPr>
              <a:t>ЛІПОТ, РОПВЕДАЦЬ</a:t>
            </a:r>
            <a:endParaRPr lang="uk-UA" sz="5400" b="1" dirty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214" y="3232598"/>
            <a:ext cx="34772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 smtClean="0">
                <a:solidFill>
                  <a:srgbClr val="003300"/>
                </a:solidFill>
              </a:rPr>
              <a:t>ПРОФЕСІЇ</a:t>
            </a:r>
            <a:endParaRPr lang="uk-UA" sz="4400" b="1" i="1" dirty="0">
              <a:solidFill>
                <a:srgbClr val="0033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020" y="2088992"/>
            <a:ext cx="6503831" cy="476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96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611" y="257578"/>
            <a:ext cx="1005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3300"/>
                </a:solidFill>
              </a:rPr>
              <a:t>ПРОЧИТАЙТЕ ЗАШИФРОВАНІ РІЗНІ ВИДИ СПОРТУ</a:t>
            </a:r>
            <a:endParaRPr lang="uk-UA" sz="3200" b="1" dirty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4857" y="1622738"/>
            <a:ext cx="39924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3300"/>
                </a:solidFill>
              </a:rPr>
              <a:t>ТУФ+ЛОБ=</a:t>
            </a:r>
            <a:endParaRPr lang="uk-UA" sz="4000" b="1" dirty="0" smtClean="0">
              <a:solidFill>
                <a:srgbClr val="C00000"/>
              </a:solidFill>
            </a:endParaRPr>
          </a:p>
          <a:p>
            <a:r>
              <a:rPr lang="uk-UA" sz="4000" b="1" dirty="0" smtClean="0">
                <a:solidFill>
                  <a:srgbClr val="003300"/>
                </a:solidFill>
              </a:rPr>
              <a:t>МІНА+ГАСТИК=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ХИ+АШ=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ВЕСЛО+ПОРТ=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БАТОН+МІНД=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КЕТ+БАЛБОС=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РАМА+ФНО=</a:t>
            </a:r>
          </a:p>
          <a:p>
            <a:r>
              <a:rPr lang="uk-UA" sz="4000" b="1" dirty="0" smtClean="0">
                <a:solidFill>
                  <a:srgbClr val="003300"/>
                </a:solidFill>
              </a:rPr>
              <a:t>ЛАП+ВАННЯ=</a:t>
            </a:r>
            <a:endParaRPr lang="uk-UA" sz="4000" b="1" dirty="0">
              <a:solidFill>
                <a:srgbClr val="0033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8057" y="1622738"/>
            <a:ext cx="4069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ФУТБОЛ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8366" y="2228482"/>
            <a:ext cx="360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ГІМНАСТИКА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48696" y="2856015"/>
            <a:ext cx="4301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ШАХИ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9577" y="3456932"/>
            <a:ext cx="3734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ВЕЛОСПОРТ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32986" y="4076600"/>
            <a:ext cx="4275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БАДМІНТОН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32986" y="4696268"/>
            <a:ext cx="4024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БАСКЕТБОЛ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40180" y="5288087"/>
            <a:ext cx="3773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МАРАФОН</a:t>
            </a:r>
            <a:endParaRPr lang="uk-UA" sz="4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3211" y="5907755"/>
            <a:ext cx="3567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ПЛАВАННЯ</a:t>
            </a:r>
            <a:endParaRPr lang="uk-UA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2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735</TotalTime>
  <Words>337</Words>
  <Application>Microsoft Office PowerPoint</Application>
  <PresentationFormat>Широкоэкранный</PresentationFormat>
  <Paragraphs>138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Arial Narrow</vt:lpstr>
      <vt:lpstr>Trebuchet MS</vt:lpstr>
      <vt:lpstr>Wingdings 3</vt:lpstr>
      <vt:lpstr>Грань</vt:lpstr>
      <vt:lpstr>УРОК ІНФОРМАТИКИ 3-Й КЛАС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61</cp:revision>
  <cp:lastPrinted>2016-11-09T13:39:52Z</cp:lastPrinted>
  <dcterms:created xsi:type="dcterms:W3CDTF">2016-11-02T10:16:00Z</dcterms:created>
  <dcterms:modified xsi:type="dcterms:W3CDTF">2018-03-11T16:31:29Z</dcterms:modified>
</cp:coreProperties>
</file>