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6" r:id="rId1"/>
  </p:sldMasterIdLst>
  <p:notesMasterIdLst>
    <p:notesMasterId r:id="rId34"/>
  </p:notesMasterIdLst>
  <p:sldIdLst>
    <p:sldId id="256" r:id="rId2"/>
    <p:sldId id="269" r:id="rId3"/>
    <p:sldId id="289" r:id="rId4"/>
    <p:sldId id="284" r:id="rId5"/>
    <p:sldId id="283" r:id="rId6"/>
    <p:sldId id="282" r:id="rId7"/>
    <p:sldId id="281" r:id="rId8"/>
    <p:sldId id="286" r:id="rId9"/>
    <p:sldId id="285" r:id="rId10"/>
    <p:sldId id="287" r:id="rId11"/>
    <p:sldId id="288" r:id="rId12"/>
    <p:sldId id="300" r:id="rId13"/>
    <p:sldId id="290" r:id="rId14"/>
    <p:sldId id="266" r:id="rId15"/>
    <p:sldId id="291" r:id="rId16"/>
    <p:sldId id="267" r:id="rId17"/>
    <p:sldId id="301" r:id="rId18"/>
    <p:sldId id="302" r:id="rId19"/>
    <p:sldId id="303" r:id="rId20"/>
    <p:sldId id="305" r:id="rId21"/>
    <p:sldId id="307" r:id="rId22"/>
    <p:sldId id="297" r:id="rId23"/>
    <p:sldId id="306" r:id="rId24"/>
    <p:sldId id="312" r:id="rId25"/>
    <p:sldId id="313" r:id="rId26"/>
    <p:sldId id="315" r:id="rId27"/>
    <p:sldId id="316" r:id="rId28"/>
    <p:sldId id="308" r:id="rId29"/>
    <p:sldId id="309" r:id="rId30"/>
    <p:sldId id="317" r:id="rId31"/>
    <p:sldId id="320" r:id="rId32"/>
    <p:sldId id="318" r:id="rId3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8CC32-FD00-4F54-AA41-CEA8D1FFE81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E1BFD-E1E2-497D-9C4F-D1661CCA8D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1707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161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920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428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622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391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760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5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041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7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364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895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638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41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424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756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481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679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19365-EF50-4863-92CD-601B1D65F3D0}" type="datetimeFigureOut">
              <a:rPr lang="uk-UA" smtClean="0"/>
              <a:t>14.03.2018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327AA-F3E0-4B5F-AA57-3732A7F040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28088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7" r:id="rId1"/>
    <p:sldLayoutId id="2147484338" r:id="rId2"/>
    <p:sldLayoutId id="2147484339" r:id="rId3"/>
    <p:sldLayoutId id="2147484340" r:id="rId4"/>
    <p:sldLayoutId id="2147484341" r:id="rId5"/>
    <p:sldLayoutId id="2147484342" r:id="rId6"/>
    <p:sldLayoutId id="2147484343" r:id="rId7"/>
    <p:sldLayoutId id="2147484344" r:id="rId8"/>
    <p:sldLayoutId id="2147484345" r:id="rId9"/>
    <p:sldLayoutId id="2147484346" r:id="rId10"/>
    <p:sldLayoutId id="2147484347" r:id="rId11"/>
    <p:sldLayoutId id="2147484348" r:id="rId12"/>
    <p:sldLayoutId id="2147484349" r:id="rId13"/>
    <p:sldLayoutId id="2147484350" r:id="rId14"/>
    <p:sldLayoutId id="2147484351" r:id="rId15"/>
    <p:sldLayoutId id="2147484352" r:id="rId16"/>
    <p:sldLayoutId id="2147484353" r:id="rId1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%D0%B5%D0%B2%D0%BA%D0%BB%D1%96%D0%B4+%D0%BA%D0%B0%D1%80%D1%82%D0%B8%D0%BD%D0%BA%D0%B8&amp;client=firefox-b&amp;tbm=isch&amp;source=iu&amp;ictx=1&amp;fir=acBMnqfMZMnnWM:,2QT18ZxbVS_kgM,_&amp;usg=__4DVH3oTcAgmUIDkz9vE9cbOstjg%3D&amp;sa=X&amp;ved=0ahUKEwiwi5DV8Z7ZAhWFfiwKHRO2BWkQ9QEILTAC#imgrc=acBMnqfMZMnnWM: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77092"/>
            <a:ext cx="9448800" cy="2452253"/>
          </a:xfrm>
        </p:spPr>
        <p:txBody>
          <a:bodyPr>
            <a:normAutofit fontScale="90000"/>
          </a:bodyPr>
          <a:lstStyle/>
          <a:p>
            <a:r>
              <a:rPr lang="uk-UA" sz="6700" b="1" dirty="0" smtClean="0"/>
              <a:t>               Проект</a:t>
            </a:r>
            <a:br>
              <a:rPr lang="uk-UA" sz="6700" b="1" dirty="0" smtClean="0"/>
            </a:b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   </a:t>
            </a:r>
            <a:r>
              <a:rPr lang="uk-UA" sz="4900" b="1" dirty="0" err="1" smtClean="0"/>
              <a:t>Розв</a:t>
            </a:r>
            <a:r>
              <a:rPr lang="en-US" sz="4900" b="1" dirty="0" smtClean="0"/>
              <a:t>’</a:t>
            </a:r>
            <a:r>
              <a:rPr lang="uk-UA" sz="4900" b="1" dirty="0" err="1" smtClean="0"/>
              <a:t>язування</a:t>
            </a:r>
            <a:r>
              <a:rPr lang="uk-UA" sz="4900" b="1" dirty="0" smtClean="0"/>
              <a:t> трикутників</a:t>
            </a:r>
            <a:endParaRPr lang="uk-UA" sz="4900" b="1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2685472"/>
          </a:xfrm>
        </p:spPr>
        <p:txBody>
          <a:bodyPr>
            <a:normAutofit lnSpcReduction="10000"/>
          </a:bodyPr>
          <a:lstStyle/>
          <a:p>
            <a:r>
              <a:rPr lang="uk-UA" sz="3200" i="1" dirty="0" smtClean="0"/>
              <a:t>  </a:t>
            </a:r>
          </a:p>
          <a:p>
            <a:r>
              <a:rPr lang="uk-UA" sz="3200" i="1" dirty="0" smtClean="0"/>
              <a:t>Провідна ідея проекту: </a:t>
            </a:r>
            <a:r>
              <a:rPr lang="uk-UA" sz="3200" i="1" smtClean="0"/>
              <a:t>нічого немає </a:t>
            </a:r>
            <a:r>
              <a:rPr lang="uk-UA" sz="3200" i="1" dirty="0" smtClean="0"/>
              <a:t>більш </a:t>
            </a:r>
          </a:p>
          <a:p>
            <a:r>
              <a:rPr lang="uk-UA" sz="3200" i="1" dirty="0" smtClean="0"/>
              <a:t>         </a:t>
            </a:r>
            <a:r>
              <a:rPr lang="uk-UA" sz="3200" i="1" dirty="0" err="1" smtClean="0"/>
              <a:t>практичнішого</a:t>
            </a:r>
            <a:r>
              <a:rPr lang="uk-UA" sz="3200" i="1" dirty="0" smtClean="0"/>
              <a:t>, ніж хороша теорія.</a:t>
            </a:r>
          </a:p>
          <a:p>
            <a:r>
              <a:rPr lang="uk-UA" sz="3200" i="1" dirty="0" smtClean="0"/>
              <a:t> </a:t>
            </a:r>
          </a:p>
          <a:p>
            <a:r>
              <a:rPr lang="uk-UA" sz="3200" i="1" dirty="0" smtClean="0"/>
              <a:t>                                                       Л. </a:t>
            </a:r>
            <a:r>
              <a:rPr lang="uk-UA" sz="3200" i="1" dirty="0" err="1" smtClean="0"/>
              <a:t>Больцман</a:t>
            </a:r>
            <a:r>
              <a:rPr lang="uk-UA" sz="3200" i="1" dirty="0" smtClean="0"/>
              <a:t>  </a:t>
            </a:r>
            <a:endParaRPr lang="uk-UA" sz="3200" i="1" dirty="0"/>
          </a:p>
        </p:txBody>
      </p:sp>
    </p:spTree>
    <p:extLst>
      <p:ext uri="{BB962C8B-B14F-4D97-AF65-F5344CB8AC3E}">
        <p14:creationId xmlns:p14="http://schemas.microsoft.com/office/powerpoint/2010/main" val="474016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37310"/>
            <a:ext cx="6873240" cy="900546"/>
          </a:xfrm>
        </p:spPr>
        <p:txBody>
          <a:bodyPr/>
          <a:lstStyle/>
          <a:p>
            <a:pPr algn="ctr"/>
            <a:r>
              <a:rPr lang="uk-UA" sz="4400" b="1" dirty="0" smtClean="0"/>
              <a:t>Задача</a:t>
            </a:r>
            <a:endParaRPr lang="uk-UA" sz="4400" b="1" dirty="0"/>
          </a:p>
        </p:txBody>
      </p:sp>
      <p:pic>
        <p:nvPicPr>
          <p:cNvPr id="5" name="Місце для зображення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7818" r="27818"/>
          <a:stretch>
            <a:fillRect/>
          </a:stretch>
        </p:blipFill>
        <p:spPr>
          <a:xfrm>
            <a:off x="7682854" y="637311"/>
            <a:ext cx="3892591" cy="555580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Місце для тексту 3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540328" y="1717964"/>
                <a:ext cx="6913418" cy="4860938"/>
              </a:xfrm>
            </p:spPr>
            <p:txBody>
              <a:bodyPr>
                <a:normAutofit fontScale="92500"/>
              </a:bodyPr>
              <a:lstStyle/>
              <a:p>
                <a:r>
                  <a:rPr lang="uk-UA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Група закордонних архітекторів подорожує Україною. Вони досліджують старовинні споруди і приїхали до замку Любарта в Луцьку. Але замок закритий на ремонт і огороджений попереджувальною стрічкою. В розпорядженні архітекторів є теодоліт. Вони вирішили визначити висоту В</a:t>
                </a:r>
                <a:r>
                  <a:rPr lang="en-US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’</a:t>
                </a:r>
                <a:r>
                  <a:rPr lang="uk-UA" sz="28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їзної</a:t>
                </a:r>
                <a:r>
                  <a:rPr lang="uk-UA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вежі. Верхню точку вежі видно під кутом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2800" b="1" i="1" smtClean="0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uk-UA" sz="2800" b="1" i="1" smtClean="0">
                            <a:latin typeface="Cambria Math" panose="02040503050406030204" pitchFamily="18" charset="0"/>
                          </a:rPr>
                          <m:t>𝟑𝟒</m:t>
                        </m:r>
                      </m:e>
                      <m:sup>
                        <m:r>
                          <a:rPr lang="uk-UA" sz="28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uk-UA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з точки С, де розміщена попереджувальна стрічка  і під кутом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2800" b="1" i="1" smtClean="0">
                            <a:latin typeface="Cambria Math" panose="02040503050406030204" pitchFamily="18" charset="0"/>
                          </a:rPr>
                          <m:t>𝟐𝟖</m:t>
                        </m:r>
                      </m:e>
                      <m:sup>
                        <m:r>
                          <a:rPr lang="uk-UA" sz="28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uk-UA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з точки А, що знаходиться від точки С на </a:t>
                </a:r>
                <a:r>
                  <a:rPr lang="uk-UA" sz="2800" b="1" i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відстані 11м . </a:t>
                </a:r>
                <a:r>
                  <a:rPr lang="uk-UA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Як визначити висоту вежі? </a:t>
                </a:r>
                <a:endParaRPr lang="uk-UA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Місце для тексту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540328" y="1717964"/>
                <a:ext cx="6913418" cy="4860938"/>
              </a:xfrm>
              <a:blipFill>
                <a:blip r:embed="rId3"/>
                <a:stretch>
                  <a:fillRect l="-1587" t="-1882" r="-264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Прямокутник 23"/>
          <p:cNvSpPr/>
          <p:nvPr/>
        </p:nvSpPr>
        <p:spPr>
          <a:xfrm>
            <a:off x="8326582" y="5383914"/>
            <a:ext cx="221673" cy="3920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35" name="Прямокутник 34"/>
          <p:cNvSpPr/>
          <p:nvPr/>
        </p:nvSpPr>
        <p:spPr>
          <a:xfrm>
            <a:off x="8799972" y="5112327"/>
            <a:ext cx="331522" cy="442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36" name="TextBox 35"/>
          <p:cNvSpPr txBox="1"/>
          <p:nvPr/>
        </p:nvSpPr>
        <p:spPr>
          <a:xfrm>
            <a:off x="9297749" y="3158836"/>
            <a:ext cx="331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39" name="Прямокутник 38"/>
          <p:cNvSpPr/>
          <p:nvPr/>
        </p:nvSpPr>
        <p:spPr>
          <a:xfrm>
            <a:off x="9255113" y="2805437"/>
            <a:ext cx="385492" cy="353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43" name="Прямокутник 42"/>
          <p:cNvSpPr/>
          <p:nvPr/>
        </p:nvSpPr>
        <p:spPr>
          <a:xfrm>
            <a:off x="8326582" y="5383914"/>
            <a:ext cx="332509" cy="3103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47" name="Прямокутник 46"/>
          <p:cNvSpPr/>
          <p:nvPr/>
        </p:nvSpPr>
        <p:spPr>
          <a:xfrm>
            <a:off x="9131494" y="4991725"/>
            <a:ext cx="331955" cy="341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50" name="Прямокутник 49"/>
          <p:cNvSpPr/>
          <p:nvPr/>
        </p:nvSpPr>
        <p:spPr>
          <a:xfrm>
            <a:off x="7894932" y="5915891"/>
            <a:ext cx="304688" cy="2421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Прямокутник 52"/>
          <p:cNvSpPr/>
          <p:nvPr/>
        </p:nvSpPr>
        <p:spPr>
          <a:xfrm>
            <a:off x="8799972" y="5383914"/>
            <a:ext cx="331522" cy="3920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кутник 53"/>
          <p:cNvSpPr/>
          <p:nvPr/>
        </p:nvSpPr>
        <p:spPr>
          <a:xfrm>
            <a:off x="9297749" y="5112327"/>
            <a:ext cx="342856" cy="271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58" name="Прямокутник 57"/>
          <p:cNvSpPr/>
          <p:nvPr/>
        </p:nvSpPr>
        <p:spPr>
          <a:xfrm>
            <a:off x="9297749" y="637310"/>
            <a:ext cx="331401" cy="3220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8211075" y="5605041"/>
            <a:ext cx="889202" cy="310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000" i="1" dirty="0">
              <a:solidFill>
                <a:srgbClr val="FFFF00"/>
              </a:solidFill>
            </a:endParaRPr>
          </a:p>
        </p:txBody>
      </p:sp>
      <p:sp>
        <p:nvSpPr>
          <p:cNvPr id="15" name="Прямокутник 14"/>
          <p:cNvSpPr/>
          <p:nvPr/>
        </p:nvSpPr>
        <p:spPr>
          <a:xfrm>
            <a:off x="9100277" y="4941263"/>
            <a:ext cx="405254" cy="3068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6" name="Прямокутник 15"/>
          <p:cNvSpPr/>
          <p:nvPr/>
        </p:nvSpPr>
        <p:spPr>
          <a:xfrm>
            <a:off x="9572681" y="5004903"/>
            <a:ext cx="392362" cy="3220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8074864" y="5248120"/>
            <a:ext cx="566431" cy="667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8965732" y="4870203"/>
            <a:ext cx="595494" cy="463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кутник 11"/>
          <p:cNvSpPr/>
          <p:nvPr/>
        </p:nvSpPr>
        <p:spPr>
          <a:xfrm>
            <a:off x="8965732" y="4851937"/>
            <a:ext cx="595494" cy="4815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/>
          </a:p>
        </p:txBody>
      </p:sp>
      <p:cxnSp>
        <p:nvCxnSpPr>
          <p:cNvPr id="45" name="Пряма сполучна лінія 44"/>
          <p:cNvCxnSpPr/>
          <p:nvPr/>
        </p:nvCxnSpPr>
        <p:spPr>
          <a:xfrm flipH="1">
            <a:off x="9437099" y="745784"/>
            <a:ext cx="42358" cy="436424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 сполучна лінія 50"/>
          <p:cNvCxnSpPr/>
          <p:nvPr/>
        </p:nvCxnSpPr>
        <p:spPr>
          <a:xfrm flipH="1">
            <a:off x="7918402" y="782977"/>
            <a:ext cx="1539875" cy="54101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 сполучна лінія 58"/>
          <p:cNvCxnSpPr/>
          <p:nvPr/>
        </p:nvCxnSpPr>
        <p:spPr>
          <a:xfrm flipH="1">
            <a:off x="8835226" y="743490"/>
            <a:ext cx="656177" cy="478160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Прямокутник 59"/>
          <p:cNvSpPr/>
          <p:nvPr/>
        </p:nvSpPr>
        <p:spPr>
          <a:xfrm>
            <a:off x="7682855" y="5880792"/>
            <a:ext cx="432938" cy="5533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A</a:t>
            </a:r>
            <a:endParaRPr lang="uk-UA" b="1" dirty="0">
              <a:solidFill>
                <a:srgbClr val="00B0F0"/>
              </a:solidFill>
            </a:endParaRPr>
          </a:p>
        </p:txBody>
      </p:sp>
      <p:sp>
        <p:nvSpPr>
          <p:cNvPr id="61" name="Прямокутник 60"/>
          <p:cNvSpPr/>
          <p:nvPr/>
        </p:nvSpPr>
        <p:spPr>
          <a:xfrm>
            <a:off x="8555983" y="5285314"/>
            <a:ext cx="698849" cy="716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C</a:t>
            </a:r>
            <a:endParaRPr lang="uk-UA" b="1" dirty="0">
              <a:solidFill>
                <a:srgbClr val="00B0F0"/>
              </a:solidFill>
            </a:endParaRPr>
          </a:p>
        </p:txBody>
      </p:sp>
      <p:sp>
        <p:nvSpPr>
          <p:cNvPr id="62" name="Прямокутник 61"/>
          <p:cNvSpPr/>
          <p:nvPr/>
        </p:nvSpPr>
        <p:spPr>
          <a:xfrm>
            <a:off x="9254834" y="4738255"/>
            <a:ext cx="616089" cy="816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D</a:t>
            </a:r>
            <a:endParaRPr lang="uk-UA" b="1" dirty="0">
              <a:solidFill>
                <a:srgbClr val="00B0F0"/>
              </a:solidFill>
            </a:endParaRPr>
          </a:p>
        </p:txBody>
      </p:sp>
      <p:sp>
        <p:nvSpPr>
          <p:cNvPr id="63" name="Прямокутник 62"/>
          <p:cNvSpPr/>
          <p:nvPr/>
        </p:nvSpPr>
        <p:spPr>
          <a:xfrm>
            <a:off x="8923649" y="411597"/>
            <a:ext cx="854725" cy="814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B</a:t>
            </a:r>
            <a:endParaRPr lang="uk-UA" b="1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Прямокутник 64"/>
              <p:cNvSpPr/>
              <p:nvPr/>
            </p:nvSpPr>
            <p:spPr>
              <a:xfrm>
                <a:off x="7882694" y="5474000"/>
                <a:ext cx="804274" cy="62265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28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65" name="Прямокутник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2694" y="5474000"/>
                <a:ext cx="804274" cy="62265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Прямокутник 65"/>
              <p:cNvSpPr/>
              <p:nvPr/>
            </p:nvSpPr>
            <p:spPr>
              <a:xfrm>
                <a:off x="8548254" y="4879908"/>
                <a:ext cx="1139131" cy="6746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66" name="Прямокутник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8254" y="4879908"/>
                <a:ext cx="1139131" cy="67467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Прямокутник 66"/>
          <p:cNvSpPr/>
          <p:nvPr/>
        </p:nvSpPr>
        <p:spPr>
          <a:xfrm rot="19645828">
            <a:off x="7996849" y="5673932"/>
            <a:ext cx="890868" cy="506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11</a:t>
            </a:r>
            <a:r>
              <a:rPr lang="uk-UA" sz="1400" b="1" dirty="0" smtClean="0">
                <a:solidFill>
                  <a:srgbClr val="FFFF00"/>
                </a:solidFill>
              </a:rPr>
              <a:t>м</a:t>
            </a:r>
            <a:endParaRPr lang="uk-UA" sz="1400" b="1" dirty="0">
              <a:solidFill>
                <a:srgbClr val="FFFF00"/>
              </a:solidFill>
            </a:endParaRPr>
          </a:p>
        </p:txBody>
      </p:sp>
      <p:cxnSp>
        <p:nvCxnSpPr>
          <p:cNvPr id="9" name="Пряма сполучна лінія 8"/>
          <p:cNvCxnSpPr/>
          <p:nvPr/>
        </p:nvCxnSpPr>
        <p:spPr>
          <a:xfrm flipV="1">
            <a:off x="7930467" y="5110033"/>
            <a:ext cx="1506632" cy="10474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99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uk-UA" sz="8800" b="1" dirty="0"/>
              <a:t>Геодезисти</a:t>
            </a:r>
            <a:endParaRPr lang="uk-UA" sz="8800" dirty="0"/>
          </a:p>
        </p:txBody>
      </p:sp>
      <p:pic>
        <p:nvPicPr>
          <p:cNvPr id="7" name="Місце для вмісту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46617" y="1870364"/>
            <a:ext cx="6068291" cy="4738254"/>
          </a:xfrm>
          <a:prstGeom prst="rect">
            <a:avLst/>
          </a:prstGeom>
        </p:spPr>
      </p:pic>
      <p:sp>
        <p:nvSpPr>
          <p:cNvPr id="8" name="Місце для вмісту 7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008418" cy="4024125"/>
          </a:xfrm>
        </p:spPr>
        <p:txBody>
          <a:bodyPr/>
          <a:lstStyle/>
          <a:p>
            <a:endParaRPr lang="uk-UA" sz="3200" dirty="0"/>
          </a:p>
          <a:p>
            <a:pPr marL="0" indent="0">
              <a:buNone/>
            </a:pPr>
            <a:r>
              <a:rPr lang="uk-UA" sz="3200" dirty="0" smtClean="0"/>
              <a:t>Недостатньо </a:t>
            </a:r>
            <a:r>
              <a:rPr lang="uk-UA" sz="3200" dirty="0"/>
              <a:t>знати, необхідно </a:t>
            </a:r>
            <a:r>
              <a:rPr lang="uk-UA" sz="3200" dirty="0" smtClean="0"/>
              <a:t>також                         застосовувати</a:t>
            </a:r>
          </a:p>
          <a:p>
            <a:pPr marL="0" indent="0" algn="r">
              <a:buNone/>
            </a:pPr>
            <a:r>
              <a:rPr lang="uk-UA" sz="3200" dirty="0" smtClean="0"/>
              <a:t>                                               </a:t>
            </a:r>
            <a:r>
              <a:rPr lang="uk-UA" sz="3200" i="1" dirty="0" smtClean="0"/>
              <a:t>Анатоль </a:t>
            </a:r>
            <a:r>
              <a:rPr lang="uk-UA" sz="3200" i="1" dirty="0"/>
              <a:t>Франс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310177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dirty="0" smtClean="0"/>
              <a:t>                     ЗАДАЧА</a:t>
            </a:r>
            <a:endParaRPr lang="uk-UA" dirty="0"/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8155" y="2201487"/>
            <a:ext cx="5694218" cy="4178532"/>
          </a:xfrm>
          <a:ln>
            <a:noFill/>
          </a:ln>
        </p:spPr>
      </p:pic>
      <p:sp>
        <p:nvSpPr>
          <p:cNvPr id="10" name="Місце для вмісту 9"/>
          <p:cNvSpPr>
            <a:spLocks noGrp="1"/>
          </p:cNvSpPr>
          <p:nvPr>
            <p:ph sz="half" idx="2"/>
          </p:nvPr>
        </p:nvSpPr>
        <p:spPr>
          <a:xfrm>
            <a:off x="5957455" y="2194559"/>
            <a:ext cx="5548745" cy="4024125"/>
          </a:xfrm>
        </p:spPr>
        <p:txBody>
          <a:bodyPr/>
          <a:lstStyle/>
          <a:p>
            <a:pPr marL="0" indent="0">
              <a:buNone/>
            </a:pP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 побудувати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міст через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річку з точки А в точку В. Інженер з'ясував, що відстань від точки А до точки С вдалину від берега складає 100 м, а в трикутнику АВС кут А дорівнює 96, 5 º, а кут 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дорівнює 46, 8 º. Якої довжини буде міст?</a:t>
            </a:r>
          </a:p>
          <a:p>
            <a:pPr marL="0" indent="0">
              <a:buNone/>
            </a:pP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cxnSp>
        <p:nvCxnSpPr>
          <p:cNvPr id="14" name="Пряма сполучна лінія 13"/>
          <p:cNvCxnSpPr/>
          <p:nvPr/>
        </p:nvCxnSpPr>
        <p:spPr>
          <a:xfrm flipV="1">
            <a:off x="1246909" y="4585855"/>
            <a:ext cx="3422073" cy="7481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сполучна лінія 15"/>
          <p:cNvCxnSpPr/>
          <p:nvPr/>
        </p:nvCxnSpPr>
        <p:spPr>
          <a:xfrm>
            <a:off x="4682836" y="4585855"/>
            <a:ext cx="762000" cy="13993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сполучна лінія 17"/>
          <p:cNvCxnSpPr/>
          <p:nvPr/>
        </p:nvCxnSpPr>
        <p:spPr>
          <a:xfrm>
            <a:off x="1246909" y="5334000"/>
            <a:ext cx="4225636" cy="6650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кутник 36"/>
              <p:cNvSpPr/>
              <p:nvPr/>
            </p:nvSpPr>
            <p:spPr>
              <a:xfrm rot="1467678">
                <a:off x="4093779" y="4625421"/>
                <a:ext cx="882422" cy="4623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uk-UA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96,5</m:t>
                          </m:r>
                        </m:e>
                        <m:sup>
                          <m:r>
                            <a:rPr lang="uk-UA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uk-UA" i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7" name="Прямокут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467678">
                <a:off x="4093779" y="4625421"/>
                <a:ext cx="882422" cy="4623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Прямокутник 38"/>
              <p:cNvSpPr/>
              <p:nvPr/>
            </p:nvSpPr>
            <p:spPr>
              <a:xfrm>
                <a:off x="1579418" y="5140036"/>
                <a:ext cx="651164" cy="304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uk-UA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46,8</m:t>
                          </m:r>
                        </m:e>
                        <m:sup>
                          <m:r>
                            <a:rPr lang="uk-UA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uk-UA" i="1" dirty="0"/>
              </a:p>
            </p:txBody>
          </p:sp>
        </mc:Choice>
        <mc:Fallback xmlns="">
          <p:sp>
            <p:nvSpPr>
              <p:cNvPr id="39" name="Прямокутник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418" y="5140036"/>
                <a:ext cx="651164" cy="304800"/>
              </a:xfrm>
              <a:prstGeom prst="rect">
                <a:avLst/>
              </a:prstGeom>
              <a:blipFill>
                <a:blip r:embed="rId4"/>
                <a:stretch>
                  <a:fillRect l="-8411" b="-6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Прямокутник 39"/>
          <p:cNvSpPr/>
          <p:nvPr/>
        </p:nvSpPr>
        <p:spPr>
          <a:xfrm>
            <a:off x="4378036" y="4170218"/>
            <a:ext cx="415637" cy="4156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41" name="Прямокутник 40"/>
          <p:cNvSpPr/>
          <p:nvPr/>
        </p:nvSpPr>
        <p:spPr>
          <a:xfrm>
            <a:off x="858982" y="5140036"/>
            <a:ext cx="387927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B0F0"/>
                </a:solidFill>
              </a:rPr>
              <a:t>В</a:t>
            </a:r>
            <a:endParaRPr lang="uk-UA" sz="2400" dirty="0">
              <a:solidFill>
                <a:srgbClr val="00B0F0"/>
              </a:solidFill>
            </a:endParaRPr>
          </a:p>
        </p:txBody>
      </p:sp>
      <p:sp>
        <p:nvSpPr>
          <p:cNvPr id="42" name="Прямокутник 41"/>
          <p:cNvSpPr/>
          <p:nvPr/>
        </p:nvSpPr>
        <p:spPr>
          <a:xfrm>
            <a:off x="5472545" y="5874327"/>
            <a:ext cx="290946" cy="3443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uk-UA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Прямокутник 43"/>
          <p:cNvSpPr/>
          <p:nvPr/>
        </p:nvSpPr>
        <p:spPr>
          <a:xfrm rot="3641629">
            <a:off x="4564235" y="4774654"/>
            <a:ext cx="1233054" cy="1023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100м</a:t>
            </a:r>
            <a:endParaRPr lang="uk-UA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84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5673" y="1066799"/>
            <a:ext cx="9760527" cy="990601"/>
          </a:xfrm>
        </p:spPr>
        <p:txBody>
          <a:bodyPr>
            <a:normAutofit fontScale="90000"/>
          </a:bodyPr>
          <a:lstStyle/>
          <a:p>
            <a:pPr algn="l"/>
            <a:r>
              <a:rPr lang="uk-UA" sz="5400" b="1" dirty="0" smtClean="0"/>
              <a:t>       </a:t>
            </a:r>
            <a:r>
              <a:rPr lang="uk-UA" sz="9800" b="1" dirty="0" smtClean="0"/>
              <a:t>Навігатори</a:t>
            </a:r>
            <a:r>
              <a:rPr lang="uk-UA" sz="9800" b="1" dirty="0"/>
              <a:t/>
            </a:r>
            <a:br>
              <a:rPr lang="uk-UA" sz="9800" b="1" dirty="0"/>
            </a:br>
            <a:endParaRPr lang="uk-UA" sz="9800" dirty="0"/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2208414"/>
            <a:ext cx="5908964" cy="4024125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sz="half" idx="1"/>
          </p:nvPr>
        </p:nvSpPr>
        <p:spPr>
          <a:xfrm>
            <a:off x="685800" y="2057399"/>
            <a:ext cx="5334000" cy="44126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dirty="0" smtClean="0"/>
              <a:t>  </a:t>
            </a:r>
          </a:p>
          <a:p>
            <a:pPr marL="0" indent="0">
              <a:buNone/>
            </a:pPr>
            <a:r>
              <a:rPr lang="uk-UA" sz="3200" dirty="0" smtClean="0"/>
              <a:t>Те, що я встиг пізнати    чудово. Сподіваюся таке чудове й те, що мені ще доведеться пізнати.                                </a:t>
            </a:r>
          </a:p>
          <a:p>
            <a:pPr marL="0" indent="0" algn="r">
              <a:buNone/>
            </a:pPr>
            <a:r>
              <a:rPr lang="uk-UA" sz="3200" dirty="0" smtClean="0"/>
              <a:t>                                                                                                                                                                                 Сократ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25618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задача</a:t>
            </a:r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317672" y="2194559"/>
            <a:ext cx="5188527" cy="40241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Берегові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радіомаяки А і </a:t>
            </a: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0" indent="0">
              <a:buNone/>
            </a:pP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розташовані на відстані </a:t>
            </a:r>
            <a:endParaRPr lang="uk-UA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км. </a:t>
            </a: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судна С з </a:t>
            </a: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</a:p>
          <a:p>
            <a:pPr marL="0" indent="0">
              <a:buNone/>
            </a:pP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радіолокаційної станції, </a:t>
            </a: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</a:p>
          <a:p>
            <a:pPr marL="0" indent="0">
              <a:buNone/>
            </a:pP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знаходиться на ній, </a:t>
            </a: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визначені</a:t>
            </a:r>
          </a:p>
          <a:p>
            <a:pPr marL="0" indent="0">
              <a:buNone/>
            </a:pP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відстані до маяків СА = 11 </a:t>
            </a: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</a:t>
            </a:r>
          </a:p>
          <a:p>
            <a:pPr marL="0" indent="0">
              <a:buNone/>
            </a:pP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СВ = 9 км. Знайдіть кути </a:t>
            </a:r>
            <a:endParaRPr lang="uk-UA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САВ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СВА пеленгів радіомаяків.</a:t>
            </a:r>
          </a:p>
          <a:p>
            <a:endParaRPr lang="uk-UA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Місце для вмісту 4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2" y="2313709"/>
            <a:ext cx="5874326" cy="3904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012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uk-UA" sz="8000" b="1" dirty="0" smtClean="0"/>
              <a:t>  Астрономи</a:t>
            </a:r>
            <a:endParaRPr lang="uk-UA" sz="80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uk-UA" sz="3200" i="1" dirty="0" smtClean="0"/>
          </a:p>
          <a:p>
            <a:pPr marL="0" indent="0">
              <a:buNone/>
            </a:pPr>
            <a:r>
              <a:rPr lang="uk-UA" sz="12800" i="1" dirty="0" smtClean="0"/>
              <a:t> Найкращий спосіб</a:t>
            </a:r>
          </a:p>
          <a:p>
            <a:pPr marL="0" indent="0">
              <a:buNone/>
            </a:pPr>
            <a:r>
              <a:rPr lang="uk-UA" sz="12800" i="1" dirty="0" smtClean="0"/>
              <a:t> </a:t>
            </a:r>
            <a:r>
              <a:rPr lang="uk-UA" sz="12800" i="1" dirty="0"/>
              <a:t>вивчити, </a:t>
            </a:r>
            <a:r>
              <a:rPr lang="uk-UA" sz="12800" i="1" dirty="0" smtClean="0"/>
              <a:t>що-небудь – це</a:t>
            </a:r>
          </a:p>
          <a:p>
            <a:pPr marL="0" indent="0">
              <a:buNone/>
            </a:pPr>
            <a:r>
              <a:rPr lang="uk-UA" sz="12800" i="1" dirty="0" smtClean="0"/>
              <a:t> відкрити самому</a:t>
            </a:r>
          </a:p>
          <a:p>
            <a:pPr marL="0" indent="0">
              <a:buNone/>
            </a:pPr>
            <a:r>
              <a:rPr lang="uk-UA" sz="12800" i="1" dirty="0"/>
              <a:t> </a:t>
            </a:r>
            <a:endParaRPr lang="uk-UA" sz="12800" i="1" dirty="0" smtClean="0"/>
          </a:p>
          <a:p>
            <a:pPr marL="0" indent="0">
              <a:buNone/>
            </a:pPr>
            <a:r>
              <a:rPr lang="uk-UA" sz="8000" i="1" dirty="0"/>
              <a:t> </a:t>
            </a:r>
            <a:r>
              <a:rPr lang="uk-UA" sz="8000" i="1" dirty="0" smtClean="0"/>
              <a:t>                              </a:t>
            </a:r>
          </a:p>
          <a:p>
            <a:pPr marL="0" indent="0">
              <a:buNone/>
            </a:pPr>
            <a:r>
              <a:rPr lang="uk-UA" sz="8000" i="1" dirty="0"/>
              <a:t> </a:t>
            </a:r>
            <a:r>
              <a:rPr lang="uk-UA" sz="8000" i="1" dirty="0" smtClean="0"/>
              <a:t>                                      </a:t>
            </a:r>
            <a:r>
              <a:rPr lang="uk-UA" sz="12800" i="1" dirty="0" smtClean="0"/>
              <a:t>Д. </a:t>
            </a:r>
            <a:r>
              <a:rPr lang="uk-UA" sz="12800" i="1" dirty="0" err="1" smtClean="0"/>
              <a:t>Пойа</a:t>
            </a:r>
            <a:r>
              <a:rPr lang="uk-UA" sz="12800" i="1" dirty="0" smtClean="0"/>
              <a:t> </a:t>
            </a:r>
          </a:p>
          <a:p>
            <a:pPr marL="0" indent="0">
              <a:buNone/>
            </a:pPr>
            <a:r>
              <a:rPr lang="uk-UA" sz="8000" dirty="0"/>
              <a:t> </a:t>
            </a:r>
            <a:r>
              <a:rPr lang="uk-UA" sz="8000" dirty="0" smtClean="0"/>
              <a:t>                                   </a:t>
            </a:r>
            <a:endParaRPr lang="uk-UA" sz="8000" dirty="0"/>
          </a:p>
          <a:p>
            <a:endParaRPr lang="uk-UA" sz="2400" dirty="0"/>
          </a:p>
          <a:p>
            <a:pPr marL="0" indent="0">
              <a:buNone/>
            </a:pPr>
            <a:r>
              <a:rPr lang="uk-UA" sz="2400" dirty="0"/>
              <a:t>                           </a:t>
            </a:r>
          </a:p>
          <a:p>
            <a:pPr marL="0" indent="0" algn="r">
              <a:buNone/>
            </a:pPr>
            <a:r>
              <a:rPr lang="uk-UA" sz="2400" i="1" dirty="0"/>
              <a:t>                                                              </a:t>
            </a:r>
          </a:p>
          <a:p>
            <a:endParaRPr lang="uk-UA" dirty="0"/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74327" y="1925783"/>
            <a:ext cx="5818909" cy="429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61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mtClean="0"/>
              <a:t>задача</a:t>
            </a:r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830290" y="2194559"/>
            <a:ext cx="4675907" cy="40241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Астроном вибрав час, коли Планета перебувала з його точки зору на максимальній відстані від Сонця. Вимірювальний кут між Планетою і Сонцем дорівнює 38,5 º. Відомо, що Сонце знаходиться на відстані 148800000 км від Землі. Яка відстань від Сонця до Планети?</a:t>
            </a:r>
          </a:p>
          <a:p>
            <a:endPara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Місце для вмісту 4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3" y="2535382"/>
            <a:ext cx="6470071" cy="31172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61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7127" y="764373"/>
            <a:ext cx="9899073" cy="5012972"/>
          </a:xfrm>
        </p:spPr>
        <p:txBody>
          <a:bodyPr>
            <a:normAutofit/>
          </a:bodyPr>
          <a:lstStyle/>
          <a:p>
            <a:pPr algn="ctr"/>
            <a:r>
              <a:rPr lang="uk-UA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«Спіймай помилку»</a:t>
            </a:r>
            <a:endParaRPr lang="uk-UA" sz="5400" dirty="0"/>
          </a:p>
        </p:txBody>
      </p:sp>
    </p:spTree>
    <p:extLst>
      <p:ext uri="{BB962C8B-B14F-4D97-AF65-F5344CB8AC3E}">
        <p14:creationId xmlns:p14="http://schemas.microsoft.com/office/powerpoint/2010/main" val="7969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676400" y="764373"/>
                <a:ext cx="9829800" cy="5345482"/>
              </a:xfrm>
            </p:spPr>
            <p:txBody>
              <a:bodyPr/>
              <a:lstStyle/>
              <a:p>
                <a:pPr marL="0" indent="0" algn="ctr"/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4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4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800" b="1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en-US" sz="48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uk-UA" sz="4800" b="1" i="1">
                        <a:latin typeface="Cambria Math" panose="02040503050406030204" pitchFamily="18" charset="0"/>
                      </a:rPr>
                      <m:t> =</m:t>
                    </m:r>
                    <m:sSup>
                      <m:sSupPr>
                        <m:ctrlPr>
                          <a:rPr lang="uk-UA" sz="4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800" b="1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en-US" sz="48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uk-UA" sz="4800" b="1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uk-UA" sz="4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800" b="1" i="1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p>
                        <m:r>
                          <a:rPr lang="en-US" sz="48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uk-UA" sz="48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uk-UA" sz="48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4800" b="1" i="1">
                        <a:latin typeface="Cambria Math" panose="02040503050406030204" pitchFamily="18" charset="0"/>
                      </a:rPr>
                      <m:t>𝒃𝒄</m:t>
                    </m:r>
                    <m:func>
                      <m:funcPr>
                        <m:ctrlPr>
                          <a:rPr lang="en-US" sz="4800" b="1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4800" b="1" i="1">
                            <a:latin typeface="Cambria Math" panose="02040503050406030204" pitchFamily="18" charset="0"/>
                          </a:rPr>
                          <m:t>𝒄𝒐𝒔</m:t>
                        </m:r>
                      </m:fName>
                      <m:e>
                        <m:r>
                          <a:rPr lang="el-GR" sz="4800" b="1" i="1" smtClean="0"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func>
                  </m:oMath>
                </a14:m>
                <a:r>
                  <a:rPr lang="uk-UA" sz="4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br>
                  <a:rPr lang="uk-UA" sz="4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endParaRPr lang="uk-UA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76400" y="764373"/>
                <a:ext cx="9829800" cy="534548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927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787236" y="764373"/>
                <a:ext cx="9718964" cy="4638900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uk-UA" sz="4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800" b="1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4800" b="1" i="1">
                            <a:latin typeface="Cambria Math" panose="02040503050406030204" pitchFamily="18" charset="0"/>
                          </a:rPr>
                          <m:t>𝒄𝒐𝒔</m:t>
                        </m:r>
                      </m:fName>
                      <m:e>
                        <m:r>
                          <a:rPr lang="en-US" sz="4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  <m:r>
                          <a:rPr lang="uk-UA" sz="4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uk-UA" sz="4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uk-UA" sz="4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4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sz="4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4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4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4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  <m:sup>
                                <m:r>
                                  <a:rPr lang="en-US" sz="4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4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4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4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sz="4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4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4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𝒃𝒄</m:t>
                            </m:r>
                          </m:den>
                        </m:f>
                      </m:e>
                    </m:func>
                  </m:oMath>
                </a14:m>
                <a:r>
                  <a:rPr lang="uk-UA" sz="4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endParaRPr lang="uk-UA" sz="48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87236" y="764373"/>
                <a:ext cx="9718964" cy="46389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9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dirty="0" smtClean="0"/>
              <a:t>             Пропоную: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просто слухати, а чути;</a:t>
            </a:r>
          </a:p>
          <a:p>
            <a:pPr marL="0" indent="0" algn="ctr">
              <a:buNone/>
            </a:pPr>
            <a:r>
              <a:rPr lang="uk-UA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просто дивитися, а бачити;</a:t>
            </a:r>
          </a:p>
          <a:p>
            <a:pPr marL="0" indent="0" algn="ctr">
              <a:buNone/>
            </a:pPr>
            <a:r>
              <a:rPr lang="uk-UA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просто відповідати, а</a:t>
            </a:r>
          </a:p>
          <a:p>
            <a:pPr marL="0" indent="0" algn="ctr">
              <a:buNone/>
            </a:pPr>
            <a:r>
              <a:rPr lang="uk-UA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uk-UA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іркувати;</a:t>
            </a:r>
          </a:p>
          <a:p>
            <a:pPr marL="0" indent="0" algn="ctr">
              <a:buNone/>
            </a:pPr>
            <a:r>
              <a:rPr lang="uk-UA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uk-UA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ружно і </a:t>
            </a:r>
            <a:r>
              <a:rPr lang="uk-UA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плідно</a:t>
            </a:r>
            <a:r>
              <a:rPr lang="uk-UA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працювати.</a:t>
            </a:r>
          </a:p>
          <a:p>
            <a:pPr algn="ctr"/>
            <a:endParaRPr lang="uk-UA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89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745673" y="764373"/>
                <a:ext cx="9760527" cy="4805154"/>
              </a:xfrm>
            </p:spPr>
            <p:txBody>
              <a:bodyPr/>
              <a:lstStyle/>
              <a:p>
                <a:pPr algn="ctr"/>
                <a:r>
                  <a:rPr lang="uk-UA" sz="4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4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uk-UA" sz="4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4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4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func>
                          <m:funcPr>
                            <m:ctrlPr>
                              <a:rPr lang="en-US" sz="48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a:rPr lang="en-US" sz="48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𝒔𝒊𝒏</m:t>
                            </m:r>
                          </m:fName>
                          <m:e>
                            <m:r>
                              <a:rPr lang="en-US" sz="4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𝜶</m:t>
                            </m:r>
                          </m:e>
                        </m:func>
                      </m:den>
                    </m:f>
                    <m:r>
                      <a:rPr lang="uk-UA" sz="48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uk-UA" sz="4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4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func>
                          <m:funcPr>
                            <m:ctrlPr>
                              <a:rPr lang="en-US" sz="48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a:rPr lang="en-US" sz="48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𝒔𝒊𝒏</m:t>
                            </m:r>
                          </m:fName>
                          <m:e>
                            <m:r>
                              <a:rPr lang="en-US" sz="4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𝜸</m:t>
                            </m:r>
                          </m:e>
                        </m:func>
                      </m:den>
                    </m:f>
                    <m:r>
                      <a:rPr lang="uk-UA" sz="48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uk-UA" sz="48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45673" y="764373"/>
                <a:ext cx="9760527" cy="480515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582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4403372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Зроби свій вибір »</a:t>
            </a:r>
            <a:endParaRPr lang="uk-UA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96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35528"/>
            <a:ext cx="9448800" cy="1011382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«Так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 ні»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46910"/>
            <a:ext cx="9448800" cy="5361708"/>
          </a:xfrm>
        </p:spPr>
        <p:txBody>
          <a:bodyPr>
            <a:norm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Теорема синусів справедлива для будь-якого трикутника.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 теоремою косинусів можна знайти невідому сторону трикутника,  якщо відомі його сторона і два кути.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 трьома сторонами можна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язати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трикутник.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трикутнику проти більшого кута лежить менша сторона.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трьома кутами можна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язати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трикутник.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Медіани трикутника діляться точкою їх перетину у відношенні 1:2, починаючи від вершини.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 сторони до синуса протилежного кута дорівнює діаметру кола, описаного навколо цього трикутника.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відомо два кути трикутника, то третій кут можна знайти за допомогою теореми про суму кутів трикутника.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0293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545" y="764372"/>
            <a:ext cx="10605655" cy="4569627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/>
              <a:t>Тестові вправи</a:t>
            </a:r>
            <a:endParaRPr lang="uk-UA" sz="4800" b="1" dirty="0"/>
          </a:p>
        </p:txBody>
      </p:sp>
    </p:spTree>
    <p:extLst>
      <p:ext uri="{BB962C8B-B14F-4D97-AF65-F5344CB8AC3E}">
        <p14:creationId xmlns:p14="http://schemas.microsoft.com/office/powerpoint/2010/main" val="61698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47015"/>
            <a:ext cx="8610600" cy="763637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685800" y="1395663"/>
            <a:ext cx="5334000" cy="4823021"/>
          </a:xfrm>
        </p:spPr>
        <p:txBody>
          <a:bodyPr/>
          <a:lstStyle/>
          <a:p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Місце для вмісту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1395663"/>
                <a:ext cx="5334000" cy="4823021"/>
              </a:xfrm>
            </p:spPr>
            <p:txBody>
              <a:bodyPr/>
              <a:lstStyle/>
              <a:p>
                <a:endParaRPr lang="en-US" dirty="0" smtClean="0"/>
              </a:p>
              <a:p>
                <a:endParaRPr lang="uk-UA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A) a 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𝑎𝑐</m:t>
                        </m:r>
                        <m:func>
                          <m:func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e>
                        </m:func>
                      </m:e>
                    </m:rad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uk-UA" sz="2400" b="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 </a:t>
                </a:r>
                <a14:m>
                  <m:oMath xmlns:m="http://schemas.openxmlformats.org/officeDocument/2006/math">
                    <m:r>
                      <a:rPr lang="uk-UA" sz="2400" b="0" i="1" smtClean="0">
                        <a:latin typeface="Cambria Math" panose="02040503050406030204" pitchFamily="18" charset="0"/>
                      </a:rPr>
                      <m:t>с=</m:t>
                    </m:r>
                    <m:rad>
                      <m:radPr>
                        <m:degHide m:val="on"/>
                        <m:ctrlPr>
                          <a:rPr lang="uk-UA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uk-UA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uk-UA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uk-UA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uk-UA" sz="24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  <m:func>
                          <m:func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func>
                      </m:e>
                    </m:rad>
                  </m:oMath>
                </a14:m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𝑎𝑏</m:t>
                        </m:r>
                        <m:func>
                          <m:func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e>
                        </m:func>
                      </m:e>
                    </m:rad>
                  </m:oMath>
                </a14:m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uk-U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Місце для вмісту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1395663"/>
                <a:ext cx="5334000" cy="4823021"/>
              </a:xfrm>
              <a:blipFill>
                <a:blip r:embed="rId2"/>
                <a:stretch>
                  <a:fillRect l="-68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 сполучна лінія 5"/>
          <p:cNvCxnSpPr/>
          <p:nvPr/>
        </p:nvCxnSpPr>
        <p:spPr>
          <a:xfrm>
            <a:off x="1780674" y="2346158"/>
            <a:ext cx="3777915" cy="120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 сполучна лінія 9"/>
          <p:cNvCxnSpPr/>
          <p:nvPr/>
        </p:nvCxnSpPr>
        <p:spPr>
          <a:xfrm flipH="1">
            <a:off x="2430379" y="2358189"/>
            <a:ext cx="3128210" cy="26228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кутник 10"/>
          <p:cNvSpPr/>
          <p:nvPr/>
        </p:nvSpPr>
        <p:spPr>
          <a:xfrm>
            <a:off x="3320716" y="2069432"/>
            <a:ext cx="457200" cy="276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 сполучна лінія 12"/>
          <p:cNvCxnSpPr/>
          <p:nvPr/>
        </p:nvCxnSpPr>
        <p:spPr>
          <a:xfrm>
            <a:off x="1780674" y="2346158"/>
            <a:ext cx="649705" cy="26349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кутник 13"/>
          <p:cNvSpPr/>
          <p:nvPr/>
        </p:nvSpPr>
        <p:spPr>
          <a:xfrm>
            <a:off x="3930316" y="3657600"/>
            <a:ext cx="376989" cy="3007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кутник 14"/>
              <p:cNvSpPr/>
              <p:nvPr/>
            </p:nvSpPr>
            <p:spPr>
              <a:xfrm>
                <a:off x="5089358" y="2358189"/>
                <a:ext cx="288758" cy="25266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uk-U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Прямокут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9358" y="2358189"/>
                <a:ext cx="288758" cy="252664"/>
              </a:xfrm>
              <a:prstGeom prst="rect">
                <a:avLst/>
              </a:prstGeom>
              <a:blipFill>
                <a:blip r:embed="rId3"/>
                <a:stretch>
                  <a:fillRect l="-27660" b="-609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рямокутник 15"/>
          <p:cNvSpPr/>
          <p:nvPr/>
        </p:nvSpPr>
        <p:spPr>
          <a:xfrm>
            <a:off x="1780674" y="3414145"/>
            <a:ext cx="240630" cy="4239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uk-UA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59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1673"/>
            <a:ext cx="10820400" cy="1163782"/>
          </a:xfrm>
        </p:spPr>
        <p:txBody>
          <a:bodyPr/>
          <a:lstStyle/>
          <a:p>
            <a:pPr algn="l"/>
            <a:r>
              <a:rPr lang="uk-UA" dirty="0"/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685800" y="1385455"/>
            <a:ext cx="5334000" cy="4833229"/>
          </a:xfrm>
        </p:spPr>
        <p:txBody>
          <a:bodyPr/>
          <a:lstStyle/>
          <a:p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Місце для вмісту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1385455"/>
                <a:ext cx="5334000" cy="4833229"/>
              </a:xfrm>
            </p:spPr>
            <p:txBody>
              <a:bodyPr>
                <a:normAutofit/>
              </a:bodyPr>
              <a:lstStyle/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func>
                          <m:func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e>
                        </m:func>
                      </m:den>
                    </m:f>
                  </m:oMath>
                </a14:m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 )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func>
                          <m:func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e>
                        </m:func>
                      </m:den>
                    </m:f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)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func>
                          <m:func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e>
                        </m:func>
                      </m:den>
                    </m:f>
                  </m:oMath>
                </a14:m>
                <a:endParaRPr 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Місце для вмісту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1385455"/>
                <a:ext cx="5334000" cy="4833229"/>
              </a:xfrm>
              <a:blipFill>
                <a:blip r:embed="rId2"/>
                <a:stretch>
                  <a:fillRect l="-68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Пряма сполучна лінія 13"/>
          <p:cNvCxnSpPr/>
          <p:nvPr/>
        </p:nvCxnSpPr>
        <p:spPr>
          <a:xfrm flipH="1">
            <a:off x="3643745" y="1981200"/>
            <a:ext cx="471055" cy="389312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сполучна лінія 17"/>
          <p:cNvCxnSpPr/>
          <p:nvPr/>
        </p:nvCxnSpPr>
        <p:spPr>
          <a:xfrm flipH="1">
            <a:off x="1898073" y="1981200"/>
            <a:ext cx="2216727" cy="19465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 сполучна лінія 19"/>
          <p:cNvCxnSpPr/>
          <p:nvPr/>
        </p:nvCxnSpPr>
        <p:spPr>
          <a:xfrm>
            <a:off x="1898073" y="3927763"/>
            <a:ext cx="1745672" cy="19465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кутник 20"/>
          <p:cNvSpPr/>
          <p:nvPr/>
        </p:nvSpPr>
        <p:spPr>
          <a:xfrm>
            <a:off x="2784764" y="2396836"/>
            <a:ext cx="318654" cy="4987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кутник 21"/>
              <p:cNvSpPr/>
              <p:nvPr/>
            </p:nvSpPr>
            <p:spPr>
              <a:xfrm>
                <a:off x="3643745" y="2133600"/>
                <a:ext cx="568037" cy="415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uk-U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Прямокут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3745" y="2133600"/>
                <a:ext cx="568037" cy="415637"/>
              </a:xfrm>
              <a:prstGeom prst="rect">
                <a:avLst/>
              </a:prstGeom>
              <a:blipFill>
                <a:blip r:embed="rId3"/>
                <a:stretch>
                  <a:fillRect b="-279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кутник 22"/>
              <p:cNvSpPr/>
              <p:nvPr/>
            </p:nvSpPr>
            <p:spPr>
              <a:xfrm>
                <a:off x="3352800" y="5306289"/>
                <a:ext cx="443345" cy="44334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uk-U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Прямокут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5306289"/>
                <a:ext cx="443345" cy="4433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Прямокутник 23"/>
          <p:cNvSpPr/>
          <p:nvPr/>
        </p:nvSpPr>
        <p:spPr>
          <a:xfrm>
            <a:off x="2369127" y="4724400"/>
            <a:ext cx="415638" cy="367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uk-UA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4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Місце для вмісту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endParaRPr lang="en-US" dirty="0" smtClean="0"/>
              </a:p>
              <a:p>
                <a:pPr marL="0" indent="0">
                  <a:buNone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𝑎𝑏</m:t>
                            </m:r>
                          </m:den>
                        </m:f>
                      </m:e>
                    </m:func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𝑎𝑏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func>
                              <m:func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8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</m:e>
                            </m:func>
                          </m:den>
                        </m:f>
                      </m:e>
                    </m:func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𝑎𝑏</m:t>
                            </m:r>
                          </m:den>
                        </m:f>
                      </m:e>
                    </m:func>
                  </m:oMath>
                </a14:m>
                <a:endParaRPr 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Місце для вмісту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68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 сполучна лінія 5"/>
          <p:cNvCxnSpPr/>
          <p:nvPr/>
        </p:nvCxnSpPr>
        <p:spPr>
          <a:xfrm flipH="1">
            <a:off x="1773382" y="2770909"/>
            <a:ext cx="1620982" cy="28401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 сполучна лінія 9"/>
          <p:cNvCxnSpPr/>
          <p:nvPr/>
        </p:nvCxnSpPr>
        <p:spPr>
          <a:xfrm>
            <a:off x="3879273" y="368530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 сполучна лінія 12"/>
          <p:cNvCxnSpPr/>
          <p:nvPr/>
        </p:nvCxnSpPr>
        <p:spPr>
          <a:xfrm>
            <a:off x="3380509" y="2798618"/>
            <a:ext cx="1302327" cy="21890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 сполучна лінія 14"/>
          <p:cNvCxnSpPr/>
          <p:nvPr/>
        </p:nvCxnSpPr>
        <p:spPr>
          <a:xfrm flipV="1">
            <a:off x="1773382" y="4987636"/>
            <a:ext cx="2909454" cy="6234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кутник 17"/>
          <p:cNvSpPr/>
          <p:nvPr/>
        </p:nvSpPr>
        <p:spPr>
          <a:xfrm>
            <a:off x="2286000" y="3893127"/>
            <a:ext cx="297873" cy="3134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кутник 18"/>
          <p:cNvSpPr/>
          <p:nvPr/>
        </p:nvSpPr>
        <p:spPr>
          <a:xfrm>
            <a:off x="4031673" y="3602183"/>
            <a:ext cx="332509" cy="4156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3096491" y="5278582"/>
            <a:ext cx="574964" cy="3325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3228109" y="3027218"/>
            <a:ext cx="318655" cy="2701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uk-UA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09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272" y="778228"/>
            <a:ext cx="10674927" cy="662645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Місце для вмісту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endParaRPr lang="uk-UA" dirty="0" smtClean="0"/>
              </a:p>
              <a:p>
                <a:pPr marL="0" indent="0">
                  <a:buNone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  <m:func>
                              <m:func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</m:func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uk-UA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uk-UA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func>
                          </m:num>
                          <m:den>
                            <m:r>
                              <a:rPr lang="uk-UA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𝑏𝑐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uk-UA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uk-UA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uk-UA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с</m:t>
                            </m:r>
                            <m:func>
                              <m:func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</m:func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den>
                        </m:f>
                      </m:e>
                    </m:func>
                  </m:oMath>
                </a14:m>
                <a:endParaRPr lang="uk-U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Місце для вмісту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68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Пряма сполучна лінія 7"/>
          <p:cNvCxnSpPr/>
          <p:nvPr/>
        </p:nvCxnSpPr>
        <p:spPr>
          <a:xfrm flipV="1">
            <a:off x="1565564" y="3228109"/>
            <a:ext cx="3269672" cy="11637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 сполучна лінія 9"/>
          <p:cNvCxnSpPr/>
          <p:nvPr/>
        </p:nvCxnSpPr>
        <p:spPr>
          <a:xfrm>
            <a:off x="1565564" y="4419600"/>
            <a:ext cx="3740727" cy="7897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 сполучна лінія 11"/>
          <p:cNvCxnSpPr/>
          <p:nvPr/>
        </p:nvCxnSpPr>
        <p:spPr>
          <a:xfrm>
            <a:off x="4835236" y="3228109"/>
            <a:ext cx="498764" cy="199505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кутник 12"/>
          <p:cNvSpPr/>
          <p:nvPr/>
        </p:nvSpPr>
        <p:spPr>
          <a:xfrm>
            <a:off x="3352800" y="3338945"/>
            <a:ext cx="453737" cy="318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кутник 13"/>
          <p:cNvSpPr/>
          <p:nvPr/>
        </p:nvSpPr>
        <p:spPr>
          <a:xfrm>
            <a:off x="5043055" y="3976255"/>
            <a:ext cx="290945" cy="415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кутник 14"/>
              <p:cNvSpPr/>
              <p:nvPr/>
            </p:nvSpPr>
            <p:spPr>
              <a:xfrm>
                <a:off x="4946073" y="4752109"/>
                <a:ext cx="387927" cy="407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uk-U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Прямокут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073" y="4752109"/>
                <a:ext cx="387927" cy="407323"/>
              </a:xfrm>
              <a:prstGeom prst="rect">
                <a:avLst/>
              </a:prstGeom>
              <a:blipFill>
                <a:blip r:embed="rId3"/>
                <a:stretch>
                  <a:fillRect l="-7813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рямокутник 15"/>
          <p:cNvSpPr/>
          <p:nvPr/>
        </p:nvSpPr>
        <p:spPr>
          <a:xfrm>
            <a:off x="2008909" y="4184073"/>
            <a:ext cx="401782" cy="3463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uk-UA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94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399310" y="0"/>
                <a:ext cx="8610600" cy="6165273"/>
              </a:xfrm>
            </p:spPr>
            <p:txBody>
              <a:bodyPr>
                <a:normAutofit fontScale="90000"/>
              </a:bodyPr>
              <a:lstStyle/>
              <a:p>
                <a:pPr algn="l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«Спіймай помилку»</a:t>
                </a:r>
                <a:b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uk-UA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uk-UA" b="1" i="1">
                        <a:latin typeface="Cambria Math" panose="02040503050406030204" pitchFamily="18" charset="0"/>
                      </a:rPr>
                      <m:t> =</m:t>
                    </m:r>
                    <m:sSup>
                      <m:sSupPr>
                        <m:ctrlPr>
                          <a:rPr lang="uk-UA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uk-UA" b="1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uk-UA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uk-UA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uk-UA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𝒃𝒄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uk-UA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2</a:t>
                </a:r>
                <a:r>
                  <a:rPr lang="uk-UA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𝒄𝒐𝒔</m:t>
                        </m:r>
                      </m:fName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  <m:r>
                          <a:rPr lang="uk-UA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uk-UA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uk-UA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  <m:sup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𝒃𝒄</m:t>
                            </m:r>
                          </m:den>
                        </m:f>
                      </m:e>
                    </m:func>
                  </m:oMath>
                </a14:m>
                <a:r>
                  <a:rPr lang="uk-UA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3</a:t>
                </a:r>
                <a:r>
                  <a:rPr lang="uk-UA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func>
                          <m:funcPr>
                            <m:ctrlPr>
                              <a:rPr lang="en-US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a:rPr lang="en-US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𝒔𝒊𝒏</m:t>
                            </m:r>
                          </m:fName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𝜶</m:t>
                            </m:r>
                          </m:e>
                        </m:func>
                      </m:den>
                    </m:f>
                    <m:r>
                      <a:rPr lang="uk-UA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uk-UA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func>
                          <m:funcPr>
                            <m:ctrlPr>
                              <a:rPr lang="en-US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a:rPr lang="en-US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𝒔𝒊𝒏</m:t>
                            </m:r>
                          </m:fName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𝜸</m:t>
                            </m:r>
                          </m:e>
                        </m:func>
                      </m:den>
                    </m:f>
                    <m:r>
                      <a:rPr lang="uk-UA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uk-UA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uk-UA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uk-UA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99310" y="0"/>
                <a:ext cx="8610600" cy="616527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Пряма сполучна лінія 12"/>
          <p:cNvCxnSpPr/>
          <p:nvPr/>
        </p:nvCxnSpPr>
        <p:spPr>
          <a:xfrm>
            <a:off x="5264727" y="3671455"/>
            <a:ext cx="29094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сполучна лінія 15"/>
          <p:cNvCxnSpPr/>
          <p:nvPr/>
        </p:nvCxnSpPr>
        <p:spPr>
          <a:xfrm>
            <a:off x="4890655" y="4918364"/>
            <a:ext cx="3740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 сполучна лінія 3"/>
          <p:cNvCxnSpPr/>
          <p:nvPr/>
        </p:nvCxnSpPr>
        <p:spPr>
          <a:xfrm>
            <a:off x="6844145" y="2313709"/>
            <a:ext cx="37407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50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07819"/>
            <a:ext cx="9448800" cy="872836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uk-UA" sz="6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Так чи ні»</a:t>
            </a:r>
            <a:endParaRPr lang="uk-UA" sz="6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01782" y="914400"/>
            <a:ext cx="10723418" cy="5763491"/>
          </a:xfrm>
        </p:spPr>
        <p:txBody>
          <a:bodyPr>
            <a:normAutofit fontScale="70000" lnSpcReduction="20000"/>
          </a:bodyPr>
          <a:lstStyle/>
          <a:p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1.Теорема 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синусів справедлива для будь-якого трикутника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</a:t>
            </a:r>
            <a:r>
              <a:rPr lang="uk-UA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 теоремою косинусів можна знайти невідому сторону трикутника,  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відомі його сторона і два кути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                               </a:t>
            </a:r>
            <a:r>
              <a:rPr lang="uk-UA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 трьома сторонами можна </a:t>
            </a:r>
            <a:r>
              <a:rPr lang="uk-UA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язати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трикутник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</a:t>
            </a:r>
            <a:r>
              <a:rPr lang="uk-UA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У трикутнику проти більшого кута лежить менша сторона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</a:t>
            </a:r>
            <a:r>
              <a:rPr lang="uk-UA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За трьома кутами можна </a:t>
            </a:r>
            <a:r>
              <a:rPr lang="uk-UA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язати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трикутник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</a:t>
            </a:r>
            <a:r>
              <a:rPr lang="uk-UA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Медіани трикутника діляться точкою їх перетину у відношенні 1:2, починаючи 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вершини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                                                          </a:t>
            </a:r>
            <a:r>
              <a:rPr lang="uk-UA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Відношення сторони до синуса протилежного кута дорівнює діаметру кола, описаного навколо цього трикутника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          </a:t>
            </a:r>
            <a:r>
              <a:rPr lang="uk-UA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Якщо відомо два кути трикутника, то третій кут можна знайти за допомогою теореми про суму кутів трикутника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                            </a:t>
            </a:r>
            <a:r>
              <a:rPr lang="uk-UA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endParaRPr lang="uk-UA" sz="3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59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290945"/>
            <a:ext cx="8610600" cy="1316182"/>
          </a:xfrm>
        </p:spPr>
        <p:txBody>
          <a:bodyPr>
            <a:noAutofit/>
          </a:bodyPr>
          <a:lstStyle/>
          <a:p>
            <a:pPr algn="ctr"/>
            <a:r>
              <a:rPr lang="uk-UA" sz="8800" b="1" dirty="0"/>
              <a:t>Історики</a:t>
            </a:r>
            <a:endParaRPr lang="uk-UA" sz="88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277091" y="2194559"/>
            <a:ext cx="5999018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 </a:t>
            </a:r>
            <a:endParaRPr lang="uk-UA" sz="3200" i="1" dirty="0" smtClean="0"/>
          </a:p>
          <a:p>
            <a:endParaRPr lang="uk-UA" sz="3200" i="1" dirty="0"/>
          </a:p>
          <a:p>
            <a:pPr marL="0" indent="0">
              <a:buNone/>
            </a:pPr>
            <a:r>
              <a:rPr lang="uk-UA" sz="3200" i="1" dirty="0" smtClean="0"/>
              <a:t> Чим </a:t>
            </a:r>
            <a:r>
              <a:rPr lang="uk-UA" sz="3200" i="1" dirty="0"/>
              <a:t>більше знаєш, </a:t>
            </a:r>
            <a:r>
              <a:rPr lang="uk-UA" sz="3200" i="1" dirty="0" smtClean="0"/>
              <a:t>тим</a:t>
            </a:r>
          </a:p>
          <a:p>
            <a:pPr marL="0" indent="0">
              <a:buNone/>
            </a:pPr>
            <a:r>
              <a:rPr lang="uk-UA" sz="3200" i="1" dirty="0" smtClean="0"/>
              <a:t>  більше </a:t>
            </a:r>
            <a:r>
              <a:rPr lang="uk-UA" sz="3200" i="1" dirty="0"/>
              <a:t>можеш</a:t>
            </a:r>
          </a:p>
          <a:p>
            <a:pPr marL="0" indent="0">
              <a:buNone/>
            </a:pPr>
            <a:r>
              <a:rPr lang="uk-UA" sz="3200" i="1" dirty="0" smtClean="0"/>
              <a:t>                                  </a:t>
            </a:r>
          </a:p>
          <a:p>
            <a:pPr marL="0" indent="0">
              <a:buNone/>
            </a:pPr>
            <a:r>
              <a:rPr lang="uk-UA" sz="3200" i="1" dirty="0"/>
              <a:t> </a:t>
            </a:r>
            <a:r>
              <a:rPr lang="uk-UA" sz="3200" i="1" dirty="0" smtClean="0"/>
              <a:t>                                 Е</a:t>
            </a:r>
            <a:r>
              <a:rPr lang="uk-UA" sz="3200" i="1" dirty="0"/>
              <a:t>. Абу</a:t>
            </a:r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83383" y="1607128"/>
            <a:ext cx="6386944" cy="461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68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6364" y="457200"/>
            <a:ext cx="10474036" cy="1288473"/>
          </a:xfrm>
        </p:spPr>
        <p:txBody>
          <a:bodyPr/>
          <a:lstStyle/>
          <a:p>
            <a:r>
              <a:rPr lang="uk-UA" dirty="0" smtClean="0"/>
              <a:t>        Тестові вправи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5782"/>
            <a:ext cx="9448800" cy="4336473"/>
          </a:xfrm>
        </p:spPr>
        <p:txBody>
          <a:bodyPr/>
          <a:lstStyle/>
          <a:p>
            <a:endParaRPr lang="uk-UA" dirty="0" smtClean="0"/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1)   Б)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2)   В)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3)  А)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4)  А)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68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61499"/>
            <a:ext cx="11845636" cy="393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altLang="uk-UA" sz="14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altLang="uk-UA" sz="14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altLang="uk-UA" sz="3600" b="1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Домашнє завдання</a:t>
            </a:r>
            <a:r>
              <a:rPr lang="uk-UA" altLang="uk-UA" sz="3600" b="1" cap="none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altLang="uk-UA" sz="3600" b="1" cap="none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altLang="uk-UA" sz="3600" b="1" cap="none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uk-UA" altLang="uk-UA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uk-UA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uk-UA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горі прорубали тунель. Вхід А і вхід В знаходяться на одному рівні. Уклін в точці А становить 2,5°, уклін у виході В дорівнює 1,1°. АВ = 85 м. Знайдіть довжину тунелю.</a:t>
            </a:r>
            <a:br>
              <a:rPr lang="uk-UA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.Задача.</a:t>
            </a:r>
            <a:r>
              <a:rPr lang="uk-UA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Два літака вилітають одночасно з аеродрому. Швидкість першого літака дорівнює </a:t>
            </a:r>
            <a:br>
              <a:rPr lang="uk-UA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64 км/год, курс 12°; швидкість другого літака – 500 км/год, курс 178°. Яка відстань буде між ними через 15 хв?    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uk-UA" alt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alt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3</a:t>
            </a:r>
            <a:r>
              <a:rPr kumimoji="0" lang="uk-UA" alt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Придумати свою задачу практичного змісту на застосування теми «</a:t>
            </a:r>
            <a:r>
              <a:rPr kumimoji="0" lang="uk-UA" alt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</a:t>
            </a:r>
            <a:r>
              <a:rPr kumimoji="0" lang="ru-RU" alt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uk-UA" alt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язування</a:t>
            </a:r>
            <a:r>
              <a:rPr kumimoji="0" lang="uk-UA" alt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трикутників».</a:t>
            </a:r>
            <a:endParaRPr kumimoji="0" lang="uk-UA" alt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88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345" y="526474"/>
            <a:ext cx="6941128" cy="622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88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smtClean="0"/>
              <a:t>Евклід</a:t>
            </a:r>
            <a:endParaRPr lang="uk-UA" sz="4400" b="1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55576" y="3124199"/>
            <a:ext cx="6674716" cy="3094485"/>
          </a:xfrm>
        </p:spPr>
        <p:txBody>
          <a:bodyPr>
            <a:normAutofit/>
          </a:bodyPr>
          <a:lstStyle/>
          <a:p>
            <a:pPr algn="ctr"/>
            <a:endParaRPr lang="uk-UA" sz="4400" dirty="0" smtClean="0"/>
          </a:p>
          <a:p>
            <a:pPr algn="ctr"/>
            <a:r>
              <a:rPr lang="uk-UA" sz="4400" dirty="0" smtClean="0"/>
              <a:t>( 356 – 300 </a:t>
            </a:r>
            <a:r>
              <a:rPr lang="uk-UA" sz="4400" smtClean="0"/>
              <a:t>р. до </a:t>
            </a:r>
            <a:r>
              <a:rPr lang="uk-UA" sz="4400" dirty="0" smtClean="0"/>
              <a:t>н. е. )  </a:t>
            </a:r>
            <a:endParaRPr lang="uk-UA" sz="4400" dirty="0"/>
          </a:p>
        </p:txBody>
      </p:sp>
      <p:pic>
        <p:nvPicPr>
          <p:cNvPr id="3" name="Місце для зображення 2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303" r="10303"/>
          <a:stretch>
            <a:fillRect/>
          </a:stretch>
        </p:blipFill>
        <p:spPr>
          <a:xfrm>
            <a:off x="7121236" y="751241"/>
            <a:ext cx="3879273" cy="5467443"/>
          </a:xfrm>
          <a:prstGeom prst="rect">
            <a:avLst/>
          </a:prstGeom>
        </p:spPr>
      </p:pic>
      <p:sp>
        <p:nvSpPr>
          <p:cNvPr id="9" name="AutoShape 10" descr="Картинки по запросу евклід картинки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593725"/>
            <a:ext cx="857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095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smtClean="0"/>
              <a:t>   Абу – л - </a:t>
            </a:r>
            <a:r>
              <a:rPr lang="uk-UA" sz="4400" b="1" dirty="0" err="1" smtClean="0"/>
              <a:t>Вафа</a:t>
            </a:r>
            <a:endParaRPr lang="uk-UA" sz="4400" b="1" dirty="0"/>
          </a:p>
        </p:txBody>
      </p:sp>
      <p:pic>
        <p:nvPicPr>
          <p:cNvPr id="5" name="Місце для зображення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498" r="5498"/>
          <a:stretch>
            <a:fillRect/>
          </a:stretch>
        </p:blipFill>
        <p:spPr>
          <a:xfrm>
            <a:off x="7079674" y="554183"/>
            <a:ext cx="4114800" cy="5832762"/>
          </a:xfrm>
          <a:prstGeom prst="rect">
            <a:avLst/>
          </a:prstGeom>
        </p:spPr>
      </p:pic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uk-UA" dirty="0" smtClean="0"/>
          </a:p>
          <a:p>
            <a:pPr algn="ctr"/>
            <a:r>
              <a:rPr lang="uk-UA" sz="4400" smtClean="0"/>
              <a:t>( 940 – 998 </a:t>
            </a:r>
            <a:r>
              <a:rPr lang="uk-UA" sz="4400" dirty="0" smtClean="0"/>
              <a:t>)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419178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err="1" smtClean="0"/>
              <a:t>Ал</a:t>
            </a:r>
            <a:r>
              <a:rPr lang="uk-UA" sz="4400" b="1" dirty="0" smtClean="0"/>
              <a:t> - Беруні</a:t>
            </a:r>
            <a:endParaRPr lang="uk-UA" sz="4400" b="1" dirty="0"/>
          </a:p>
        </p:txBody>
      </p:sp>
      <p:pic>
        <p:nvPicPr>
          <p:cNvPr id="5" name="Місце для зображення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293" r="6293"/>
          <a:stretch>
            <a:fillRect/>
          </a:stretch>
        </p:blipFill>
        <p:spPr>
          <a:xfrm>
            <a:off x="6927273" y="751241"/>
            <a:ext cx="3990109" cy="5467443"/>
          </a:xfrm>
          <a:prstGeom prst="rect">
            <a:avLst/>
          </a:prstGeom>
        </p:spPr>
      </p:pic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uk-UA" sz="4400" smtClean="0"/>
          </a:p>
          <a:p>
            <a:pPr algn="ctr"/>
            <a:r>
              <a:rPr lang="uk-UA" sz="4400" smtClean="0"/>
              <a:t>( </a:t>
            </a:r>
            <a:r>
              <a:rPr lang="uk-UA" sz="4400" dirty="0" smtClean="0"/>
              <a:t>973 – 1048 ) </a:t>
            </a:r>
            <a:r>
              <a:rPr lang="uk-UA" dirty="0" smtClean="0"/>
              <a:t>	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8076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3999"/>
            <a:ext cx="6873240" cy="1260765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 smtClean="0"/>
              <a:t>Франсуа </a:t>
            </a:r>
            <a:r>
              <a:rPr lang="uk-UA" sz="4400" b="1" dirty="0" err="1" smtClean="0"/>
              <a:t>Вієт</a:t>
            </a:r>
            <a:endParaRPr lang="uk-UA" sz="4400" b="1" dirty="0"/>
          </a:p>
        </p:txBody>
      </p:sp>
      <p:pic>
        <p:nvPicPr>
          <p:cNvPr id="5" name="Місце для зображення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218" r="16218"/>
          <a:stretch>
            <a:fillRect/>
          </a:stretch>
        </p:blipFill>
        <p:spPr>
          <a:xfrm>
            <a:off x="7010400" y="942109"/>
            <a:ext cx="3505200" cy="5001491"/>
          </a:xfrm>
          <a:prstGeom prst="rect">
            <a:avLst/>
          </a:prstGeom>
        </p:spPr>
      </p:pic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uk-UA" dirty="0" smtClean="0"/>
          </a:p>
          <a:p>
            <a:pPr algn="ctr"/>
            <a:endParaRPr lang="uk-UA" dirty="0"/>
          </a:p>
          <a:p>
            <a:pPr algn="ctr"/>
            <a:r>
              <a:rPr lang="uk-UA" sz="4400" dirty="0" smtClean="0"/>
              <a:t>(1540 – 1603)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248404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dirty="0" smtClean="0"/>
              <a:t>Ібн - Ірак</a:t>
            </a:r>
            <a:endParaRPr lang="uk-UA" sz="4400" dirty="0"/>
          </a:p>
        </p:txBody>
      </p:sp>
      <p:pic>
        <p:nvPicPr>
          <p:cNvPr id="5" name="Місце для зображення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472" r="1047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uk-UA" sz="4400" smtClean="0"/>
          </a:p>
          <a:p>
            <a:pPr algn="ctr"/>
            <a:r>
              <a:rPr lang="uk-UA" sz="4400" smtClean="0"/>
              <a:t>( </a:t>
            </a:r>
            <a:r>
              <a:rPr lang="uk-UA" sz="4400" dirty="0" smtClean="0"/>
              <a:t>960 – 1036 )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7348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dirty="0" smtClean="0"/>
              <a:t>Лазар Карно</a:t>
            </a:r>
            <a:endParaRPr lang="uk-UA" sz="4400" dirty="0"/>
          </a:p>
        </p:txBody>
      </p:sp>
      <p:pic>
        <p:nvPicPr>
          <p:cNvPr id="5" name="Місце для зображення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277" r="9277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uk-UA" sz="4400" dirty="0" smtClean="0"/>
          </a:p>
          <a:p>
            <a:pPr algn="ctr"/>
            <a:r>
              <a:rPr lang="uk-UA" sz="4400" smtClean="0"/>
              <a:t>(1753 – 1823)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1955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уман">
  <a:themeElements>
    <a:clrScheme name="Туман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Туман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уман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Туман</Template>
  <TotalTime>1294</TotalTime>
  <Words>615</Words>
  <Application>Microsoft Office PowerPoint</Application>
  <PresentationFormat>Широкий екран</PresentationFormat>
  <Paragraphs>159</Paragraphs>
  <Slides>32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32</vt:i4>
      </vt:variant>
    </vt:vector>
  </HeadingPairs>
  <TitlesOfParts>
    <vt:vector size="38" baseType="lpstr">
      <vt:lpstr>Arial</vt:lpstr>
      <vt:lpstr>Calibri</vt:lpstr>
      <vt:lpstr>Cambria Math</vt:lpstr>
      <vt:lpstr>Century Gothic</vt:lpstr>
      <vt:lpstr>Times New Roman</vt:lpstr>
      <vt:lpstr>Туман</vt:lpstr>
      <vt:lpstr>               Проект     Розв’язування трикутників</vt:lpstr>
      <vt:lpstr>             Пропоную:</vt:lpstr>
      <vt:lpstr>Історики</vt:lpstr>
      <vt:lpstr>Евклід</vt:lpstr>
      <vt:lpstr>   Абу – л - Вафа</vt:lpstr>
      <vt:lpstr>Ал - Беруні</vt:lpstr>
      <vt:lpstr>Франсуа Вієт</vt:lpstr>
      <vt:lpstr>Ібн - Ірак</vt:lpstr>
      <vt:lpstr>Лазар Карно</vt:lpstr>
      <vt:lpstr>Задача</vt:lpstr>
      <vt:lpstr>Геодезисти</vt:lpstr>
      <vt:lpstr>                     ЗАДАЧА</vt:lpstr>
      <vt:lpstr>       Навігатори </vt:lpstr>
      <vt:lpstr>задача</vt:lpstr>
      <vt:lpstr>  Астрономи</vt:lpstr>
      <vt:lpstr>задача</vt:lpstr>
      <vt:lpstr>«Спіймай помилку»</vt:lpstr>
      <vt:lpstr> 1) a^2  =b^2+c^2-2bc cos⁡γ;         </vt:lpstr>
      <vt:lpstr>2) cos⁡〖β=(a^2+c^2-b^2)/2bc〗;</vt:lpstr>
      <vt:lpstr> 3) a/sin⁡α =  b/sin⁡γ .</vt:lpstr>
      <vt:lpstr>« Зроби свій вибір »</vt:lpstr>
      <vt:lpstr>«Так чи ні»</vt:lpstr>
      <vt:lpstr>Тестові вправи</vt:lpstr>
      <vt:lpstr>1)</vt:lpstr>
      <vt:lpstr> 2)</vt:lpstr>
      <vt:lpstr>3)</vt:lpstr>
      <vt:lpstr>4)</vt:lpstr>
      <vt:lpstr>                         «Спіймай помилку»          1) a^2  =b^2+c^2-2bcγ;          2) cos⁡〖β=(a^2+c^2-b^2)/2bc〗;          3) a/sin⁡α =  b/sin⁡γ .    </vt:lpstr>
      <vt:lpstr>             « Так чи ні»</vt:lpstr>
      <vt:lpstr>        Тестові вправи</vt:lpstr>
      <vt:lpstr>  Домашнє завдання      1. Задача . В горі прорубали тунель. Вхід А і вхід В знаходяться на одному рівні. Уклін в точці А становить 2,5°, уклін у виході В дорівнює 1,1°. АВ = 85 м. Знайдіть довжину тунелю.  .    2 .Задача. Два літака вилітають одночасно з аеродрому. Швидкість першого літака дорівнює          64 км/год, курс 12°; швидкість другого літака – 500 км/год, курс 178°. Яка відстань буде між ними через 15 хв?                    3. Придумати свою задачу практичного змісту на застосування теми «Розв’язування трикутників». 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Користувач Windows</dc:creator>
  <cp:lastModifiedBy>User</cp:lastModifiedBy>
  <cp:revision>205</cp:revision>
  <dcterms:created xsi:type="dcterms:W3CDTF">2018-02-10T20:52:59Z</dcterms:created>
  <dcterms:modified xsi:type="dcterms:W3CDTF">2018-03-14T00:27:58Z</dcterms:modified>
</cp:coreProperties>
</file>