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65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відкритий урок\i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68063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764704"/>
            <a:ext cx="6336704" cy="43924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Тема: пряма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обернена</a:t>
            </a:r>
            <a:r>
              <a:rPr lang="ru-RU" dirty="0" smtClean="0"/>
              <a:t> задача</a:t>
            </a:r>
            <a:br>
              <a:rPr lang="ru-RU" dirty="0" smtClean="0"/>
            </a:br>
            <a:r>
              <a:rPr lang="ru-RU" dirty="0" smtClean="0"/>
              <a:t>Мета: </a:t>
            </a:r>
            <a:r>
              <a:rPr lang="ru-RU" dirty="0" err="1" smtClean="0"/>
              <a:t>онайомити</a:t>
            </a:r>
            <a:r>
              <a:rPr lang="ru-RU" dirty="0" smtClean="0"/>
              <a:t>  </a:t>
            </a:r>
            <a:r>
              <a:rPr lang="ru-RU" dirty="0" err="1" smtClean="0"/>
              <a:t>учнів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прямою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оберненою</a:t>
            </a:r>
            <a:r>
              <a:rPr lang="ru-RU" dirty="0" smtClean="0"/>
              <a:t> задачею;                   </a:t>
            </a:r>
            <a:r>
              <a:rPr lang="ru-RU" dirty="0" err="1" smtClean="0"/>
              <a:t>розвивати</a:t>
            </a:r>
            <a:r>
              <a:rPr lang="ru-RU" dirty="0" smtClean="0"/>
              <a:t> </a:t>
            </a:r>
            <a:r>
              <a:rPr lang="ru-RU" dirty="0" err="1" smtClean="0"/>
              <a:t>логічне</a:t>
            </a:r>
            <a:r>
              <a:rPr lang="ru-RU" dirty="0" smtClean="0"/>
              <a:t> </a:t>
            </a:r>
            <a:r>
              <a:rPr lang="ru-RU" dirty="0" err="1" smtClean="0"/>
              <a:t>мислення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5013176"/>
            <a:ext cx="6400800" cy="2857872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84482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Ми – веселі мишенята</a:t>
            </a:r>
            <a:br>
              <a:rPr lang="uk-UA" dirty="0" smtClean="0"/>
            </a:br>
            <a:r>
              <a:rPr lang="uk-UA" dirty="0" smtClean="0"/>
              <a:t>Круть і </a:t>
            </a:r>
            <a:r>
              <a:rPr lang="uk-UA" dirty="0" err="1" smtClean="0"/>
              <a:t>Верть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Просимо вас, діти,</a:t>
            </a:r>
            <a:br>
              <a:rPr lang="uk-UA" dirty="0" smtClean="0"/>
            </a:br>
            <a:r>
              <a:rPr lang="uk-UA" dirty="0" smtClean="0"/>
              <a:t>Допоможіть!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01008"/>
            <a:ext cx="8229600" cy="2625155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12+4-10                                                         17+2-9 20-10+3                                                      19-5+4 10+7-3</a:t>
            </a:r>
            <a:endParaRPr lang="ru-RU" dirty="0"/>
          </a:p>
        </p:txBody>
      </p:sp>
      <p:pic>
        <p:nvPicPr>
          <p:cNvPr id="7170" name="Picture 2" descr="C:\Users\USER\Desktop\52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852936"/>
            <a:ext cx="4381500" cy="2676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Довгі вуха,</a:t>
            </a:r>
            <a:br>
              <a:rPr lang="uk-UA" dirty="0" smtClean="0"/>
            </a:br>
            <a:r>
              <a:rPr lang="uk-UA" dirty="0" smtClean="0"/>
              <a:t>Куций хвіст,</a:t>
            </a:r>
            <a:br>
              <a:rPr lang="uk-UA" dirty="0" smtClean="0"/>
            </a:br>
            <a:r>
              <a:rPr lang="uk-UA" dirty="0" smtClean="0"/>
              <a:t>Нам задачу він приніс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717032"/>
            <a:ext cx="8229600" cy="2409131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             -10шт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              -2 </a:t>
            </a:r>
            <a:r>
              <a:rPr lang="uk-UA" dirty="0" err="1" smtClean="0"/>
              <a:t>шт</a:t>
            </a:r>
            <a:endParaRPr lang="uk-UA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8194" name="Picture 2" descr="C:\Users\USER\Desktop\загружено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75656" cy="1835393"/>
          </a:xfrm>
          <a:prstGeom prst="rect">
            <a:avLst/>
          </a:prstGeom>
          <a:noFill/>
        </p:spPr>
      </p:pic>
      <p:pic>
        <p:nvPicPr>
          <p:cNvPr id="8195" name="Picture 3" descr="C:\Users\USER\Desktop\367_origin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068960"/>
            <a:ext cx="1554561" cy="1554561"/>
          </a:xfrm>
          <a:prstGeom prst="rect">
            <a:avLst/>
          </a:prstGeom>
          <a:noFill/>
        </p:spPr>
      </p:pic>
      <p:pic>
        <p:nvPicPr>
          <p:cNvPr id="8196" name="Picture 4" descr="C:\Users\USER\Desktop\images (12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4797152"/>
            <a:ext cx="1143000" cy="952500"/>
          </a:xfrm>
          <a:prstGeom prst="rect">
            <a:avLst/>
          </a:prstGeom>
          <a:noFill/>
        </p:spPr>
      </p:pic>
      <p:sp>
        <p:nvSpPr>
          <p:cNvPr id="7" name="Правая фигурная скобка 6"/>
          <p:cNvSpPr/>
          <p:nvPr/>
        </p:nvSpPr>
        <p:spPr>
          <a:xfrm>
            <a:off x="2771800" y="3429000"/>
            <a:ext cx="1008112" cy="230425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Picture 3" descr="C:\Users\USER\Desktop\Вопрос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3928" y="4005064"/>
            <a:ext cx="707207" cy="11354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C:\Users\USER\Desktop\366467709_w640_h640_044_40287924187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9725" y="3356992"/>
            <a:ext cx="3724275" cy="2905125"/>
          </a:xfrm>
          <a:prstGeom prst="rect">
            <a:avLst/>
          </a:prstGeom>
          <a:noFill/>
        </p:spPr>
      </p:pic>
      <p:pic>
        <p:nvPicPr>
          <p:cNvPr id="9218" name="Picture 2" descr="C:\Users\USER\Desktop\Igrushechnaya_zavodnaya_gusenitsa__589587dfe7156_180x18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56792"/>
            <a:ext cx="2411760" cy="415189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2 дм                                                                                    ?</a:t>
            </a:r>
            <a:r>
              <a:rPr lang="uk-UA" dirty="0" err="1" smtClean="0"/>
              <a:t>-на</a:t>
            </a:r>
            <a:r>
              <a:rPr lang="uk-UA" dirty="0" smtClean="0"/>
              <a:t> 10 см менше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     Яку відстані проповзла Гусінь?</a:t>
            </a:r>
          </a:p>
          <a:p>
            <a:pPr>
              <a:buNone/>
            </a:pPr>
            <a:r>
              <a:rPr lang="uk-UA" dirty="0" smtClean="0"/>
              <a:t>    Накресліть відрізок.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/>
          </a:bodyPr>
          <a:lstStyle/>
          <a:p>
            <a:r>
              <a:rPr lang="uk-UA" sz="8000" dirty="0" smtClean="0"/>
              <a:t>Дякуємо!</a:t>
            </a:r>
            <a:endParaRPr lang="ru-RU" sz="8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21288"/>
            <a:ext cx="8229600" cy="104875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10242" name="Picture 2" descr="C:\Users\USER\Desktop\ka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238500" cy="3533776"/>
          </a:xfrm>
          <a:prstGeom prst="rect">
            <a:avLst/>
          </a:prstGeom>
          <a:noFill/>
        </p:spPr>
      </p:pic>
      <p:pic>
        <p:nvPicPr>
          <p:cNvPr id="10243" name="Picture 3" descr="C:\Users\USER\Desktop\524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0"/>
            <a:ext cx="4381500" cy="2676525"/>
          </a:xfrm>
          <a:prstGeom prst="rect">
            <a:avLst/>
          </a:prstGeom>
          <a:noFill/>
        </p:spPr>
      </p:pic>
      <p:pic>
        <p:nvPicPr>
          <p:cNvPr id="10244" name="Picture 4" descr="C:\Users\USER\Desktop\загружено (3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476750"/>
            <a:ext cx="1914525" cy="2381250"/>
          </a:xfrm>
          <a:prstGeom prst="rect">
            <a:avLst/>
          </a:prstGeom>
          <a:noFill/>
        </p:spPr>
      </p:pic>
      <p:pic>
        <p:nvPicPr>
          <p:cNvPr id="10245" name="Picture 5" descr="C:\Users\USER\Desktop\article396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4486275"/>
            <a:ext cx="2371725" cy="2371725"/>
          </a:xfrm>
          <a:prstGeom prst="rect">
            <a:avLst/>
          </a:prstGeom>
          <a:noFill/>
        </p:spPr>
      </p:pic>
      <p:pic>
        <p:nvPicPr>
          <p:cNvPr id="10246" name="Picture 6" descr="C:\Users\USER\Desktop\images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11960" y="4867275"/>
            <a:ext cx="2295525" cy="1990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 (4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6805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916832"/>
            <a:ext cx="8229600" cy="265030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Беремося всі до справи, </a:t>
            </a:r>
            <a:br>
              <a:rPr lang="uk-UA" dirty="0" smtClean="0"/>
            </a:br>
            <a:r>
              <a:rPr lang="uk-UA" dirty="0" smtClean="0"/>
              <a:t>не ловитимемо гав.</a:t>
            </a:r>
            <a:br>
              <a:rPr lang="uk-UA" dirty="0" smtClean="0"/>
            </a:br>
            <a:r>
              <a:rPr lang="uk-UA" dirty="0" smtClean="0"/>
              <a:t>Працювати треба гарно,</a:t>
            </a:r>
            <a:br>
              <a:rPr lang="uk-UA" dirty="0" smtClean="0"/>
            </a:br>
            <a:r>
              <a:rPr lang="uk-UA" dirty="0" err="1" smtClean="0"/>
              <a:t>пам</a:t>
            </a:r>
            <a:r>
              <a:rPr lang="en-US" dirty="0" smtClean="0"/>
              <a:t>’</a:t>
            </a:r>
            <a:r>
              <a:rPr lang="uk-UA" dirty="0" err="1" smtClean="0"/>
              <a:t>ятаємо</a:t>
            </a:r>
            <a:r>
              <a:rPr lang="uk-UA" dirty="0" smtClean="0"/>
              <a:t> усі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>
                <a:solidFill>
                  <a:srgbClr val="FFC000"/>
                </a:solidFill>
              </a:rPr>
              <a:t>Девіз уроку:</a:t>
            </a:r>
            <a:r>
              <a:rPr lang="uk-UA" dirty="0" smtClean="0">
                <a:solidFill>
                  <a:schemeClr val="accent3">
                    <a:lumMod val="75000"/>
                  </a:schemeClr>
                </a:solidFill>
              </a:rPr>
              <a:t>Міркувати-швидко !</a:t>
            </a:r>
            <a:br>
              <a:rPr lang="uk-UA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uk-UA" dirty="0" smtClean="0">
                <a:solidFill>
                  <a:schemeClr val="accent3">
                    <a:lumMod val="75000"/>
                  </a:schemeClr>
                </a:solidFill>
              </a:rPr>
              <a:t>                   Відповідати-правильно</a:t>
            </a:r>
          </a:p>
          <a:p>
            <a:pPr>
              <a:buNone/>
            </a:pPr>
            <a:r>
              <a:rPr lang="uk-UA" dirty="0" smtClean="0">
                <a:solidFill>
                  <a:schemeClr val="accent3">
                    <a:lumMod val="75000"/>
                  </a:schemeClr>
                </a:solidFill>
              </a:rPr>
              <a:t>                       Лічити-точно</a:t>
            </a:r>
          </a:p>
          <a:p>
            <a:pPr>
              <a:buNone/>
            </a:pPr>
            <a:r>
              <a:rPr lang="uk-UA" dirty="0" smtClean="0">
                <a:solidFill>
                  <a:schemeClr val="accent3">
                    <a:lumMod val="75000"/>
                  </a:schemeClr>
                </a:solidFill>
              </a:rPr>
              <a:t>                       Писати-гарно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4234482"/>
          </a:xfrm>
        </p:spPr>
        <p:txBody>
          <a:bodyPr/>
          <a:lstStyle/>
          <a:p>
            <a:r>
              <a:rPr lang="uk-UA" dirty="0" smtClean="0"/>
              <a:t>      10-10                                                   12-12                 5+5            13-2 10+3              10+5</a:t>
            </a:r>
            <a:endParaRPr lang="ru-RU" dirty="0"/>
          </a:p>
        </p:txBody>
      </p:sp>
      <p:pic>
        <p:nvPicPr>
          <p:cNvPr id="4" name="Содержимое 3" descr="images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39752" y="3814940"/>
            <a:ext cx="3868815" cy="304306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4" descr="C:\Users\USER\Desktop\Сонце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8146" y="3526025"/>
            <a:ext cx="1453457" cy="1508398"/>
          </a:xfrm>
          <a:prstGeom prst="rect">
            <a:avLst/>
          </a:prstGeom>
          <a:noFill/>
        </p:spPr>
      </p:pic>
      <p:pic>
        <p:nvPicPr>
          <p:cNvPr id="24" name="Picture 4" descr="C:\Users\USER\Desktop\Сонце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3501008"/>
            <a:ext cx="1453457" cy="1508398"/>
          </a:xfrm>
          <a:prstGeom prst="rect">
            <a:avLst/>
          </a:prstGeom>
          <a:noFill/>
        </p:spPr>
      </p:pic>
      <p:pic>
        <p:nvPicPr>
          <p:cNvPr id="25" name="Picture 4" descr="C:\Users\USER\Desktop\Сонце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3526025"/>
            <a:ext cx="1453457" cy="1508398"/>
          </a:xfrm>
          <a:prstGeom prst="rect">
            <a:avLst/>
          </a:prstGeom>
          <a:noFill/>
        </p:spPr>
      </p:pic>
      <p:pic>
        <p:nvPicPr>
          <p:cNvPr id="26" name="Picture 4" descr="C:\Users\USER\Desktop\Сонце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501008"/>
            <a:ext cx="1453457" cy="1508398"/>
          </a:xfrm>
          <a:prstGeom prst="rect">
            <a:avLst/>
          </a:prstGeom>
          <a:noFill/>
        </p:spPr>
      </p:pic>
      <p:pic>
        <p:nvPicPr>
          <p:cNvPr id="2052" name="Picture 4" descr="C:\Users\USER\Desktop\Сонце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528" y="3526025"/>
            <a:ext cx="1453457" cy="1508398"/>
          </a:xfrm>
          <a:prstGeom prst="rect">
            <a:avLst/>
          </a:prstGeom>
          <a:noFill/>
        </p:spPr>
      </p:pic>
      <p:pic>
        <p:nvPicPr>
          <p:cNvPr id="11" name="Содержимое 4" descr="Зірка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4128" y="1340768"/>
            <a:ext cx="943107" cy="1019317"/>
          </a:xfrm>
          <a:prstGeom prst="rect">
            <a:avLst/>
          </a:prstGeom>
        </p:spPr>
      </p:pic>
      <p:pic>
        <p:nvPicPr>
          <p:cNvPr id="17" name="Picture 2" descr="C:\Users\USER\Desktop\Серце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2492896"/>
            <a:ext cx="1145431" cy="1188729"/>
          </a:xfrm>
          <a:prstGeom prst="rect">
            <a:avLst/>
          </a:prstGeom>
          <a:noFill/>
        </p:spPr>
      </p:pic>
      <p:pic>
        <p:nvPicPr>
          <p:cNvPr id="18" name="Picture 2" descr="C:\Users\USER\Desktop\Серце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2492896"/>
            <a:ext cx="1145431" cy="1188729"/>
          </a:xfrm>
          <a:prstGeom prst="rect">
            <a:avLst/>
          </a:prstGeom>
          <a:noFill/>
        </p:spPr>
      </p:pic>
      <p:pic>
        <p:nvPicPr>
          <p:cNvPr id="19" name="Picture 2" descr="C:\Users\USER\Desktop\Серце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808" y="2492896"/>
            <a:ext cx="1145431" cy="1188729"/>
          </a:xfrm>
          <a:prstGeom prst="rect">
            <a:avLst/>
          </a:prstGeom>
          <a:noFill/>
        </p:spPr>
      </p:pic>
      <p:pic>
        <p:nvPicPr>
          <p:cNvPr id="20" name="Picture 2" descr="C:\Users\USER\Desktop\Серце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7664" y="2492896"/>
            <a:ext cx="1145431" cy="1188729"/>
          </a:xfrm>
          <a:prstGeom prst="rect">
            <a:avLst/>
          </a:prstGeom>
          <a:noFill/>
        </p:spPr>
      </p:pic>
      <p:pic>
        <p:nvPicPr>
          <p:cNvPr id="2050" name="Picture 2" descr="C:\Users\USER\Desktop\Серце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2420888"/>
            <a:ext cx="1145431" cy="1188729"/>
          </a:xfrm>
          <a:prstGeom prst="rect">
            <a:avLst/>
          </a:prstGeom>
          <a:noFill/>
        </p:spPr>
      </p:pic>
      <p:pic>
        <p:nvPicPr>
          <p:cNvPr id="12" name="Содержимое 4" descr="Зірка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37425" y="1340767"/>
            <a:ext cx="943107" cy="1019317"/>
          </a:xfrm>
          <a:prstGeom prst="rect">
            <a:avLst/>
          </a:prstGeom>
        </p:spPr>
      </p:pic>
      <p:pic>
        <p:nvPicPr>
          <p:cNvPr id="13" name="Содержимое 4" descr="Зірка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405" y="1268760"/>
            <a:ext cx="943107" cy="1019317"/>
          </a:xfrm>
          <a:prstGeom prst="rect">
            <a:avLst/>
          </a:prstGeom>
        </p:spPr>
      </p:pic>
      <p:pic>
        <p:nvPicPr>
          <p:cNvPr id="14" name="Содержимое 4" descr="Зірка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71800" y="1340768"/>
            <a:ext cx="943107" cy="1019317"/>
          </a:xfrm>
          <a:prstGeom prst="rect">
            <a:avLst/>
          </a:prstGeom>
        </p:spPr>
      </p:pic>
      <p:pic>
        <p:nvPicPr>
          <p:cNvPr id="15" name="Содержимое 4" descr="Зірка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19672" y="1340768"/>
            <a:ext cx="943107" cy="101931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92967"/>
            <a:ext cx="8229600" cy="1143000"/>
          </a:xfrm>
        </p:spPr>
        <p:txBody>
          <a:bodyPr/>
          <a:lstStyle/>
          <a:p>
            <a:r>
              <a:rPr lang="uk-UA" dirty="0" smtClean="0"/>
              <a:t>Я вважаю…</a:t>
            </a:r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514350" indent="-514350">
              <a:buAutoNum type="arabicPlain" startAt="7"/>
            </a:pPr>
            <a:r>
              <a:rPr lang="uk-UA" dirty="0" smtClean="0"/>
              <a:t>          2         11              6            4</a:t>
            </a:r>
          </a:p>
          <a:p>
            <a:pPr marL="514350" indent="-514350">
              <a:buNone/>
            </a:pPr>
            <a:endParaRPr lang="uk-UA" dirty="0" smtClean="0"/>
          </a:p>
          <a:p>
            <a:pPr marL="514350" indent="-514350">
              <a:buAutoNum type="arabicPlain" startAt="2"/>
            </a:pPr>
            <a:r>
              <a:rPr lang="uk-UA" dirty="0" smtClean="0"/>
              <a:t>          4            6              8                1 </a:t>
            </a:r>
          </a:p>
          <a:p>
            <a:pPr marL="514350" indent="-514350">
              <a:buNone/>
            </a:pPr>
            <a:endParaRPr lang="uk-UA" dirty="0" smtClean="0"/>
          </a:p>
          <a:p>
            <a:pPr marL="514350" indent="-514350">
              <a:buNone/>
            </a:pPr>
            <a:r>
              <a:rPr lang="uk-UA" dirty="0" smtClean="0"/>
              <a:t>12           14         13            18             7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Хвилина каліграфії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err="1" smtClean="0"/>
              <a:t>Подорозі</a:t>
            </a:r>
            <a:r>
              <a:rPr lang="uk-UA" dirty="0" smtClean="0"/>
              <a:t> їжак біг,</a:t>
            </a:r>
          </a:p>
          <a:p>
            <a:pPr>
              <a:buNone/>
            </a:pPr>
            <a:r>
              <a:rPr lang="uk-UA" dirty="0" smtClean="0"/>
              <a:t>Ніс 7 яблук на пиріг.</a:t>
            </a:r>
          </a:p>
          <a:p>
            <a:pPr>
              <a:buNone/>
            </a:pPr>
            <a:r>
              <a:rPr lang="uk-UA" dirty="0" smtClean="0"/>
              <a:t>2 упало, покотилось,</a:t>
            </a:r>
          </a:p>
          <a:p>
            <a:pPr>
              <a:buNone/>
            </a:pPr>
            <a:r>
              <a:rPr lang="uk-UA" dirty="0" smtClean="0"/>
              <a:t>Скільки яблук залишилось?</a:t>
            </a:r>
            <a:endParaRPr lang="ru-RU" dirty="0"/>
          </a:p>
        </p:txBody>
      </p:sp>
      <p:pic>
        <p:nvPicPr>
          <p:cNvPr id="3075" name="Picture 3" descr="C:\Users\USER\Desktop\article396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2708920"/>
            <a:ext cx="2371725" cy="2371725"/>
          </a:xfrm>
          <a:prstGeom prst="rect">
            <a:avLst/>
          </a:prstGeom>
          <a:noFill/>
        </p:spPr>
      </p:pic>
      <p:pic>
        <p:nvPicPr>
          <p:cNvPr id="3077" name="Picture 5" descr="C:\Users\USER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221088"/>
            <a:ext cx="2409825" cy="1895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Порівняння виразів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Я веселенький звірок</a:t>
            </a:r>
          </a:p>
          <a:p>
            <a:pPr>
              <a:buNone/>
            </a:pPr>
            <a:r>
              <a:rPr lang="uk-UA" dirty="0" smtClean="0"/>
              <a:t>Плиг з ялинки на дубок</a:t>
            </a:r>
          </a:p>
          <a:p>
            <a:pPr>
              <a:buNone/>
            </a:pPr>
            <a:r>
              <a:rPr lang="uk-UA" dirty="0" smtClean="0"/>
              <a:t>19-8      10+1</a:t>
            </a:r>
          </a:p>
          <a:p>
            <a:pPr>
              <a:buNone/>
            </a:pPr>
            <a:r>
              <a:rPr lang="uk-UA" dirty="0" smtClean="0"/>
              <a:t>17-4      10-10</a:t>
            </a:r>
          </a:p>
          <a:p>
            <a:pPr>
              <a:buNone/>
            </a:pPr>
            <a:r>
              <a:rPr lang="uk-UA" dirty="0" smtClean="0"/>
              <a:t>11+4     15-3</a:t>
            </a:r>
          </a:p>
          <a:p>
            <a:pPr>
              <a:buNone/>
            </a:pPr>
            <a:r>
              <a:rPr lang="uk-UA" dirty="0" smtClean="0"/>
              <a:t>15+3     10+8</a:t>
            </a:r>
            <a:endParaRPr lang="ru-RU" dirty="0"/>
          </a:p>
        </p:txBody>
      </p:sp>
      <p:pic>
        <p:nvPicPr>
          <p:cNvPr id="4098" name="Picture 2" descr="C:\Users\USER\Desktop\imag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196752"/>
            <a:ext cx="2295525" cy="199072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03648" y="2924944"/>
            <a:ext cx="28803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403648" y="3501008"/>
            <a:ext cx="28803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475656" y="4653136"/>
            <a:ext cx="28803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475656" y="4077072"/>
            <a:ext cx="28803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99" name="Picture 3" descr="C:\Users\USER\Desktop\Корзинк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4293096"/>
            <a:ext cx="1452629" cy="1481682"/>
          </a:xfrm>
          <a:prstGeom prst="rect">
            <a:avLst/>
          </a:prstGeom>
          <a:noFill/>
        </p:spPr>
      </p:pic>
      <p:pic>
        <p:nvPicPr>
          <p:cNvPr id="4100" name="Picture 4" descr="C:\Users\USER\Desktop\Корзинка 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4077072"/>
            <a:ext cx="1872208" cy="18722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1 від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686800" cy="146876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smtClean="0">
                <a:solidFill>
                  <a:schemeClr val="accent1"/>
                </a:solidFill>
              </a:rPr>
              <a:t>Коників-10</a:t>
            </a:r>
          </a:p>
          <a:p>
            <a:pPr>
              <a:buNone/>
            </a:pPr>
            <a:r>
              <a:rPr lang="uk-UA" dirty="0" smtClean="0">
                <a:solidFill>
                  <a:schemeClr val="accent1"/>
                </a:solidFill>
              </a:rPr>
              <a:t>Півників-6    </a:t>
            </a:r>
            <a:r>
              <a:rPr lang="uk-UA" dirty="0" smtClean="0"/>
              <a:t>                        </a:t>
            </a:r>
            <a:r>
              <a:rPr lang="uk-UA" dirty="0" err="1" smtClean="0">
                <a:solidFill>
                  <a:srgbClr val="FF0000"/>
                </a:solidFill>
              </a:rPr>
              <a:t>-пряма</a:t>
            </a:r>
            <a:r>
              <a:rPr lang="uk-UA" dirty="0" smtClean="0">
                <a:solidFill>
                  <a:srgbClr val="FF0000"/>
                </a:solidFill>
              </a:rPr>
              <a:t> задача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323528" y="3140968"/>
            <a:ext cx="8820472" cy="316835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uk-UA" dirty="0" smtClean="0"/>
              <a:t>Задача 2 від</a:t>
            </a:r>
          </a:p>
          <a:p>
            <a:pPr>
              <a:buNone/>
            </a:pPr>
            <a:r>
              <a:rPr lang="uk-UA" dirty="0" smtClean="0"/>
              <a:t>К-10           16 </a:t>
            </a:r>
            <a:r>
              <a:rPr lang="uk-UA" dirty="0" err="1" smtClean="0"/>
              <a:t>–обернена</a:t>
            </a:r>
            <a:r>
              <a:rPr lang="uk-UA" dirty="0" smtClean="0"/>
              <a:t> задача</a:t>
            </a:r>
          </a:p>
          <a:p>
            <a:pPr>
              <a:buNone/>
            </a:pPr>
            <a:r>
              <a:rPr lang="uk-UA" dirty="0" err="1" smtClean="0"/>
              <a:t>П-</a:t>
            </a:r>
            <a:r>
              <a:rPr lang="uk-UA" dirty="0" smtClean="0"/>
              <a:t>?</a:t>
            </a:r>
          </a:p>
          <a:p>
            <a:pPr>
              <a:buNone/>
            </a:pPr>
            <a:endParaRPr lang="uk-UA" dirty="0" smtClean="0"/>
          </a:p>
          <a:p>
            <a:pPr algn="ctr">
              <a:buNone/>
            </a:pPr>
            <a:r>
              <a:rPr lang="uk-UA" dirty="0" smtClean="0"/>
              <a:t>Задача 3 від</a:t>
            </a:r>
          </a:p>
          <a:p>
            <a:pPr>
              <a:buNone/>
            </a:pPr>
            <a:r>
              <a:rPr lang="uk-UA" dirty="0" err="1" smtClean="0"/>
              <a:t>К-</a:t>
            </a:r>
            <a:r>
              <a:rPr lang="uk-UA" dirty="0" smtClean="0"/>
              <a:t>?            16 </a:t>
            </a:r>
            <a:r>
              <a:rPr lang="uk-UA" dirty="0" err="1" smtClean="0"/>
              <a:t>–обернена</a:t>
            </a:r>
            <a:r>
              <a:rPr lang="uk-UA" dirty="0" smtClean="0"/>
              <a:t> задача</a:t>
            </a:r>
          </a:p>
          <a:p>
            <a:pPr>
              <a:buNone/>
            </a:pPr>
            <a:r>
              <a:rPr lang="uk-UA" dirty="0" smtClean="0"/>
              <a:t>П-6</a:t>
            </a:r>
            <a:endParaRPr lang="ru-RU" dirty="0"/>
          </a:p>
        </p:txBody>
      </p:sp>
      <p:pic>
        <p:nvPicPr>
          <p:cNvPr id="5122" name="Picture 2" descr="C:\Users\USER\Desktop\ka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404664"/>
            <a:ext cx="832789" cy="908720"/>
          </a:xfrm>
          <a:prstGeom prst="rect">
            <a:avLst/>
          </a:prstGeom>
          <a:noFill/>
        </p:spPr>
      </p:pic>
      <p:sp>
        <p:nvSpPr>
          <p:cNvPr id="5" name="Правая фигурная скобка 4"/>
          <p:cNvSpPr/>
          <p:nvPr/>
        </p:nvSpPr>
        <p:spPr>
          <a:xfrm>
            <a:off x="2195736" y="1556792"/>
            <a:ext cx="864096" cy="122413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3" name="Picture 3" descr="C:\Users\USER\Desktop\Вопрос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1556792"/>
            <a:ext cx="707207" cy="1135424"/>
          </a:xfrm>
          <a:prstGeom prst="rect">
            <a:avLst/>
          </a:prstGeom>
          <a:noFill/>
        </p:spPr>
      </p:pic>
      <p:sp>
        <p:nvSpPr>
          <p:cNvPr id="8" name="Правая фигурная скобка 7"/>
          <p:cNvSpPr/>
          <p:nvPr/>
        </p:nvSpPr>
        <p:spPr>
          <a:xfrm>
            <a:off x="1043608" y="3212976"/>
            <a:ext cx="864096" cy="122413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авая фигурная скобка 8"/>
          <p:cNvSpPr/>
          <p:nvPr/>
        </p:nvSpPr>
        <p:spPr>
          <a:xfrm>
            <a:off x="827584" y="5157192"/>
            <a:ext cx="864096" cy="122413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Picture 2" descr="C:\Users\USER\Desktop\ka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4653136"/>
            <a:ext cx="832789" cy="908720"/>
          </a:xfrm>
          <a:prstGeom prst="rect">
            <a:avLst/>
          </a:prstGeom>
          <a:noFill/>
        </p:spPr>
      </p:pic>
      <p:pic>
        <p:nvPicPr>
          <p:cNvPr id="11" name="Picture 2" descr="C:\Users\USER\Desktop\ka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2924944"/>
            <a:ext cx="832789" cy="9087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 smtClean="0"/>
              <a:t>им</a:t>
            </a:r>
            <a:endParaRPr lang="ru-RU" dirty="0"/>
          </a:p>
        </p:txBody>
      </p:sp>
      <p:pic>
        <p:nvPicPr>
          <p:cNvPr id="6146" name="Picture 2" descr="C:\Users\USER\Desktop\загружено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5784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145</Words>
  <Application>Microsoft Office PowerPoint</Application>
  <PresentationFormat>Экран (4:3)</PresentationFormat>
  <Paragraphs>55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Тема: пряма і обернена задача Мета: онайомити  учнів з прямою і оберненою задачею;                   розвивати логічне мислення</vt:lpstr>
      <vt:lpstr>Беремося всі до справи,  не ловитимемо гав. Працювати треба гарно, пам’ятаємо усі</vt:lpstr>
      <vt:lpstr>Презентация PowerPoint</vt:lpstr>
      <vt:lpstr>      10-10                                                   12-12                 5+5            13-2 10+3              10+5</vt:lpstr>
      <vt:lpstr>Я вважаю…</vt:lpstr>
      <vt:lpstr>Хвилина каліграфії</vt:lpstr>
      <vt:lpstr>Порівняння виразів</vt:lpstr>
      <vt:lpstr>Задача 1 від</vt:lpstr>
      <vt:lpstr>Презентация PowerPoint</vt:lpstr>
      <vt:lpstr>Ми – веселі мишенята Круть і Верть Просимо вас, діти, Допоможіть!</vt:lpstr>
      <vt:lpstr>Довгі вуха, Куций хвіст, Нам задачу він приніс</vt:lpstr>
      <vt:lpstr>Презентация PowerPoint</vt:lpstr>
      <vt:lpstr>Дякуємо!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пряма і обернена задача Мета: онайомити  учнів з прямою і оберненою задачею;                   розвивати логічне мислення</dc:title>
  <dc:creator>USER</dc:creator>
  <cp:lastModifiedBy>Nikolay</cp:lastModifiedBy>
  <cp:revision>13</cp:revision>
  <dcterms:created xsi:type="dcterms:W3CDTF">2018-03-11T10:57:43Z</dcterms:created>
  <dcterms:modified xsi:type="dcterms:W3CDTF">2018-03-12T08:29:30Z</dcterms:modified>
</cp:coreProperties>
</file>