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9" r:id="rId7"/>
    <p:sldId id="267" r:id="rId8"/>
    <p:sldId id="265" r:id="rId9"/>
    <p:sldId id="271" r:id="rId10"/>
    <p:sldId id="262" r:id="rId11"/>
    <p:sldId id="270" r:id="rId12"/>
    <p:sldId id="263" r:id="rId13"/>
    <p:sldId id="279" r:id="rId14"/>
    <p:sldId id="28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93644-AE95-4DF7-BFAF-90DA4F4A9159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</dgm:pt>
    <dgm:pt modelId="{B31AEBEF-248F-4009-9A86-DDEF5FE09CF7}">
      <dgm:prSet phldrT="[Текст]" custT="1"/>
      <dgm:spPr/>
      <dgm:t>
        <a:bodyPr/>
        <a:lstStyle/>
        <a:p>
          <a:r>
            <a:rPr lang="uk-UA" sz="2800" dirty="0" smtClean="0"/>
            <a:t>Загальні відомості</a:t>
          </a:r>
          <a:endParaRPr lang="ru-RU" sz="2800" dirty="0"/>
        </a:p>
      </dgm:t>
    </dgm:pt>
    <dgm:pt modelId="{653C36F0-BF2E-4099-9F91-8FCB1DF269F5}" type="parTrans" cxnId="{CF789624-3543-4120-BDE3-CE895240E501}">
      <dgm:prSet/>
      <dgm:spPr/>
      <dgm:t>
        <a:bodyPr/>
        <a:lstStyle/>
        <a:p>
          <a:endParaRPr lang="ru-RU"/>
        </a:p>
      </dgm:t>
    </dgm:pt>
    <dgm:pt modelId="{5A4670F1-55A9-44B4-BCE6-F7A87A35408E}" type="sibTrans" cxnId="{CF789624-3543-4120-BDE3-CE895240E501}">
      <dgm:prSet/>
      <dgm:spPr/>
      <dgm:t>
        <a:bodyPr/>
        <a:lstStyle/>
        <a:p>
          <a:endParaRPr lang="ru-RU"/>
        </a:p>
      </dgm:t>
    </dgm:pt>
    <dgm:pt modelId="{0A847A99-8E1E-4FFF-8820-296318EB2E14}">
      <dgm:prSet phldrT="[Текст]" custT="1"/>
      <dgm:spPr/>
      <dgm:t>
        <a:bodyPr/>
        <a:lstStyle/>
        <a:p>
          <a:r>
            <a:rPr lang="uk-UA" sz="2800" dirty="0" smtClean="0"/>
            <a:t>Позакласна діяльність</a:t>
          </a:r>
          <a:endParaRPr lang="ru-RU" sz="2800" dirty="0"/>
        </a:p>
      </dgm:t>
    </dgm:pt>
    <dgm:pt modelId="{AAE42D55-89F0-4B61-B451-85BCD1EF7D39}" type="parTrans" cxnId="{5E868CCC-54E7-4CAA-BED8-E03DE8E800F0}">
      <dgm:prSet/>
      <dgm:spPr/>
      <dgm:t>
        <a:bodyPr/>
        <a:lstStyle/>
        <a:p>
          <a:endParaRPr lang="ru-RU"/>
        </a:p>
      </dgm:t>
    </dgm:pt>
    <dgm:pt modelId="{ADB58D7E-D889-4ADB-BB27-2A8624969FC2}" type="sibTrans" cxnId="{5E868CCC-54E7-4CAA-BED8-E03DE8E800F0}">
      <dgm:prSet/>
      <dgm:spPr/>
      <dgm:t>
        <a:bodyPr/>
        <a:lstStyle/>
        <a:p>
          <a:endParaRPr lang="ru-RU"/>
        </a:p>
      </dgm:t>
    </dgm:pt>
    <dgm:pt modelId="{F3C68945-247A-4A3D-96F2-8B1483F30B15}">
      <dgm:prSet custT="1"/>
      <dgm:spPr/>
      <dgm:t>
        <a:bodyPr/>
        <a:lstStyle/>
        <a:p>
          <a:r>
            <a:rPr lang="uk-UA" sz="2800" dirty="0" smtClean="0"/>
            <a:t>Науково-методична діяльність</a:t>
          </a:r>
          <a:endParaRPr lang="ru-RU" sz="2800" dirty="0"/>
        </a:p>
      </dgm:t>
    </dgm:pt>
    <dgm:pt modelId="{D393C254-D9C7-4C74-BEC9-63AEB4844CC4}" type="parTrans" cxnId="{5A32A57B-6D62-42DD-B805-16181E5DFBD5}">
      <dgm:prSet/>
      <dgm:spPr/>
      <dgm:t>
        <a:bodyPr/>
        <a:lstStyle/>
        <a:p>
          <a:endParaRPr lang="ru-RU"/>
        </a:p>
      </dgm:t>
    </dgm:pt>
    <dgm:pt modelId="{DEBFC935-1579-44F8-B662-D22CCB20771E}" type="sibTrans" cxnId="{5A32A57B-6D62-42DD-B805-16181E5DFBD5}">
      <dgm:prSet/>
      <dgm:spPr/>
      <dgm:t>
        <a:bodyPr/>
        <a:lstStyle/>
        <a:p>
          <a:endParaRPr lang="ru-RU"/>
        </a:p>
      </dgm:t>
    </dgm:pt>
    <dgm:pt modelId="{D971A886-0D19-451A-9DB4-6F3977FC4CDC}" type="pres">
      <dgm:prSet presAssocID="{1FF93644-AE95-4DF7-BFAF-90DA4F4A9159}" presName="linearFlow" presStyleCnt="0">
        <dgm:presLayoutVars>
          <dgm:dir/>
          <dgm:resizeHandles val="exact"/>
        </dgm:presLayoutVars>
      </dgm:prSet>
      <dgm:spPr/>
    </dgm:pt>
    <dgm:pt modelId="{38A9321E-5A97-4DBE-8366-0618FCD1DD25}" type="pres">
      <dgm:prSet presAssocID="{B31AEBEF-248F-4009-9A86-DDEF5FE09CF7}" presName="composite" presStyleCnt="0"/>
      <dgm:spPr/>
    </dgm:pt>
    <dgm:pt modelId="{B54138B6-2752-446E-A670-F5AC816898F9}" type="pres">
      <dgm:prSet presAssocID="{B31AEBEF-248F-4009-9A86-DDEF5FE09CF7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2"/>
          </a:solidFill>
        </a:ln>
      </dgm:spPr>
      <dgm:t>
        <a:bodyPr/>
        <a:lstStyle/>
        <a:p>
          <a:endParaRPr lang="ru-RU"/>
        </a:p>
      </dgm:t>
    </dgm:pt>
    <dgm:pt modelId="{1E705AD2-D44D-4C43-A4DF-58E6054C8301}" type="pres">
      <dgm:prSet presAssocID="{B31AEBEF-248F-4009-9A86-DDEF5FE09CF7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695F16-1BE0-40D8-8CCA-BB9FDD2042BC}" type="pres">
      <dgm:prSet presAssocID="{5A4670F1-55A9-44B4-BCE6-F7A87A35408E}" presName="spacing" presStyleCnt="0"/>
      <dgm:spPr/>
    </dgm:pt>
    <dgm:pt modelId="{54CEAC9A-89EE-446D-B104-75A44B5F60F1}" type="pres">
      <dgm:prSet presAssocID="{F3C68945-247A-4A3D-96F2-8B1483F30B15}" presName="composite" presStyleCnt="0"/>
      <dgm:spPr/>
    </dgm:pt>
    <dgm:pt modelId="{BE23F70F-AC1A-45E1-8569-8D03B39593F0}" type="pres">
      <dgm:prSet presAssocID="{F3C68945-247A-4A3D-96F2-8B1483F30B15}" presName="imgShp" presStyleLbl="fgImgPlace1" presStyleIdx="1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3"/>
          </a:solidFill>
        </a:ln>
      </dgm:spPr>
    </dgm:pt>
    <dgm:pt modelId="{2DF84824-7CD2-4A34-A447-F42E0F30F2ED}" type="pres">
      <dgm:prSet presAssocID="{F3C68945-247A-4A3D-96F2-8B1483F30B1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86353-FF7E-4B72-ABE0-772FC2B271B9}" type="pres">
      <dgm:prSet presAssocID="{DEBFC935-1579-44F8-B662-D22CCB20771E}" presName="spacing" presStyleCnt="0"/>
      <dgm:spPr/>
    </dgm:pt>
    <dgm:pt modelId="{08484652-01F3-4C1C-BA8E-D88E8BFC0A66}" type="pres">
      <dgm:prSet presAssocID="{0A847A99-8E1E-4FFF-8820-296318EB2E14}" presName="composite" presStyleCnt="0"/>
      <dgm:spPr/>
    </dgm:pt>
    <dgm:pt modelId="{810A831C-7F74-4836-B7EA-79785D9CED9C}" type="pres">
      <dgm:prSet presAssocID="{0A847A99-8E1E-4FFF-8820-296318EB2E14}" presName="imgShp" presStyleLbl="fgImgPlace1" presStyleIdx="2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>
          <a:solidFill>
            <a:schemeClr val="accent4"/>
          </a:solidFill>
        </a:ln>
      </dgm:spPr>
    </dgm:pt>
    <dgm:pt modelId="{C3522A1C-9001-4FCF-B62B-1F96674E1C29}" type="pres">
      <dgm:prSet presAssocID="{0A847A99-8E1E-4FFF-8820-296318EB2E14}" presName="txShp" presStyleLbl="node1" presStyleIdx="2" presStyleCnt="3" custLinFactNeighborX="249" custLinFactNeighborY="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36B331-0BA5-4514-93E2-0F5293B9F0E8}" type="presOf" srcId="{F3C68945-247A-4A3D-96F2-8B1483F30B15}" destId="{2DF84824-7CD2-4A34-A447-F42E0F30F2ED}" srcOrd="0" destOrd="0" presId="urn:microsoft.com/office/officeart/2005/8/layout/vList3"/>
    <dgm:cxn modelId="{7A84606B-C262-4542-BDB8-812DD8FF6FFE}" type="presOf" srcId="{1FF93644-AE95-4DF7-BFAF-90DA4F4A9159}" destId="{D971A886-0D19-451A-9DB4-6F3977FC4CDC}" srcOrd="0" destOrd="0" presId="urn:microsoft.com/office/officeart/2005/8/layout/vList3"/>
    <dgm:cxn modelId="{F966C8AD-069F-42F7-9AD1-0C1112512B1B}" type="presOf" srcId="{B31AEBEF-248F-4009-9A86-DDEF5FE09CF7}" destId="{1E705AD2-D44D-4C43-A4DF-58E6054C8301}" srcOrd="0" destOrd="0" presId="urn:microsoft.com/office/officeart/2005/8/layout/vList3"/>
    <dgm:cxn modelId="{5E868CCC-54E7-4CAA-BED8-E03DE8E800F0}" srcId="{1FF93644-AE95-4DF7-BFAF-90DA4F4A9159}" destId="{0A847A99-8E1E-4FFF-8820-296318EB2E14}" srcOrd="2" destOrd="0" parTransId="{AAE42D55-89F0-4B61-B451-85BCD1EF7D39}" sibTransId="{ADB58D7E-D889-4ADB-BB27-2A8624969FC2}"/>
    <dgm:cxn modelId="{21E3F215-642D-4CDC-9C70-7EF1C32F212E}" type="presOf" srcId="{0A847A99-8E1E-4FFF-8820-296318EB2E14}" destId="{C3522A1C-9001-4FCF-B62B-1F96674E1C29}" srcOrd="0" destOrd="0" presId="urn:microsoft.com/office/officeart/2005/8/layout/vList3"/>
    <dgm:cxn modelId="{CF789624-3543-4120-BDE3-CE895240E501}" srcId="{1FF93644-AE95-4DF7-BFAF-90DA4F4A9159}" destId="{B31AEBEF-248F-4009-9A86-DDEF5FE09CF7}" srcOrd="0" destOrd="0" parTransId="{653C36F0-BF2E-4099-9F91-8FCB1DF269F5}" sibTransId="{5A4670F1-55A9-44B4-BCE6-F7A87A35408E}"/>
    <dgm:cxn modelId="{5A32A57B-6D62-42DD-B805-16181E5DFBD5}" srcId="{1FF93644-AE95-4DF7-BFAF-90DA4F4A9159}" destId="{F3C68945-247A-4A3D-96F2-8B1483F30B15}" srcOrd="1" destOrd="0" parTransId="{D393C254-D9C7-4C74-BEC9-63AEB4844CC4}" sibTransId="{DEBFC935-1579-44F8-B662-D22CCB20771E}"/>
    <dgm:cxn modelId="{36468FA2-E6CA-4AAB-B068-7BDB150936E5}" type="presParOf" srcId="{D971A886-0D19-451A-9DB4-6F3977FC4CDC}" destId="{38A9321E-5A97-4DBE-8366-0618FCD1DD25}" srcOrd="0" destOrd="0" presId="urn:microsoft.com/office/officeart/2005/8/layout/vList3"/>
    <dgm:cxn modelId="{ADCC32E5-BB28-431E-9D6B-EB5D286F7E96}" type="presParOf" srcId="{38A9321E-5A97-4DBE-8366-0618FCD1DD25}" destId="{B54138B6-2752-446E-A670-F5AC816898F9}" srcOrd="0" destOrd="0" presId="urn:microsoft.com/office/officeart/2005/8/layout/vList3"/>
    <dgm:cxn modelId="{BB70E6E8-FCE3-418D-8112-424BDAACF804}" type="presParOf" srcId="{38A9321E-5A97-4DBE-8366-0618FCD1DD25}" destId="{1E705AD2-D44D-4C43-A4DF-58E6054C8301}" srcOrd="1" destOrd="0" presId="urn:microsoft.com/office/officeart/2005/8/layout/vList3"/>
    <dgm:cxn modelId="{6409CBE9-6EF2-402C-B900-C1E3689FBE08}" type="presParOf" srcId="{D971A886-0D19-451A-9DB4-6F3977FC4CDC}" destId="{44695F16-1BE0-40D8-8CCA-BB9FDD2042BC}" srcOrd="1" destOrd="0" presId="urn:microsoft.com/office/officeart/2005/8/layout/vList3"/>
    <dgm:cxn modelId="{1F700757-12E0-4D5C-BC05-8236A4ABA7BA}" type="presParOf" srcId="{D971A886-0D19-451A-9DB4-6F3977FC4CDC}" destId="{54CEAC9A-89EE-446D-B104-75A44B5F60F1}" srcOrd="2" destOrd="0" presId="urn:microsoft.com/office/officeart/2005/8/layout/vList3"/>
    <dgm:cxn modelId="{17DD8D86-03EF-4471-94DB-E4A6E1C54803}" type="presParOf" srcId="{54CEAC9A-89EE-446D-B104-75A44B5F60F1}" destId="{BE23F70F-AC1A-45E1-8569-8D03B39593F0}" srcOrd="0" destOrd="0" presId="urn:microsoft.com/office/officeart/2005/8/layout/vList3"/>
    <dgm:cxn modelId="{DAC74B52-2D41-490F-8C3C-7ED91EE758A2}" type="presParOf" srcId="{54CEAC9A-89EE-446D-B104-75A44B5F60F1}" destId="{2DF84824-7CD2-4A34-A447-F42E0F30F2ED}" srcOrd="1" destOrd="0" presId="urn:microsoft.com/office/officeart/2005/8/layout/vList3"/>
    <dgm:cxn modelId="{B6BDDB7E-53CC-40E8-A6EF-BCC3C7EF0F48}" type="presParOf" srcId="{D971A886-0D19-451A-9DB4-6F3977FC4CDC}" destId="{89F86353-FF7E-4B72-ABE0-772FC2B271B9}" srcOrd="3" destOrd="0" presId="urn:microsoft.com/office/officeart/2005/8/layout/vList3"/>
    <dgm:cxn modelId="{348E4E36-2CB2-4483-B845-AC1F02533EC6}" type="presParOf" srcId="{D971A886-0D19-451A-9DB4-6F3977FC4CDC}" destId="{08484652-01F3-4C1C-BA8E-D88E8BFC0A66}" srcOrd="4" destOrd="0" presId="urn:microsoft.com/office/officeart/2005/8/layout/vList3"/>
    <dgm:cxn modelId="{FD557B3C-A8A6-4BE3-967E-2BFB287DE2F6}" type="presParOf" srcId="{08484652-01F3-4C1C-BA8E-D88E8BFC0A66}" destId="{810A831C-7F74-4836-B7EA-79785D9CED9C}" srcOrd="0" destOrd="0" presId="urn:microsoft.com/office/officeart/2005/8/layout/vList3"/>
    <dgm:cxn modelId="{1A54095C-40B8-47D2-80CF-359A9847587E}" type="presParOf" srcId="{08484652-01F3-4C1C-BA8E-D88E8BFC0A66}" destId="{C3522A1C-9001-4FCF-B62B-1F96674E1C2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05AD2-D44D-4C43-A4DF-58E6054C8301}">
      <dsp:nvSpPr>
        <dsp:cNvPr id="0" name=""/>
        <dsp:cNvSpPr/>
      </dsp:nvSpPr>
      <dsp:spPr>
        <a:xfrm rot="10800000">
          <a:off x="1927935" y="871"/>
          <a:ext cx="6565773" cy="109660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57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Загальні відомості</a:t>
          </a:r>
          <a:endParaRPr lang="ru-RU" sz="2800" kern="1200" dirty="0"/>
        </a:p>
      </dsp:txBody>
      <dsp:txXfrm rot="10800000">
        <a:off x="2202085" y="871"/>
        <a:ext cx="6291623" cy="1096601"/>
      </dsp:txXfrm>
    </dsp:sp>
    <dsp:sp modelId="{B54138B6-2752-446E-A670-F5AC816898F9}">
      <dsp:nvSpPr>
        <dsp:cNvPr id="0" name=""/>
        <dsp:cNvSpPr/>
      </dsp:nvSpPr>
      <dsp:spPr>
        <a:xfrm>
          <a:off x="1379634" y="871"/>
          <a:ext cx="1096601" cy="10966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F84824-7CD2-4A34-A447-F42E0F30F2ED}">
      <dsp:nvSpPr>
        <dsp:cNvPr id="0" name=""/>
        <dsp:cNvSpPr/>
      </dsp:nvSpPr>
      <dsp:spPr>
        <a:xfrm rot="10800000">
          <a:off x="1927935" y="1424508"/>
          <a:ext cx="6565773" cy="1096601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57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Науково-методична діяльність</a:t>
          </a:r>
          <a:endParaRPr lang="ru-RU" sz="2800" kern="1200" dirty="0"/>
        </a:p>
      </dsp:txBody>
      <dsp:txXfrm rot="10800000">
        <a:off x="2202085" y="1424508"/>
        <a:ext cx="6291623" cy="1096601"/>
      </dsp:txXfrm>
    </dsp:sp>
    <dsp:sp modelId="{BE23F70F-AC1A-45E1-8569-8D03B39593F0}">
      <dsp:nvSpPr>
        <dsp:cNvPr id="0" name=""/>
        <dsp:cNvSpPr/>
      </dsp:nvSpPr>
      <dsp:spPr>
        <a:xfrm>
          <a:off x="1379634" y="1424508"/>
          <a:ext cx="1096601" cy="10966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2A1C-9001-4FCF-B62B-1F96674E1C29}">
      <dsp:nvSpPr>
        <dsp:cNvPr id="0" name=""/>
        <dsp:cNvSpPr/>
      </dsp:nvSpPr>
      <dsp:spPr>
        <a:xfrm rot="10800000">
          <a:off x="1944284" y="2848825"/>
          <a:ext cx="6565773" cy="109660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571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 smtClean="0"/>
            <a:t>Позакласна діяльність</a:t>
          </a:r>
          <a:endParaRPr lang="ru-RU" sz="2800" kern="1200" dirty="0"/>
        </a:p>
      </dsp:txBody>
      <dsp:txXfrm rot="10800000">
        <a:off x="2218434" y="2848825"/>
        <a:ext cx="6291623" cy="1096601"/>
      </dsp:txXfrm>
    </dsp:sp>
    <dsp:sp modelId="{810A831C-7F74-4836-B7EA-79785D9CED9C}">
      <dsp:nvSpPr>
        <dsp:cNvPr id="0" name=""/>
        <dsp:cNvSpPr/>
      </dsp:nvSpPr>
      <dsp:spPr>
        <a:xfrm>
          <a:off x="1379634" y="2848145"/>
          <a:ext cx="1096601" cy="109660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57150" cap="rnd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1FEDE-A1A4-41D5-89BE-1600081ED5C6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6AFD7-635E-41FE-B0AE-8370ABE84E66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713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46AFD7-635E-41FE-B0AE-8370ABE84E6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94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063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947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9196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353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8126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16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975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90437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737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10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83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2395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584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40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6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428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66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1081C0-D294-4592-832F-44A6A253E564}" type="datetimeFigureOut">
              <a:rPr lang="ru-RU" smtClean="0"/>
              <a:t>01.03.2018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6A619B1-EEB5-4ADC-ABFF-34766B247F3E}" type="slidenum">
              <a:rPr lang="ru-RU" smtClean="0"/>
              <a:t>‹№›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70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836" y="979715"/>
            <a:ext cx="7218219" cy="3151414"/>
          </a:xfrm>
        </p:spPr>
        <p:txBody>
          <a:bodyPr>
            <a:noAutofit/>
          </a:bodyPr>
          <a:lstStyle/>
          <a:p>
            <a:pPr algn="ctr"/>
            <a:r>
              <a:rPr lang="uk-UA" sz="3200" cap="none" dirty="0" smtClean="0">
                <a:solidFill>
                  <a:schemeClr val="accent1"/>
                </a:solidFill>
              </a:rPr>
              <a:t>                                                                            </a:t>
            </a:r>
            <a:br>
              <a:rPr lang="uk-UA" sz="3200" cap="none" dirty="0" smtClean="0">
                <a:solidFill>
                  <a:schemeClr val="accent1"/>
                </a:solidFill>
              </a:rPr>
            </a:br>
            <a:r>
              <a:rPr lang="uk-UA" sz="3200" cap="none" dirty="0">
                <a:solidFill>
                  <a:schemeClr val="accent1"/>
                </a:solidFill>
              </a:rPr>
              <a:t> </a:t>
            </a:r>
            <a:r>
              <a:rPr lang="uk-UA" sz="3200" cap="none" dirty="0" smtClean="0">
                <a:solidFill>
                  <a:schemeClr val="accent1"/>
                </a:solidFill>
              </a:rPr>
              <a:t>                                  </a:t>
            </a:r>
            <a:br>
              <a:rPr lang="uk-UA" sz="3200" cap="none" dirty="0" smtClean="0">
                <a:solidFill>
                  <a:schemeClr val="accent1"/>
                </a:solidFill>
              </a:rPr>
            </a:br>
            <a:r>
              <a:rPr lang="uk-UA" sz="32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Іванівська ЗШ </a:t>
            </a:r>
            <a:r>
              <a:rPr lang="en-US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I-II </a:t>
            </a:r>
            <a: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     </a:t>
            </a:r>
            <a:b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Портфоліо</a:t>
            </a:r>
            <a:b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учителя фізичної культури</a:t>
            </a:r>
            <a:b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cap="none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Бридуна Миколи Анатолійовича</a:t>
            </a:r>
            <a:br>
              <a:rPr lang="uk-UA" sz="3200" b="1" cap="none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cap="none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4080" y="1255278"/>
            <a:ext cx="5073073" cy="38048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8642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29692" y="157110"/>
            <a:ext cx="11435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ня 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44" y="1958224"/>
            <a:ext cx="5548732" cy="312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4" y="972925"/>
            <a:ext cx="5167745" cy="2906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327" y="3380509"/>
            <a:ext cx="56896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8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842" y="401782"/>
            <a:ext cx="5038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Незабутні </a:t>
            </a:r>
            <a:r>
              <a:rPr lang="uk-UA" sz="3600" b="1" dirty="0" smtClean="0">
                <a:solidFill>
                  <a:srgbClr val="FF0000"/>
                </a:solidFill>
              </a:rPr>
              <a:t>уроки з </a:t>
            </a:r>
            <a:r>
              <a:rPr lang="uk-UA" sz="3600" b="1" dirty="0">
                <a:solidFill>
                  <a:srgbClr val="FF0000"/>
                </a:solidFill>
              </a:rPr>
              <a:t>в</a:t>
            </a:r>
            <a:r>
              <a:rPr lang="uk-UA" sz="3600" b="1" dirty="0" smtClean="0">
                <a:solidFill>
                  <a:srgbClr val="FF0000"/>
                </a:solidFill>
              </a:rPr>
              <a:t>олейболу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C:\Documents and Settings\User\Рабочий стол\4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05" y="4620867"/>
            <a:ext cx="2098623" cy="223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1925782"/>
            <a:ext cx="4382904" cy="32871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595" y="46558"/>
            <a:ext cx="3430732" cy="4574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75" y="1925782"/>
            <a:ext cx="3718791" cy="27890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04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55965" y="607333"/>
            <a:ext cx="7423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FF00"/>
                </a:solidFill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</a:rPr>
              <a:t>Заняття на свіжому повітрі</a:t>
            </a:r>
            <a:endParaRPr lang="uk-UA" sz="2800" b="1" dirty="0">
              <a:solidFill>
                <a:srgbClr val="FF0000"/>
              </a:solidFill>
            </a:endParaRPr>
          </a:p>
          <a:p>
            <a:r>
              <a:rPr lang="uk-UA" sz="2000" b="1" dirty="0" smtClean="0">
                <a:solidFill>
                  <a:srgbClr val="92D050"/>
                </a:solidFill>
              </a:rPr>
              <a:t>     </a:t>
            </a:r>
            <a:endParaRPr lang="ru-RU" sz="2800" b="1" u="sng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2" y="1600475"/>
            <a:ext cx="3892391" cy="2919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941" y="3609109"/>
            <a:ext cx="3315856" cy="2486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782" y="306531"/>
            <a:ext cx="3671455" cy="27535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97" y="1992328"/>
            <a:ext cx="2724150" cy="3632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4301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764373"/>
            <a:ext cx="10799618" cy="73191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ПОЗАКЛАСНА  ДІЯЛЬНІСТЬ З ПРЕДМЕТУ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64" y="3065318"/>
            <a:ext cx="3888509" cy="291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46" y="1469175"/>
            <a:ext cx="3960818" cy="2970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237" y="3065318"/>
            <a:ext cx="3888510" cy="291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658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527" y="457201"/>
            <a:ext cx="11430000" cy="928670"/>
          </a:xfrm>
        </p:spPr>
        <p:txBody>
          <a:bodyPr>
            <a:prstTxWarp prst="textCanDown">
              <a:avLst/>
            </a:prstTxWarp>
            <a:normAutofit/>
          </a:bodyPr>
          <a:lstStyle/>
          <a:p>
            <a:pPr algn="ctr"/>
            <a:r>
              <a:rPr lang="uk-UA" sz="3200" b="1" cap="none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з фізкультурою на «ти», в житті  досягне він мети </a:t>
            </a:r>
            <a:endParaRPr lang="ru-RU" sz="3200" b="1" cap="non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8" y="1704109"/>
            <a:ext cx="4160801" cy="23383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54" y="1506042"/>
            <a:ext cx="4031673" cy="3023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27" y="3912421"/>
            <a:ext cx="3889664" cy="2917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81" y="1385870"/>
            <a:ext cx="3127664" cy="38650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72" y="3609109"/>
            <a:ext cx="2462645" cy="3283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31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0326" y="764373"/>
            <a:ext cx="10972801" cy="912027"/>
          </a:xfrm>
        </p:spPr>
        <p:txBody>
          <a:bodyPr>
            <a:prstTxWarp prst="textDeflate">
              <a:avLst/>
            </a:prstTxWarp>
            <a:normAutofit/>
          </a:bodyPr>
          <a:lstStyle/>
          <a:p>
            <a:pPr algn="ctr"/>
            <a:r>
              <a:rPr lang="uk-UA" sz="3600" cap="none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Нагороджуємо </a:t>
            </a:r>
            <a:r>
              <a:rPr lang="uk-UA" sz="3600" cap="none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переможців</a:t>
            </a:r>
            <a:endParaRPr lang="ru-RU" sz="3600" cap="none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17" y="1676400"/>
            <a:ext cx="6608618" cy="495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146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2471" y="326572"/>
            <a:ext cx="8213272" cy="1861457"/>
          </a:xfrm>
        </p:spPr>
        <p:txBody>
          <a:bodyPr>
            <a:normAutofit/>
          </a:bodyPr>
          <a:lstStyle/>
          <a:p>
            <a:r>
              <a:rPr lang="ru-RU" cap="none" dirty="0" smtClean="0"/>
              <a:t>Структура </a:t>
            </a:r>
            <a:r>
              <a:rPr lang="ru-RU" cap="none" dirty="0" err="1" smtClean="0"/>
              <a:t>портфол</a:t>
            </a:r>
            <a:r>
              <a:rPr lang="uk-UA" cap="none" dirty="0" err="1" smtClean="0"/>
              <a:t>іо</a:t>
            </a:r>
            <a:endParaRPr lang="ru-RU" cap="none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136848"/>
              </p:ext>
            </p:extLst>
          </p:nvPr>
        </p:nvGraphicFramePr>
        <p:xfrm>
          <a:off x="1632856" y="2193926"/>
          <a:ext cx="9873343" cy="3945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09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0000">
        <p14:ripple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67221" y="2277035"/>
            <a:ext cx="9927772" cy="16002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uk-UA" sz="2800" b="1" i="1" cap="none" dirty="0" smtClean="0">
                <a:solidFill>
                  <a:schemeClr val="bg1"/>
                </a:solidFill>
              </a:rPr>
              <a:t>Життєве кредо:</a:t>
            </a:r>
            <a:r>
              <a:rPr lang="uk-UA" sz="2000" b="1" i="1" cap="none" dirty="0" smtClean="0">
                <a:solidFill>
                  <a:schemeClr val="bg1"/>
                </a:solidFill>
              </a:rPr>
              <a:t> </a:t>
            </a:r>
            <a:r>
              <a:rPr lang="uk-UA" sz="2400" b="1" cap="none" dirty="0" smtClean="0">
                <a:solidFill>
                  <a:schemeClr val="bg1"/>
                </a:solidFill>
              </a:rPr>
              <a:t>Мудрий н</a:t>
            </a:r>
            <a:r>
              <a:rPr lang="uk-UA" sz="2400" b="1" i="1" cap="none" dirty="0" smtClean="0">
                <a:solidFill>
                  <a:schemeClr val="bg1"/>
                </a:solidFill>
              </a:rPr>
              <a:t>е той, хто знає багато, а той, чиї знання корисні.</a:t>
            </a:r>
            <a:r>
              <a:rPr lang="uk-UA" sz="2000" b="1" i="1" cap="none" dirty="0" smtClean="0">
                <a:solidFill>
                  <a:schemeClr val="bg1"/>
                </a:solidFill>
              </a:rPr>
              <a:t>     </a:t>
            </a:r>
            <a:r>
              <a:rPr lang="uk-UA" sz="2800" b="1" i="1" cap="none" dirty="0" smtClean="0">
                <a:solidFill>
                  <a:schemeClr val="bg1"/>
                </a:solidFill>
              </a:rPr>
              <a:t>   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0351" y="4610025"/>
            <a:ext cx="8488613" cy="168184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1" i="1" dirty="0" smtClean="0"/>
              <a:t> Педагогічне кредо:  </a:t>
            </a:r>
            <a:r>
              <a:rPr lang="uk-UA" sz="2400" b="1" i="1" dirty="0" smtClean="0"/>
              <a:t>Складне зробити простим.  </a:t>
            </a:r>
          </a:p>
          <a:p>
            <a:pPr marL="0" indent="0">
              <a:buNone/>
            </a:pPr>
            <a:r>
              <a:rPr lang="uk-UA" sz="2400" b="1" i="1" dirty="0"/>
              <a:t> </a:t>
            </a:r>
            <a:r>
              <a:rPr lang="uk-UA" sz="2400" b="1" i="1" dirty="0" smtClean="0"/>
              <a:t>                                      Просте зробити звичним.</a:t>
            </a:r>
          </a:p>
          <a:p>
            <a:pPr marL="0" indent="0">
              <a:buNone/>
            </a:pPr>
            <a:r>
              <a:rPr lang="uk-UA" sz="2400" b="1" i="1" dirty="0"/>
              <a:t> </a:t>
            </a:r>
            <a:r>
              <a:rPr lang="uk-UA" sz="2400" b="1" i="1" dirty="0" smtClean="0"/>
              <a:t>                   Звичне зробити приємним.</a:t>
            </a:r>
            <a:endParaRPr lang="ru-RU" sz="2400" b="1" i="1" dirty="0"/>
          </a:p>
        </p:txBody>
      </p:sp>
      <p:sp>
        <p:nvSpPr>
          <p:cNvPr id="60" name="Овал 59"/>
          <p:cNvSpPr/>
          <p:nvPr/>
        </p:nvSpPr>
        <p:spPr>
          <a:xfrm>
            <a:off x="6373907" y="806825"/>
            <a:ext cx="914400" cy="914400"/>
          </a:xfrm>
          <a:prstGeom prst="ellips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р</a:t>
            </a:r>
            <a:endParaRPr lang="ru-RU" sz="4000" dirty="0"/>
          </a:p>
        </p:txBody>
      </p:sp>
      <p:sp>
        <p:nvSpPr>
          <p:cNvPr id="61" name="Овал 60"/>
          <p:cNvSpPr/>
          <p:nvPr/>
        </p:nvSpPr>
        <p:spPr>
          <a:xfrm>
            <a:off x="7745507" y="264191"/>
            <a:ext cx="914400" cy="914400"/>
          </a:xfrm>
          <a:prstGeom prst="ellips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е</a:t>
            </a:r>
          </a:p>
        </p:txBody>
      </p:sp>
      <p:sp>
        <p:nvSpPr>
          <p:cNvPr id="62" name="Овал 61"/>
          <p:cNvSpPr/>
          <p:nvPr/>
        </p:nvSpPr>
        <p:spPr>
          <a:xfrm>
            <a:off x="9063318" y="788897"/>
            <a:ext cx="914400" cy="914400"/>
          </a:xfrm>
          <a:prstGeom prst="ellips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д</a:t>
            </a:r>
            <a:endParaRPr lang="ru-RU" sz="4000" dirty="0"/>
          </a:p>
        </p:txBody>
      </p:sp>
      <p:sp>
        <p:nvSpPr>
          <p:cNvPr id="63" name="Овал 62"/>
          <p:cNvSpPr/>
          <p:nvPr/>
        </p:nvSpPr>
        <p:spPr>
          <a:xfrm>
            <a:off x="10354236" y="349628"/>
            <a:ext cx="914400" cy="914400"/>
          </a:xfrm>
          <a:prstGeom prst="ellips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/>
              <a:t>о</a:t>
            </a:r>
          </a:p>
        </p:txBody>
      </p:sp>
      <p:sp>
        <p:nvSpPr>
          <p:cNvPr id="64" name="Овал 63"/>
          <p:cNvSpPr/>
          <p:nvPr/>
        </p:nvSpPr>
        <p:spPr>
          <a:xfrm>
            <a:off x="4894730" y="358596"/>
            <a:ext cx="914400" cy="914400"/>
          </a:xfrm>
          <a:prstGeom prst="ellipse">
            <a:avLst/>
          </a:prstGeom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к</a:t>
            </a:r>
            <a:endParaRPr lang="ru-RU" sz="4000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809130" y="3944471"/>
            <a:ext cx="0" cy="64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288307" y="3944471"/>
            <a:ext cx="0" cy="64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8659907" y="3944471"/>
            <a:ext cx="0" cy="64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9977718" y="3944471"/>
            <a:ext cx="0" cy="64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11214848" y="3944471"/>
            <a:ext cx="0" cy="6454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0811436" y="1183352"/>
            <a:ext cx="0" cy="735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9538448" y="1550900"/>
            <a:ext cx="0" cy="4303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61" idx="4"/>
          </p:cNvCxnSpPr>
          <p:nvPr/>
        </p:nvCxnSpPr>
        <p:spPr>
          <a:xfrm>
            <a:off x="8202707" y="1178591"/>
            <a:ext cx="0" cy="955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831107" y="198120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60" idx="4"/>
          </p:cNvCxnSpPr>
          <p:nvPr/>
        </p:nvCxnSpPr>
        <p:spPr>
          <a:xfrm>
            <a:off x="6831107" y="1721225"/>
            <a:ext cx="0" cy="2599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351930" y="1398504"/>
            <a:ext cx="0" cy="582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271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242" y="146957"/>
            <a:ext cx="8610600" cy="1293028"/>
          </a:xfrm>
        </p:spPr>
        <p:txBody>
          <a:bodyPr>
            <a:normAutofit/>
          </a:bodyPr>
          <a:lstStyle/>
          <a:p>
            <a:pPr algn="l"/>
            <a:r>
              <a:rPr lang="ru-RU" sz="3600" b="1" i="1" cap="none" dirty="0" smtClean="0"/>
              <a:t>                          </a:t>
            </a:r>
            <a:r>
              <a:rPr lang="ru-RU" sz="3600" b="1" i="1" cap="none" dirty="0" err="1" smtClean="0"/>
              <a:t>Загальні</a:t>
            </a:r>
            <a:r>
              <a:rPr lang="ru-RU" sz="3600" b="1" i="1" cap="none" dirty="0" smtClean="0"/>
              <a:t>   </a:t>
            </a:r>
            <a:r>
              <a:rPr lang="ru-RU" sz="3600" b="1" i="1" cap="none" dirty="0" err="1" smtClean="0"/>
              <a:t>відомості</a:t>
            </a:r>
            <a:endParaRPr lang="ru-RU" sz="3600" b="1" i="1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62166" y="1730828"/>
            <a:ext cx="5058334" cy="4800599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1800" dirty="0" smtClean="0"/>
              <a:t>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Бридун Микола Анатолійович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учитель фізичної культури 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Іванівської ЗШ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Закінчив Житомирський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державний</a:t>
            </a: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</a:p>
          <a:p>
            <a:pPr marL="0" indent="0">
              <a:buNone/>
            </a:pPr>
            <a:r>
              <a:rPr lang="uk-UA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імені І. Франка</a:t>
            </a:r>
          </a:p>
          <a:p>
            <a:pPr marL="0" indent="0">
              <a:buNone/>
            </a:pPr>
            <a:endParaRPr lang="uk-UA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Стаж роботи в даному   </a:t>
            </a:r>
          </a:p>
          <a:p>
            <a:pPr marL="0" indent="0">
              <a:buNone/>
            </a:pPr>
            <a:r>
              <a:rPr lang="uk-UA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навчальному закладі  3 роки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000" dirty="0"/>
          </a:p>
          <a:p>
            <a:pPr marL="0" indent="0">
              <a:buNone/>
            </a:pPr>
            <a:r>
              <a:rPr lang="uk-UA" sz="2000" dirty="0" smtClean="0"/>
              <a:t>      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08" y="1359227"/>
            <a:ext cx="5209310" cy="41548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615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60128" y="310243"/>
            <a:ext cx="3543301" cy="1143000"/>
          </a:xfrm>
          <a:ln w="38100">
            <a:noFill/>
          </a:ln>
        </p:spPr>
        <p:txBody>
          <a:bodyPr/>
          <a:lstStyle/>
          <a:p>
            <a:pPr algn="just"/>
            <a:r>
              <a:rPr lang="uk-UA" b="1" i="1" cap="none" dirty="0" smtClean="0"/>
              <a:t>     Освіта</a:t>
            </a:r>
            <a:endParaRPr lang="ru-RU" b="1" i="1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algn="ctr">
              <a:spcAft>
                <a:spcPts val="0"/>
              </a:spcAft>
            </a:pPr>
            <a:endParaRPr lang="en-US" sz="800" dirty="0">
              <a:solidFill>
                <a:srgbClr val="000000"/>
              </a:solidFill>
              <a:latin typeface="Courier New"/>
              <a:ea typeface="Times New Roman"/>
            </a:endParaRPr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" b="67697" l="2510" r="976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3" y="2600213"/>
            <a:ext cx="6891481" cy="621868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63" y="1705927"/>
            <a:ext cx="5421630" cy="3750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2079812"/>
            <a:ext cx="10878671" cy="413887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1027" name="Picture 3" descr="Untitle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96" y="1002290"/>
            <a:ext cx="59340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0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V="1">
            <a:off x="3532093" y="609600"/>
            <a:ext cx="7494495" cy="9230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137647" y="860612"/>
            <a:ext cx="7225554" cy="70788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/>
              <a:t>         Проблемне питання</a:t>
            </a:r>
            <a:endParaRPr lang="ru-RU" sz="4000" dirty="0"/>
          </a:p>
        </p:txBody>
      </p:sp>
      <p:sp>
        <p:nvSpPr>
          <p:cNvPr id="5" name="Овал 4"/>
          <p:cNvSpPr/>
          <p:nvPr/>
        </p:nvSpPr>
        <p:spPr>
          <a:xfrm>
            <a:off x="2169459" y="2224062"/>
            <a:ext cx="9161929" cy="3532094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68188" y="2330824"/>
            <a:ext cx="11223811" cy="165928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uk-UA" dirty="0" smtClean="0"/>
              <a:t>                                          </a:t>
            </a:r>
          </a:p>
          <a:p>
            <a:pPr marL="0" indent="0">
              <a:buNone/>
            </a:pPr>
            <a:endParaRPr lang="uk-UA" b="1" dirty="0"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</a:endParaRPr>
          </a:p>
          <a:p>
            <a:pPr marL="0" indent="0" algn="ctr">
              <a:buNone/>
            </a:pPr>
            <a:r>
              <a:rPr lang="uk-UA" b="1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                                    </a:t>
            </a:r>
            <a:r>
              <a:rPr lang="uk-UA" sz="9300" b="1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рухових якостей </a:t>
            </a:r>
          </a:p>
          <a:p>
            <a:pPr marL="0" indent="0" algn="ctr">
              <a:buNone/>
            </a:pPr>
            <a:r>
              <a:rPr lang="uk-UA" sz="9300" b="1" dirty="0" smtClean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на уроках фізичної культури</a:t>
            </a:r>
            <a:endParaRPr lang="ru-RU" sz="9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62" y="3419902"/>
            <a:ext cx="2958985" cy="317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8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197223" y="399092"/>
            <a:ext cx="3245226" cy="788894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uk-UA" sz="3600" b="1" cap="none" dirty="0" smtClean="0"/>
              <a:t>  Методи </a:t>
            </a:r>
            <a:r>
              <a:rPr lang="uk-UA" b="1" cap="none" dirty="0" smtClean="0"/>
              <a:t> і</a:t>
            </a:r>
            <a:endParaRPr lang="ru-RU" b="1" cap="none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7481" y="2665529"/>
            <a:ext cx="10905974" cy="384284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</a:t>
            </a:r>
          </a:p>
          <a:p>
            <a:pPr marL="0" indent="0">
              <a:buNone/>
            </a:pPr>
            <a:r>
              <a:rPr lang="uk-UA" sz="2800" dirty="0" smtClean="0">
                <a:solidFill>
                  <a:schemeClr val="accent5"/>
                </a:solidFill>
              </a:rPr>
              <a:t>      </a:t>
            </a:r>
            <a:r>
              <a:rPr lang="uk-UA" sz="2800" b="1" u="sng" dirty="0" err="1" smtClean="0">
                <a:solidFill>
                  <a:srgbClr val="0070C0"/>
                </a:solidFill>
              </a:rPr>
              <a:t>Стандарні</a:t>
            </a:r>
            <a:r>
              <a:rPr lang="uk-UA" sz="2800" b="1" u="sng" dirty="0" smtClean="0">
                <a:solidFill>
                  <a:srgbClr val="0070C0"/>
                </a:solidFill>
              </a:rPr>
              <a:t>  </a:t>
            </a:r>
            <a:r>
              <a:rPr lang="uk-UA" sz="2800" b="1" dirty="0" smtClean="0">
                <a:solidFill>
                  <a:srgbClr val="0070C0"/>
                </a:solidFill>
              </a:rPr>
              <a:t>                                                                                                                       </a:t>
            </a:r>
            <a:r>
              <a:rPr lang="uk-UA" sz="2800" b="1" u="sng" dirty="0" err="1" smtClean="0">
                <a:solidFill>
                  <a:srgbClr val="0070C0"/>
                </a:solidFill>
              </a:rPr>
              <a:t>Нестандарні</a:t>
            </a:r>
            <a:r>
              <a:rPr lang="uk-UA" sz="2800" b="1" u="sng" dirty="0" smtClean="0">
                <a:solidFill>
                  <a:srgbClr val="0070C0"/>
                </a:solidFill>
              </a:rPr>
              <a:t>  </a:t>
            </a:r>
            <a:r>
              <a:rPr lang="uk-UA" sz="2800" b="1" dirty="0" smtClean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</a:pPr>
            <a:r>
              <a:rPr lang="uk-UA" sz="2800" b="1" dirty="0" smtClean="0">
                <a:solidFill>
                  <a:srgbClr val="0070C0"/>
                </a:solidFill>
              </a:rPr>
              <a:t>     </a:t>
            </a:r>
          </a:p>
          <a:p>
            <a:pPr marL="0" indent="0">
              <a:buNone/>
            </a:pPr>
            <a:r>
              <a:rPr lang="uk-UA" sz="2800" b="1" dirty="0">
                <a:solidFill>
                  <a:srgbClr val="0070C0"/>
                </a:solidFill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</a:rPr>
              <a:t>   </a:t>
            </a:r>
            <a:r>
              <a:rPr lang="uk-UA" sz="2300" b="1" dirty="0" smtClean="0">
                <a:solidFill>
                  <a:srgbClr val="0070C0"/>
                </a:solidFill>
              </a:rPr>
              <a:t>Фронтальний  метод                                                                                                                                        Урок  - змагання</a:t>
            </a:r>
            <a:endParaRPr lang="uk-UA" sz="23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uk-UA" sz="2300" b="1" dirty="0" smtClean="0">
                <a:solidFill>
                  <a:srgbClr val="0070C0"/>
                </a:solidFill>
              </a:rPr>
              <a:t>     Груповий  метод                                                                                                                                                 Урок – конкурси</a:t>
            </a:r>
          </a:p>
          <a:p>
            <a:pPr marL="0" indent="0">
              <a:buNone/>
            </a:pPr>
            <a:r>
              <a:rPr lang="uk-UA" sz="2300" b="1" dirty="0">
                <a:solidFill>
                  <a:srgbClr val="0070C0"/>
                </a:solidFill>
              </a:rPr>
              <a:t> </a:t>
            </a:r>
            <a:r>
              <a:rPr lang="uk-UA" sz="2300" b="1" dirty="0" smtClean="0">
                <a:solidFill>
                  <a:srgbClr val="0070C0"/>
                </a:solidFill>
              </a:rPr>
              <a:t>    Потоковий метод                                                                                                                                              Міжпредметні </a:t>
            </a:r>
            <a:r>
              <a:rPr lang="uk-UA" sz="2300" b="1" dirty="0">
                <a:solidFill>
                  <a:srgbClr val="0070C0"/>
                </a:solidFill>
              </a:rPr>
              <a:t>зв’язки</a:t>
            </a:r>
            <a:endParaRPr lang="uk-UA" sz="23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uk-UA" sz="2300" b="1" dirty="0">
                <a:solidFill>
                  <a:srgbClr val="0070C0"/>
                </a:solidFill>
              </a:rPr>
              <a:t> </a:t>
            </a:r>
            <a:r>
              <a:rPr lang="uk-UA" sz="2300" b="1" dirty="0" smtClean="0">
                <a:solidFill>
                  <a:srgbClr val="0070C0"/>
                </a:solidFill>
              </a:rPr>
              <a:t>    Ігровий метод                                                                </a:t>
            </a:r>
          </a:p>
          <a:p>
            <a:pPr marL="0" indent="0">
              <a:buNone/>
            </a:pPr>
            <a:r>
              <a:rPr lang="uk-UA" sz="2300" b="1" dirty="0" smtClean="0">
                <a:solidFill>
                  <a:srgbClr val="0070C0"/>
                </a:solidFill>
              </a:rPr>
              <a:t>     Метод змагання</a:t>
            </a:r>
          </a:p>
          <a:p>
            <a:pPr marL="0" indent="0">
              <a:buNone/>
            </a:pPr>
            <a:endParaRPr lang="uk-UA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uk-UA" dirty="0" smtClean="0">
                <a:solidFill>
                  <a:schemeClr val="accent5"/>
                </a:solidFill>
              </a:rPr>
              <a:t>                                                                                                                                                                       </a:t>
            </a:r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47294" y="1290918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929180" y="793539"/>
            <a:ext cx="287995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/>
              <a:t>  форми</a:t>
            </a:r>
            <a:r>
              <a:rPr lang="uk-UA" sz="4000" dirty="0" smtClean="0"/>
              <a:t> </a:t>
            </a:r>
            <a:endParaRPr lang="ru-RU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5486401" y="1342090"/>
            <a:ext cx="6293223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/>
              <a:t>в</a:t>
            </a:r>
            <a:r>
              <a:rPr lang="uk-UA" sz="3600" b="1" dirty="0" smtClean="0"/>
              <a:t>ирішення  проблемного   </a:t>
            </a:r>
            <a:r>
              <a:rPr lang="uk-UA" sz="4000" b="1" dirty="0" smtClean="0"/>
              <a:t>       </a:t>
            </a:r>
          </a:p>
          <a:p>
            <a:r>
              <a:rPr lang="uk-UA" sz="4000" b="1" dirty="0" smtClean="0"/>
              <a:t>                             </a:t>
            </a:r>
            <a:r>
              <a:rPr lang="uk-UA" sz="3600" b="1" dirty="0" smtClean="0"/>
              <a:t>питання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61" y="3214080"/>
            <a:ext cx="2852450" cy="28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917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3906" y="430307"/>
            <a:ext cx="8942294" cy="1326776"/>
          </a:xfrm>
        </p:spPr>
        <p:txBody>
          <a:bodyPr>
            <a:noAutofit/>
          </a:bodyPr>
          <a:lstStyle/>
          <a:p>
            <a:pPr algn="l"/>
            <a:r>
              <a:rPr lang="uk-UA" b="1" cap="none" dirty="0" smtClean="0">
                <a:solidFill>
                  <a:srgbClr val="0070C0"/>
                </a:solidFill>
              </a:rPr>
              <a:t>Чинники   фізичного  виховання учнів  </a:t>
            </a:r>
            <a:br>
              <a:rPr lang="uk-UA" b="1" cap="none" dirty="0" smtClean="0">
                <a:solidFill>
                  <a:srgbClr val="0070C0"/>
                </a:solidFill>
              </a:rPr>
            </a:br>
            <a:r>
              <a:rPr lang="uk-UA" b="1" cap="none" dirty="0">
                <a:solidFill>
                  <a:srgbClr val="0070C0"/>
                </a:solidFill>
              </a:rPr>
              <a:t> </a:t>
            </a:r>
            <a:r>
              <a:rPr lang="uk-UA" b="1" cap="none" dirty="0" smtClean="0">
                <a:solidFill>
                  <a:srgbClr val="0070C0"/>
                </a:solidFill>
              </a:rPr>
              <a:t>    спеціальної  медичної   групи</a:t>
            </a:r>
            <a:endParaRPr lang="ru-RU" b="1" cap="none" dirty="0">
              <a:solidFill>
                <a:srgbClr val="0070C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16121" y="2449125"/>
            <a:ext cx="5721768" cy="4024313"/>
            <a:chOff x="3378551" y="2265642"/>
            <a:chExt cx="5721768" cy="4024313"/>
          </a:xfrm>
        </p:grpSpPr>
        <p:sp>
          <p:nvSpPr>
            <p:cNvPr id="5" name="Полилиния 4"/>
            <p:cNvSpPr/>
            <p:nvPr/>
          </p:nvSpPr>
          <p:spPr>
            <a:xfrm>
              <a:off x="3481152" y="2834327"/>
              <a:ext cx="2767038" cy="2736014"/>
            </a:xfrm>
            <a:custGeom>
              <a:avLst/>
              <a:gdLst>
                <a:gd name="connsiteX0" fmla="*/ 0 w 1915075"/>
                <a:gd name="connsiteY0" fmla="*/ 957585 h 1915170"/>
                <a:gd name="connsiteX1" fmla="*/ 957538 w 1915075"/>
                <a:gd name="connsiteY1" fmla="*/ 0 h 1915170"/>
                <a:gd name="connsiteX2" fmla="*/ 1915076 w 1915075"/>
                <a:gd name="connsiteY2" fmla="*/ 957585 h 1915170"/>
                <a:gd name="connsiteX3" fmla="*/ 957538 w 1915075"/>
                <a:gd name="connsiteY3" fmla="*/ 1915170 h 1915170"/>
                <a:gd name="connsiteX4" fmla="*/ 0 w 1915075"/>
                <a:gd name="connsiteY4" fmla="*/ 957585 h 191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5075" h="1915170">
                  <a:moveTo>
                    <a:pt x="0" y="957585"/>
                  </a:moveTo>
                  <a:cubicBezTo>
                    <a:pt x="0" y="428725"/>
                    <a:pt x="428704" y="0"/>
                    <a:pt x="957538" y="0"/>
                  </a:cubicBezTo>
                  <a:cubicBezTo>
                    <a:pt x="1486372" y="0"/>
                    <a:pt x="1915076" y="428725"/>
                    <a:pt x="1915076" y="957585"/>
                  </a:cubicBezTo>
                  <a:cubicBezTo>
                    <a:pt x="1915076" y="1486445"/>
                    <a:pt x="1486372" y="1915170"/>
                    <a:pt x="957538" y="1915170"/>
                  </a:cubicBezTo>
                  <a:cubicBezTo>
                    <a:pt x="428704" y="1915170"/>
                    <a:pt x="0" y="1486445"/>
                    <a:pt x="0" y="957585"/>
                  </a:cubicBezTo>
                  <a:close/>
                </a:path>
              </a:pathLst>
            </a:cu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99506" tIns="299520" rIns="299506" bIns="29952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kern="1200" dirty="0" smtClean="0">
                  <a:solidFill>
                    <a:schemeClr val="tx1"/>
                  </a:solidFill>
                </a:rPr>
                <a:t>Фізичне  виховання  </a:t>
              </a:r>
            </a:p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b="1" kern="1200" dirty="0" smtClean="0">
                  <a:solidFill>
                    <a:schemeClr val="tx1"/>
                  </a:solidFill>
                </a:rPr>
                <a:t> дітей з ослабленим здоров’ям</a:t>
              </a:r>
              <a:endParaRPr lang="ru-RU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Арка 5"/>
            <p:cNvSpPr/>
            <p:nvPr/>
          </p:nvSpPr>
          <p:spPr>
            <a:xfrm>
              <a:off x="3378551" y="2265642"/>
              <a:ext cx="3860477" cy="4024313"/>
            </a:xfrm>
            <a:prstGeom prst="blockArc">
              <a:avLst>
                <a:gd name="adj1" fmla="val 17527788"/>
                <a:gd name="adj2" fmla="val 4119114"/>
                <a:gd name="adj3" fmla="val 575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Овал 6"/>
            <p:cNvSpPr/>
            <p:nvPr/>
          </p:nvSpPr>
          <p:spPr>
            <a:xfrm>
              <a:off x="6433502" y="2739664"/>
              <a:ext cx="1025913" cy="102619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7324854" y="2621391"/>
              <a:ext cx="1373224" cy="993200"/>
            </a:xfrm>
            <a:custGeom>
              <a:avLst/>
              <a:gdLst>
                <a:gd name="connsiteX0" fmla="*/ 0 w 1373224"/>
                <a:gd name="connsiteY0" fmla="*/ 0 h 993200"/>
                <a:gd name="connsiteX1" fmla="*/ 1373224 w 1373224"/>
                <a:gd name="connsiteY1" fmla="*/ 0 h 993200"/>
                <a:gd name="connsiteX2" fmla="*/ 1373224 w 1373224"/>
                <a:gd name="connsiteY2" fmla="*/ 993200 h 993200"/>
                <a:gd name="connsiteX3" fmla="*/ 0 w 1373224"/>
                <a:gd name="connsiteY3" fmla="*/ 993200 h 993200"/>
                <a:gd name="connsiteX4" fmla="*/ 0 w 1373224"/>
                <a:gd name="connsiteY4" fmla="*/ 0 h 99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3224" h="993200">
                  <a:moveTo>
                    <a:pt x="0" y="0"/>
                  </a:moveTo>
                  <a:lnTo>
                    <a:pt x="1373224" y="0"/>
                  </a:lnTo>
                  <a:lnTo>
                    <a:pt x="1373224" y="993200"/>
                  </a:lnTo>
                  <a:lnTo>
                    <a:pt x="0" y="99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endParaRPr lang="ru-RU" sz="1500" kern="1200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6656692" y="4123024"/>
              <a:ext cx="1025913" cy="1026199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7727095" y="3786832"/>
              <a:ext cx="1373224" cy="993200"/>
            </a:xfrm>
            <a:custGeom>
              <a:avLst/>
              <a:gdLst>
                <a:gd name="connsiteX0" fmla="*/ 0 w 1373224"/>
                <a:gd name="connsiteY0" fmla="*/ 0 h 993200"/>
                <a:gd name="connsiteX1" fmla="*/ 1373224 w 1373224"/>
                <a:gd name="connsiteY1" fmla="*/ 0 h 993200"/>
                <a:gd name="connsiteX2" fmla="*/ 1373224 w 1373224"/>
                <a:gd name="connsiteY2" fmla="*/ 993200 h 993200"/>
                <a:gd name="connsiteX3" fmla="*/ 0 w 1373224"/>
                <a:gd name="connsiteY3" fmla="*/ 993200 h 993200"/>
                <a:gd name="connsiteX4" fmla="*/ 0 w 1373224"/>
                <a:gd name="connsiteY4" fmla="*/ 0 h 99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3224" h="993200">
                  <a:moveTo>
                    <a:pt x="0" y="0"/>
                  </a:moveTo>
                  <a:lnTo>
                    <a:pt x="1373224" y="0"/>
                  </a:lnTo>
                  <a:lnTo>
                    <a:pt x="1373224" y="993200"/>
                  </a:lnTo>
                  <a:lnTo>
                    <a:pt x="0" y="99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uk-UA" sz="1500" kern="1200" dirty="0" smtClean="0"/>
                <a:t>   </a:t>
              </a:r>
              <a:endParaRPr lang="ru-RU" sz="1500" kern="1200" dirty="0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5768401" y="5250478"/>
              <a:ext cx="1025913" cy="1026199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7324854" y="4977224"/>
              <a:ext cx="1373224" cy="993200"/>
            </a:xfrm>
            <a:custGeom>
              <a:avLst/>
              <a:gdLst>
                <a:gd name="connsiteX0" fmla="*/ 0 w 1373224"/>
                <a:gd name="connsiteY0" fmla="*/ 0 h 993200"/>
                <a:gd name="connsiteX1" fmla="*/ 1373224 w 1373224"/>
                <a:gd name="connsiteY1" fmla="*/ 0 h 993200"/>
                <a:gd name="connsiteX2" fmla="*/ 1373224 w 1373224"/>
                <a:gd name="connsiteY2" fmla="*/ 993200 h 993200"/>
                <a:gd name="connsiteX3" fmla="*/ 0 w 1373224"/>
                <a:gd name="connsiteY3" fmla="*/ 993200 h 993200"/>
                <a:gd name="connsiteX4" fmla="*/ 0 w 1373224"/>
                <a:gd name="connsiteY4" fmla="*/ 0 h 99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3224" h="993200">
                  <a:moveTo>
                    <a:pt x="0" y="0"/>
                  </a:moveTo>
                  <a:lnTo>
                    <a:pt x="1373224" y="0"/>
                  </a:lnTo>
                  <a:lnTo>
                    <a:pt x="1373224" y="993200"/>
                  </a:lnTo>
                  <a:lnTo>
                    <a:pt x="0" y="9932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9050" rIns="19050" bIns="19050" numCol="1" spcCol="1270" anchor="ctr" anchorCtr="0">
              <a:noAutofit/>
            </a:bodyPr>
            <a:lstStyle/>
            <a:p>
              <a:pPr lvl="0" algn="l" defTabSz="66675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</a:pPr>
              <a:r>
                <a:rPr lang="uk-UA" sz="1500" kern="1200" dirty="0" smtClean="0"/>
                <a:t>                                                                        </a:t>
              </a:r>
              <a:endParaRPr lang="ru-RU" sz="1500" kern="1200" dirty="0"/>
            </a:p>
          </p:txBody>
        </p:sp>
      </p:grpSp>
      <p:cxnSp>
        <p:nvCxnSpPr>
          <p:cNvPr id="14" name="Прямая со стрелкой 13"/>
          <p:cNvCxnSpPr/>
          <p:nvPr/>
        </p:nvCxnSpPr>
        <p:spPr>
          <a:xfrm>
            <a:off x="5262282" y="2563906"/>
            <a:ext cx="0" cy="1792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66965" y="51098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860625" y="2209992"/>
            <a:ext cx="4798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Народні рухливі та спортивні ігри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99011" y="3281497"/>
            <a:ext cx="3004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Уроки фізичної культури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0543" y="5564145"/>
            <a:ext cx="6973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Дотримання режиму дня з </a:t>
            </a:r>
            <a:r>
              <a:rPr lang="uk-UA" sz="2000" b="1" dirty="0" err="1" smtClean="0">
                <a:solidFill>
                  <a:srgbClr val="002060"/>
                </a:solidFill>
              </a:rPr>
              <a:t>фізично-</a:t>
            </a:r>
            <a:endParaRPr lang="uk-UA" sz="2000" b="1" dirty="0" smtClean="0">
              <a:solidFill>
                <a:srgbClr val="002060"/>
              </a:solidFill>
            </a:endParaRPr>
          </a:p>
          <a:p>
            <a:r>
              <a:rPr lang="uk-UA" sz="2000" b="1" dirty="0">
                <a:solidFill>
                  <a:srgbClr val="002060"/>
                </a:solidFill>
              </a:rPr>
              <a:t>о</a:t>
            </a:r>
            <a:r>
              <a:rPr lang="uk-UA" sz="2000" b="1" dirty="0" smtClean="0">
                <a:solidFill>
                  <a:srgbClr val="002060"/>
                </a:solidFill>
              </a:rPr>
              <a:t>здоровчими заходами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1479" y="4660337"/>
            <a:ext cx="3624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rgbClr val="002060"/>
                </a:solidFill>
              </a:rPr>
              <a:t>Участь в позакласних заходах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183349" y="1896948"/>
            <a:ext cx="1025913" cy="102619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3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акс">
  <a:themeElements>
    <a:clrScheme name="Пара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Пара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Паралакс</Template>
  <TotalTime>1872</TotalTime>
  <Words>209</Words>
  <Application>Microsoft Office PowerPoint</Application>
  <PresentationFormat>Широкий екран</PresentationFormat>
  <Paragraphs>68</Paragraphs>
  <Slides>15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Corbel</vt:lpstr>
      <vt:lpstr>Courier New</vt:lpstr>
      <vt:lpstr>Times New Roman</vt:lpstr>
      <vt:lpstr>Wingdings</vt:lpstr>
      <vt:lpstr>Паралакс</vt:lpstr>
      <vt:lpstr>                                                                                                                       Іванівська ЗШ I-II ступенів               Портфоліо       учителя фізичної культури         Бридуна Миколи Анатолійовича </vt:lpstr>
      <vt:lpstr>Структура портфоліо</vt:lpstr>
      <vt:lpstr>Життєве кредо: Мудрий не той, хто знає багато, а той, чиї знання корисні.        </vt:lpstr>
      <vt:lpstr>                          Загальні   відомості</vt:lpstr>
      <vt:lpstr>     Освіта</vt:lpstr>
      <vt:lpstr>Презентація PowerPoint</vt:lpstr>
      <vt:lpstr>Презентація PowerPoint</vt:lpstr>
      <vt:lpstr>  Методи  і</vt:lpstr>
      <vt:lpstr>Чинники   фізичного  виховання учнів        спеціальної  медичної   групи</vt:lpstr>
      <vt:lpstr>Презентація PowerPoint</vt:lpstr>
      <vt:lpstr>Презентація PowerPoint</vt:lpstr>
      <vt:lpstr>Презентація PowerPoint</vt:lpstr>
      <vt:lpstr>ПОЗАКЛАСНА  ДІЯЛЬНІСТЬ З ПРЕДМЕТУ</vt:lpstr>
      <vt:lpstr>Хто з фізкультурою на «ти», в житті  досягне він мети </vt:lpstr>
      <vt:lpstr>Нагороджуємо переможців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Свистов</dc:creator>
  <cp:lastModifiedBy>Бридун Микола</cp:lastModifiedBy>
  <cp:revision>152</cp:revision>
  <dcterms:created xsi:type="dcterms:W3CDTF">2014-04-10T18:57:46Z</dcterms:created>
  <dcterms:modified xsi:type="dcterms:W3CDTF">2018-03-01T09:35:57Z</dcterms:modified>
</cp:coreProperties>
</file>