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9"/>
  </p:notesMasterIdLst>
  <p:handoutMasterIdLst>
    <p:handoutMasterId r:id="rId30"/>
  </p:handoutMasterIdLst>
  <p:sldIdLst>
    <p:sldId id="314" r:id="rId2"/>
    <p:sldId id="313" r:id="rId3"/>
    <p:sldId id="315" r:id="rId4"/>
    <p:sldId id="297" r:id="rId5"/>
    <p:sldId id="283" r:id="rId6"/>
    <p:sldId id="301" r:id="rId7"/>
    <p:sldId id="305" r:id="rId8"/>
    <p:sldId id="300" r:id="rId9"/>
    <p:sldId id="303" r:id="rId10"/>
    <p:sldId id="295" r:id="rId11"/>
    <p:sldId id="307" r:id="rId12"/>
    <p:sldId id="306" r:id="rId13"/>
    <p:sldId id="293" r:id="rId14"/>
    <p:sldId id="299" r:id="rId15"/>
    <p:sldId id="302" r:id="rId16"/>
    <p:sldId id="273" r:id="rId17"/>
    <p:sldId id="292" r:id="rId18"/>
    <p:sldId id="309" r:id="rId19"/>
    <p:sldId id="285" r:id="rId20"/>
    <p:sldId id="294" r:id="rId21"/>
    <p:sldId id="298" r:id="rId22"/>
    <p:sldId id="296" r:id="rId23"/>
    <p:sldId id="284" r:id="rId24"/>
    <p:sldId id="310" r:id="rId25"/>
    <p:sldId id="287" r:id="rId26"/>
    <p:sldId id="280" r:id="rId27"/>
    <p:sldId id="304" r:id="rId2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636"/>
    </p:cViewPr>
  </p:sorterViewPr>
  <p:notesViewPr>
    <p:cSldViewPr>
      <p:cViewPr varScale="1">
        <p:scale>
          <a:sx n="56" d="100"/>
          <a:sy n="56" d="100"/>
        </p:scale>
        <p:origin x="-22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64BAD-7451-4B11-80D7-C665E3F447B0}" type="datetimeFigureOut">
              <a:rPr lang="uk-UA" smtClean="0"/>
              <a:t>09.01.2018</a:t>
            </a:fld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D9A22-CF94-442F-846B-29623E1BAB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4593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EE6D5-17E8-4C0E-BDBE-654F1EDD3E99}" type="datetimeFigureOut">
              <a:rPr lang="uk-UA" smtClean="0"/>
              <a:t>09.01.2018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1D001-0583-4402-A739-06235203EE2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02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Straight Connector 25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val 27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28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CC498-4D58-4AC8-84E6-7A176C10AE33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66E29B6-ECF6-4FCA-8AB9-49BAD3656832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75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6876D-5CEC-4A84-B96A-0F9E8A6635E4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9B2F0-9B3E-4670-B903-7522C02E7F20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8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Straight Connector 26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val 27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28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24729-98C8-4F8C-9597-51435F26E535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8A790-28EA-414A-A2D6-D6EE16AE6E68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1081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D0E3-5E6C-4B57-8C32-6FF7C2C9180B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A87DB-3553-46F5-B119-3CE13E523E5D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55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2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Straight Connector 28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val 2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3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12677-8DA0-4699-A0B6-EAF614CD5D45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56DDF11-8FC4-4517-A0B3-91B2EDF2507D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83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60C5B-ADDB-498B-ADCA-8F471C22DF19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0832E-8519-4363-B8CF-509CD8FA5DA4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3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Rectangle 25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Straight Connector 27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Oval 29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30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65B64-1CA8-44B6-A7D4-FCE0F38D18B3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DF62F2E-2A66-4B42-868D-757868E3E74D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71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5D21A-5800-4058-B82E-24D6FB8A1F2A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8B7EF-4A86-4310-A2BA-964B88E1D145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6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E40BB-038C-437A-B471-F8EFB63E7F8F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17C1EC-825D-4B9B-9F84-9B6E2A24C9F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078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25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Straight Connector 27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val 28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29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AA73555-1A03-4581-8632-B7435995FD21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F2B61-2400-4164-AF62-5ED054271683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3629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26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val 28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29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AB2C1-93ED-436B-A492-18B476A87698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58CB-07FD-4CC4-B19B-35B31FE56A6B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163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D78C8E-5AE0-4A7F-9392-24713ACA0963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F55EE0-329C-4C97-A81E-757F09FD90D9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 smtClean="0"/>
              <a:t>Click to edit Master text styles</a:t>
            </a:r>
          </a:p>
          <a:p>
            <a:pPr lvl="1"/>
            <a:r>
              <a:rPr lang="en-US" altLang="uk-UA" smtClean="0"/>
              <a:t>Second level</a:t>
            </a:r>
          </a:p>
          <a:p>
            <a:pPr lvl="2"/>
            <a:r>
              <a:rPr lang="en-US" altLang="uk-UA" smtClean="0"/>
              <a:t>Third level</a:t>
            </a:r>
          </a:p>
          <a:p>
            <a:pPr lvl="3"/>
            <a:r>
              <a:rPr lang="en-US" altLang="uk-UA" smtClean="0"/>
              <a:t>Fourth level</a:t>
            </a:r>
          </a:p>
          <a:p>
            <a:pPr lvl="4"/>
            <a:r>
              <a:rPr lang="en-US" altLang="uk-UA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61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5178053"/>
            <a:ext cx="8420472" cy="1752600"/>
          </a:xfrm>
        </p:spPr>
        <p:txBody>
          <a:bodyPr/>
          <a:lstStyle/>
          <a:p>
            <a:pPr algn="r">
              <a:defRPr/>
            </a:pP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Цапок Людмила Василівна,</a:t>
            </a:r>
            <a:b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фізики Уманської спеціалізованої школи І-ІІІ ступенів №12 з поглибленим вивченням англійської мови</a:t>
            </a:r>
            <a:r>
              <a:rPr lang="ru-RU" sz="4800" dirty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ru-RU" sz="4800" dirty="0">
                <a:solidFill>
                  <a:schemeClr val="tx1"/>
                </a:solidFill>
                <a:cs typeface="Times New Roman" pitchFamily="18" charset="0"/>
              </a:rPr>
            </a:br>
            <a:endParaRPr lang="uk-UA" sz="44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48680"/>
            <a:ext cx="82809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ФІЗИКА В СОФІЇВЦІ</a:t>
            </a:r>
            <a:br>
              <a:rPr lang="uk-UA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компетентністні</a:t>
            </a:r>
            <a:r>
              <a:rPr lang="uk-UA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задачі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b="11448"/>
          <a:stretch/>
        </p:blipFill>
        <p:spPr bwMode="auto">
          <a:xfrm>
            <a:off x="432048" y="2492896"/>
            <a:ext cx="4211960" cy="294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29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892480" cy="1752600"/>
          </a:xfrm>
        </p:spPr>
        <p:txBody>
          <a:bodyPr/>
          <a:lstStyle/>
          <a:p>
            <a:pPr eaLnBrk="1" hangingPunct="1">
              <a:buClr>
                <a:srgbClr val="C00000"/>
              </a:buClr>
            </a:pP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Теплично-оранжерейний комплекс Уманського НУС має більш як 200-річну історію та є потужною навчально-науковою базою, завдяки якій було виховано цілу плеяду висококваліфікованих науковців та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фахівців.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420888"/>
            <a:ext cx="49685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Чому в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теплицях,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 ростуть різноманітні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 за відсутності опалення температура може бути суттєво вищою за температуру навколишнього повітря?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Чому саме воду дуже зручно застосовувати  як теплоносій у системах опалення теплиць?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+DSC_116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1" b="5862"/>
          <a:stretch/>
        </p:blipFill>
        <p:spPr bwMode="auto">
          <a:xfrm>
            <a:off x="5292080" y="2808830"/>
            <a:ext cx="3574341" cy="311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90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163306" y="935819"/>
            <a:ext cx="8708504" cy="1752600"/>
          </a:xfrm>
        </p:spPr>
        <p:txBody>
          <a:bodyPr/>
          <a:lstStyle/>
          <a:p>
            <a:pPr eaLnBrk="1" hangingPunct="1"/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приміщення науково-дослідницької лабораторії ведеться наукова робота в галузі дендрології, садівництва (зокрема вивчення, акліматизація та інтродукування цінних рослин), паркобудівництва, ботаніки та екології рослин.</a:t>
            </a:r>
            <a:r>
              <a:rPr lang="uk-UA" sz="2800" dirty="0"/>
              <a:t/>
            </a:r>
            <a:br>
              <a:rPr lang="uk-UA" sz="2800" dirty="0"/>
            </a:br>
            <a:endParaRPr lang="ru-RU" altLang="uk-UA" sz="28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61053" y="2688419"/>
            <a:ext cx="36724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обігрівання адміністративного корпусу взимку протягом дня спалюють 3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400" baseline="30000" dirty="0" smtClean="0"/>
              <a:t>3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дров. Яка кількість теплоти виділяється внаслідок їх повного згоряння?</a:t>
            </a:r>
          </a:p>
        </p:txBody>
      </p:sp>
      <p:sp>
        <p:nvSpPr>
          <p:cNvPr id="2" name="AutoShape 2" descr="Картинки по запросу іній на вікн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6" name="Picture 2" descr="C:\Users\Люда\Downloads\image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71336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9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163306" y="935819"/>
            <a:ext cx="8708504" cy="1752600"/>
          </a:xfrm>
        </p:spPr>
        <p:txBody>
          <a:bodyPr/>
          <a:lstStyle/>
          <a:p>
            <a:pPr eaLnBrk="1" hangingPunct="1"/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Мереживу, яке створює іній, можуть позаздрити найвправніші у світі майстри! Як це природі вдається – одна з нерозгаданих людством таємниць.</a:t>
            </a:r>
            <a:b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uk-UA" sz="2800" dirty="0"/>
              <a:t/>
            </a:r>
            <a:br>
              <a:rPr lang="uk-UA" sz="2800" dirty="0"/>
            </a:br>
            <a:endParaRPr lang="ru-RU" altLang="uk-UA" sz="28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61053" y="2688419"/>
            <a:ext cx="3672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господарчих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інколи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взимку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шибках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якого боку  він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утворюеться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Поясніть цей процес.</a:t>
            </a:r>
          </a:p>
        </p:txBody>
      </p:sp>
      <p:sp>
        <p:nvSpPr>
          <p:cNvPr id="2" name="AutoShape 2" descr="Картинки по запросу іній на вікн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4206822" cy="249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13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503" y="692696"/>
            <a:ext cx="8534400" cy="758825"/>
          </a:xfrm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есна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парку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дуже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мальовнича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вже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березні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повітря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прогрівається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до +10 °С.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Сніг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тане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швидко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і все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навколо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відразу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ж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зеленіє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3982216" cy="4572000"/>
          </a:xfrm>
        </p:spPr>
        <p:txBody>
          <a:bodyPr/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весні можна спостерігати, що сніг на алеях тане повільніше, ніж на клумбах. Чому?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Обгрунтуйте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свою відповідь.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на вашу думку треба зробити, щоб цей сніг  на алеях розтанув скоріше?</a:t>
            </a:r>
          </a:p>
          <a:p>
            <a:endParaRPr lang="uk-UA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3"/>
          <a:stretch/>
        </p:blipFill>
        <p:spPr bwMode="auto">
          <a:xfrm>
            <a:off x="4205599" y="2132856"/>
            <a:ext cx="469994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2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251520" y="596280"/>
            <a:ext cx="8892480" cy="1752600"/>
          </a:xfrm>
        </p:spPr>
        <p:txBody>
          <a:bodyPr/>
          <a:lstStyle/>
          <a:p>
            <a:pPr eaLnBrk="1" hangingPunct="1"/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ніч з 3на 4 квітня 1980 року прорвало дамбу третього </a:t>
            </a:r>
            <a:r>
              <a:rPr lang="uk-UA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ставу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і парк, що знаходився нижче дамби, був затоплений. Всі зусилля місцевих жителів були спрямовані на порятунок гордості нашого міста. Під час відновлювальних робіт використовувались різноманітні  електроприлади, а саме: перфоратор, </a:t>
            </a:r>
            <a:r>
              <a:rPr lang="uk-UA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дрель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uk-UA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електророзрізна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шліфувальна машина, бетонозмішувач.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348880"/>
            <a:ext cx="4464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Сталеве зубило будівельного перфоратора нагрілося на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uk-UA" sz="2400" baseline="30000" dirty="0"/>
              <a:t> 0</a:t>
            </a:r>
            <a:r>
              <a:rPr lang="uk-UA" sz="2400" dirty="0"/>
              <a:t>С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хв роботи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iнcтpyмeнтa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Уважаючи, що 30 % енергії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yдарів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перфоратора пішло на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нaгpiвання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зубила, знайдіть  виконану перфоратором роботу і масу зубила. Потужність перфоратора 1 кВт.</a:t>
            </a:r>
          </a:p>
          <a:p>
            <a:endParaRPr lang="uk-UA" sz="2400" dirty="0"/>
          </a:p>
        </p:txBody>
      </p:sp>
      <p:pic>
        <p:nvPicPr>
          <p:cNvPr id="6" name="Picture 2" descr="Національний дендропарк Софіївка після потопу в 1980-му роц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3932246" cy="26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708504" cy="1752600"/>
          </a:xfrm>
        </p:spPr>
        <p:txBody>
          <a:bodyPr/>
          <a:lstStyle/>
          <a:p>
            <a:pPr eaLnBrk="1" hangingPunct="1"/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агнолія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однією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найперших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рослин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нагадує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нам про красу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весняного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світу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 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Побачити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квітучу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екзотику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Єлисейських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полях та в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Грековій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балці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за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Лісовим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озером.</a:t>
            </a:r>
            <a:endParaRPr lang="ru-RU" alt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1053" y="2688419"/>
            <a:ext cx="3672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 парку в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paзi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весняних нічних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замоpозків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 час цвітіння магнолії-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кобус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увечері рясно поливають гілки з квітами водою. Чому це значно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ризик втрати майбутніх ягід?</a:t>
            </a:r>
          </a:p>
        </p:txBody>
      </p:sp>
      <p:pic>
        <p:nvPicPr>
          <p:cNvPr id="2050" name="Picture 2" descr="http://uman.info/img/timthumb.php?src=/img/uploads/images/news/1_04_30_04/m3.jpg&amp;w=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95293"/>
            <a:ext cx="3810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3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504" y="404664"/>
            <a:ext cx="8534400" cy="758825"/>
          </a:xfrm>
        </p:spPr>
        <p:txBody>
          <a:bodyPr/>
          <a:lstStyle/>
          <a:p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Наші пращури полюбляли ходити вранці босоніж по росі. Це дійсно корисно для здоров’я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6458" y="1916832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>
              <a:buClr>
                <a:schemeClr val="accent1"/>
              </a:buClr>
              <a:buSzPct val="150000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молекулами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води коли утворюється крапля роси: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а) 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збільшились відстані між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молекулами води;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б)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змінилася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молекул води;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в)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посилилося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притягання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молекулами води;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г)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утворили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кристалічну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решітку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31" b="9671"/>
          <a:stretch/>
        </p:blipFill>
        <p:spPr bwMode="auto">
          <a:xfrm>
            <a:off x="5148064" y="2204864"/>
            <a:ext cx="3749193" cy="331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1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238164" y="476672"/>
            <a:ext cx="8568952" cy="1752600"/>
          </a:xfrm>
        </p:spPr>
        <p:txBody>
          <a:bodyPr/>
          <a:lstStyle/>
          <a:p>
            <a:pPr eaLnBrk="1" hangingPunct="1"/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може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бути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краще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аніж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спекотного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дня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поблукати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алеями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між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зелених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насаджень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посидіти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лавках парку у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спокої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гармонії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 природою,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помилуватися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краєвидами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вдихнути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свіжого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повітря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ru-RU" alt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492896"/>
            <a:ext cx="54006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Чому для правильного вимірювання температури повітря, особливо влітку, термометр треба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pозмістити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тіні?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Стовпчик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термометра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піднімається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збльшується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рахунок чого зростає його потенціальна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eнергія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uk-UA" sz="27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r="8402"/>
          <a:stretch/>
        </p:blipFill>
        <p:spPr bwMode="auto">
          <a:xfrm>
            <a:off x="5580112" y="2777272"/>
            <a:ext cx="3227004" cy="300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17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34400" cy="758825"/>
          </a:xfrm>
        </p:spPr>
        <p:txBody>
          <a:bodyPr/>
          <a:lstStyle/>
          <a:p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Пішохідну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прогулянку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урізноманітнити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захоплюючою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подорожжю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електромобілем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24" y="2276872"/>
            <a:ext cx="460370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636912"/>
            <a:ext cx="360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Яку корисну роботу виконує двигун  туристичного електромобіля з ККД 30%.  Повна робота двигуна 29,1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МДж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07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825"/>
          </a:xfrm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 приємно грітися в промінчиках сонця. Сонце дає тепло для всього живого на землі.</a:t>
            </a:r>
          </a:p>
        </p:txBody>
      </p:sp>
      <p:sp>
        <p:nvSpPr>
          <p:cNvPr id="4" name="Объект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126232" cy="4572000"/>
          </a:xfrm>
        </p:spPr>
        <p:txBody>
          <a:bodyPr/>
          <a:lstStyle/>
          <a:p>
            <a:pPr marL="0" indent="0">
              <a:buSzPct val="105000"/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через космічний простір це тепло потрапляє на землю?</a:t>
            </a:r>
          </a:p>
          <a:p>
            <a:pPr marL="0" indent="0">
              <a:buNone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Картинки по запросу сонце в софієвц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40501"/>
            <a:ext cx="4032448" cy="301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Дендропарк Софиевк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6" b="5851"/>
          <a:stretch/>
        </p:blipFill>
        <p:spPr bwMode="auto">
          <a:xfrm>
            <a:off x="467544" y="3284984"/>
            <a:ext cx="3744416" cy="302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5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825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ФІЗИКА В СОФІЇВЦІ</a:t>
            </a:r>
            <a:br>
              <a:rPr lang="uk-U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компетентністні</a:t>
            </a:r>
            <a:r>
              <a:rPr lang="uk-U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задачі</a:t>
            </a:r>
            <a:endParaRPr lang="uk-U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verted_file_1f2a7cf0.wm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538" y="1527175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109964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0" y="548680"/>
            <a:ext cx="8892480" cy="1752600"/>
          </a:xfrm>
        </p:spPr>
        <p:txBody>
          <a:bodyPr/>
          <a:lstStyle/>
          <a:p>
            <a:pPr eaLnBrk="1" hangingPunct="1">
              <a:buClr>
                <a:srgbClr val="C00000"/>
              </a:buClr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Головна прикраса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центральної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частини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парку -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Великий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водоспад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Нижня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частина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водоспаду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створена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самою природою і є центром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тектонічного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розлому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верхня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створена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руками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водоспадом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влаштовано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тунель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місцевою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легендою,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дівчата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проходять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через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нього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і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рахують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крапельки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скільки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крапельок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них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впаде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через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стільки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років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заміж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вийдуть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uk-UA" sz="24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777272"/>
            <a:ext cx="55801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Туристи, намагаючись отримати ефектне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селфі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близько підходять до водоспаду, тому є небезпека намочити одяг та взуття. Поясніть, чому при цій самій температурі повітря, туристи швидше замерзнуть в мокрому одязі, а в сухому - будуть почувати себе 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77272"/>
            <a:ext cx="2616115" cy="35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107504" y="884312"/>
            <a:ext cx="8928992" cy="1752600"/>
          </a:xfrm>
        </p:spPr>
        <p:txBody>
          <a:bodyPr/>
          <a:lstStyle/>
          <a:p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Особливо гарне видовище відкривається на вершині </a:t>
            </a:r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Великого 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водоспаду: уся «Софіївка» враз постає перед </a:t>
            </a:r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нами, 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як на долоні. Он там – Англійський парк, а звідти даленіють </a:t>
            </a:r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ландшафти, 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 </a:t>
            </a:r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званої, 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Малої Швейцарії і пейзажі, зіткані, неначе мереживо, з рослин усього світу…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Вода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надходить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сюди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через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підземну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річку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Ахеронт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із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Верхнього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ставу.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Побудовано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водоспад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перший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період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створення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парку.</a:t>
            </a:r>
            <a:endParaRPr lang="uk-UA" sz="24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72200" y="2132856"/>
            <a:ext cx="6400800" cy="17526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924944"/>
            <a:ext cx="48245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водоспаду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Уважайте, що 60 % механічної енергії води переходить в її внутрішню енергію. На скільки градусів нагрівається вода при падінні?</a:t>
            </a:r>
          </a:p>
          <a:p>
            <a:endParaRPr lang="uk-UA" sz="2400" dirty="0"/>
          </a:p>
        </p:txBody>
      </p:sp>
      <p:pic>
        <p:nvPicPr>
          <p:cNvPr id="7" name="Picture 2" descr="Дендропарк Софіївка в Уман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36" y="2564904"/>
            <a:ext cx="230904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59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179512" y="548680"/>
            <a:ext cx="8892480" cy="1752600"/>
          </a:xfrm>
        </p:spPr>
        <p:txBody>
          <a:bodyPr/>
          <a:lstStyle/>
          <a:p>
            <a:pPr eaLnBrk="1" hangingPunct="1"/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Іонічне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море,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або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Нижній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став -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штучно створена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водойма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Ставок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був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вирубаний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гранітному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скельному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дні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річки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Кам’янки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Припускають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камені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 дна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річки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стали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окрасою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парка -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матеріалом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для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створення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гротів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скульптур,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композицій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420888"/>
            <a:ext cx="4248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 нижнього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1,1 га,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глибина в середньому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Вечері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води була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uk-UA" sz="2400" baseline="30000" smtClean="0"/>
              <a:t>0</a:t>
            </a:r>
            <a:r>
              <a:rPr lang="uk-UA" sz="2400" smtClean="0"/>
              <a:t>С</a:t>
            </a:r>
            <a:r>
              <a:rPr lang="uk-UA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зранку температура води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вже 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uk-UA" sz="2400" baseline="30000" dirty="0"/>
              <a:t>0</a:t>
            </a:r>
            <a:r>
              <a:rPr lang="uk-UA" sz="2400" dirty="0"/>
              <a:t>С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Яку кількість тепла віддав за ніч став навколишньому середовищу?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Картинки по запросу  софіївка нижній ста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36912"/>
            <a:ext cx="4261103" cy="400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9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000" y="404664"/>
            <a:ext cx="8697312" cy="1008112"/>
          </a:xfrm>
        </p:spPr>
        <p:txBody>
          <a:bodyPr/>
          <a:lstStyle/>
          <a:p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Зі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сторони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вулиці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Київської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є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Головний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вхід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до парку.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Прикрашає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його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розарій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Зараз у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ньому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понад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150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сортів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троянд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усього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світу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558280" cy="4572000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 парку щорічно перед зимою  засипають трояндові кущі тирсою і старим листям. Поясніть для чого вони це роблять?</a:t>
            </a:r>
          </a:p>
          <a:p>
            <a:pPr marL="0" indent="0">
              <a:buNone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997" y="2060848"/>
            <a:ext cx="400372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3840088" cy="288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99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892480" cy="1752600"/>
          </a:xfrm>
        </p:spPr>
        <p:txBody>
          <a:bodyPr/>
          <a:lstStyle/>
          <a:p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лавки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являють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собою в садово-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парковій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малу форму. Вони є не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місцем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відпочинку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і в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більшій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окрасою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парку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невід’ємною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ландшафту.</a:t>
            </a:r>
            <a:endParaRPr lang="uk-UA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76976"/>
            <a:ext cx="4032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розплавленого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чавуну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кристалізації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відливають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садової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лавки.  Яка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виділиться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кристалізації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остигання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uk-UA" sz="2400" baseline="30000" dirty="0" smtClean="0"/>
              <a:t>0</a:t>
            </a:r>
            <a:r>
              <a:rPr lang="uk-UA" sz="2400" dirty="0" smtClean="0"/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Маса ніжки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кг.</a:t>
            </a:r>
          </a:p>
          <a:p>
            <a:endParaRPr lang="uk-UA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49" y="2708920"/>
            <a:ext cx="423047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2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394657" y="404664"/>
            <a:ext cx="7772400" cy="1752600"/>
          </a:xfrm>
        </p:spPr>
        <p:txBody>
          <a:bodyPr/>
          <a:lstStyle/>
          <a:p>
            <a:pPr eaLnBrk="1" hangingPunct="1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парку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Софіївка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є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ставків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найвідоміший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Нижній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Верхній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менших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створених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недавно,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вся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парку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постачається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водою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uk-UA" sz="2800" dirty="0" smtClean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5807" y="2204864"/>
            <a:ext cx="42839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озером рано-вранці  видно туман.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водяну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Влітку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восени перед сходом сонця, коли температура повітря падає, часто утворюється туман. Чому утворення туману запобігає подальшому зниженню температури повітря?</a:t>
            </a:r>
          </a:p>
          <a:p>
            <a:pPr marL="342900" indent="-34290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80928"/>
            <a:ext cx="4988786" cy="331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27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772400" cy="1752600"/>
          </a:xfrm>
        </p:spPr>
        <p:txBody>
          <a:bodyPr/>
          <a:lstStyle/>
          <a:p>
            <a:pPr eaLnBrk="1" hangingPunct="1"/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 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 прогулянки  в центрі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парку, в басейні, ми бачимо золотих  рибок –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кої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Назиму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їх забирають з вулиці в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акванарій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«Софіївки», де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бажаючі їх можуть придбати.</a:t>
            </a:r>
            <a:endParaRPr lang="ru-RU" altLang="uk-UA" sz="2800" dirty="0" smtClean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708920"/>
            <a:ext cx="56166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ви вирішили мати таку рибку, потрібно пам’ятати, що для їх життєдіяльності потрібна температура 25,5 </a:t>
            </a:r>
            <a:r>
              <a:rPr lang="uk-UA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підігрівати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акваріум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Температура в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дорівнює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19,5 </a:t>
            </a:r>
            <a:r>
              <a:rPr lang="uk-UA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 r="15499" b="-11587"/>
          <a:stretch/>
        </p:blipFill>
        <p:spPr bwMode="auto">
          <a:xfrm>
            <a:off x="5561856" y="2924944"/>
            <a:ext cx="3143734" cy="330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9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200157" y="918307"/>
            <a:ext cx="8708504" cy="1752600"/>
          </a:xfrm>
        </p:spPr>
        <p:txBody>
          <a:bodyPr/>
          <a:lstStyle/>
          <a:p>
            <a:pPr eaLnBrk="1" hangingPunct="1"/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«Софіївка» будь-якої пори року красива і приваблива по-своєму,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але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 таки -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найвродливіша восени.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 всі дерева і кущі дозрівають, вдягаються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мальовничі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шати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саме в ці дні народжується неповторна різнобарвна композиція, живий і величезний природний букет.</a:t>
            </a:r>
            <a:endParaRPr lang="ru-RU" alt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28184" y="3573016"/>
            <a:ext cx="6400800" cy="17526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1053" y="2688419"/>
            <a:ext cx="36724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Весною калюжі після дощу висихають значно швидше, ніж восени. Чому?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вітряну погоду калюжі після дощу висихають значно швидше, ніж без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вітpy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Чому?</a:t>
            </a:r>
          </a:p>
        </p:txBody>
      </p:sp>
      <p:pic>
        <p:nvPicPr>
          <p:cNvPr id="4100" name="Picture 4" descr="Картинки по запросу дощ в софіївкі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3" r="10410" b="21308"/>
          <a:stretch/>
        </p:blipFill>
        <p:spPr bwMode="auto">
          <a:xfrm>
            <a:off x="4133461" y="2723330"/>
            <a:ext cx="4775200" cy="313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0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534400" cy="758825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компетентністні</a:t>
            </a:r>
            <a:r>
              <a:rPr lang="uk-UA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задачі</a:t>
            </a:r>
            <a:endParaRPr lang="uk-UA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527048"/>
            <a:ext cx="8352928" cy="4572000"/>
          </a:xfrm>
        </p:spPr>
        <p:txBody>
          <a:bodyPr/>
          <a:lstStyle/>
          <a:p>
            <a:pPr marL="0" indent="0" algn="just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сьогоднішній день,  фізичні явища можна спостерігати у всіх видах людської діяльності, а саме в радіотехніці, тепло- та електротехніці, лазерній техніці, електроніці, ядерній енергетиці та в інших науково-технічних галузях знань та сферах виробництва. Стає дуже доцільним використовувати на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фізики задачі зі змістом, близьким до життя, використовуючи у процесі дійсні дані та факти, які ми бачимо у навколишньому світі та повсякденному житті. Задачі з реальним змістом допоможуть виробити в учнів вміння застосовувати закони фізики для розв’язання конкретних життєвих завдань і тим самим сприятимуть бажанню учнів уміти їх розв’язувати.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892480" cy="1752600"/>
          </a:xfrm>
        </p:spPr>
        <p:txBody>
          <a:bodyPr/>
          <a:lstStyle/>
          <a:p>
            <a:pPr eaLnBrk="1" hangingPunct="1">
              <a:buClr>
                <a:srgbClr val="C00000"/>
              </a:buClr>
            </a:pP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Головний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історичний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вхід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прикрашають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старовинні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ворота. За ними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йде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центральна алея. 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Башти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головного входу,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споруджені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у 1850 — 1852 роках,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збереглися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нашого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часу разом з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в'їздними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воротами та 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хвірткою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348880"/>
            <a:ext cx="53285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нагрівання воріт масою 32 кг на 21 </a:t>
            </a:r>
            <a:r>
              <a:rPr lang="uk-UA" sz="2400" baseline="30000" dirty="0" smtClean="0"/>
              <a:t>0</a:t>
            </a:r>
            <a:r>
              <a:rPr lang="uk-UA" sz="2400" dirty="0" smtClean="0"/>
              <a:t>С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витрачено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таку саму кількість теплоти, як i для нагрівання 8,8 кг води на 16 </a:t>
            </a:r>
            <a:r>
              <a:rPr lang="uk-UA" sz="2400" baseline="30000" dirty="0"/>
              <a:t>0</a:t>
            </a:r>
            <a:r>
              <a:rPr lang="uk-UA" sz="2400" dirty="0"/>
              <a:t>С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питому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теплоємність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вхідних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розплавити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кг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чавуну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фрагменту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оздоблення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вхідних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парку,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температуру 22 </a:t>
            </a:r>
            <a:r>
              <a:rPr lang="uk-UA" sz="2400" baseline="30000" dirty="0"/>
              <a:t>0</a:t>
            </a:r>
            <a:r>
              <a:rPr lang="uk-UA" sz="2400" dirty="0"/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dirty="0"/>
          </a:p>
        </p:txBody>
      </p:sp>
      <p:pic>
        <p:nvPicPr>
          <p:cNvPr id="6" name="Picture 2" descr="http://prostir.museum/images/img066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83610"/>
            <a:ext cx="3483031" cy="223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85184"/>
            <a:ext cx="1209413" cy="120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5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212" y="1033363"/>
            <a:ext cx="8534400" cy="758825"/>
          </a:xfrm>
        </p:spPr>
        <p:txBody>
          <a:bodyPr/>
          <a:lstStyle/>
          <a:p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Місцеві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жителі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вважали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 з «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Софіївки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мала цілющі властивості: вона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омолоджувала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лікувала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/>
              <a:t/>
            </a:r>
            <a:br>
              <a:rPr lang="ru-RU" b="1" dirty="0"/>
            </a:b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563099"/>
            <a:ext cx="55929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яких умов вода може перебувати:</a:t>
            </a:r>
          </a:p>
          <a:p>
            <a:pPr marL="4572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а) тільки в рідкому стані,  </a:t>
            </a:r>
          </a:p>
          <a:p>
            <a:pPr marL="4572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б) тільки в твердому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cтанi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в) тільки в  газоподібному стані, </a:t>
            </a:r>
          </a:p>
          <a:p>
            <a:pPr marL="4572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г) у рідкому та твердому станах, </a:t>
            </a:r>
          </a:p>
          <a:p>
            <a:pPr marL="4572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д) у рідкому та газоподібному станах?</a:t>
            </a:r>
          </a:p>
        </p:txBody>
      </p:sp>
      <p:pic>
        <p:nvPicPr>
          <p:cNvPr id="5" name="Picture 4" descr="Пов’язане зображенн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" b="6984"/>
          <a:stretch/>
        </p:blipFill>
        <p:spPr bwMode="auto">
          <a:xfrm>
            <a:off x="938482" y="3872702"/>
            <a:ext cx="3978335" cy="258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Пов’язане зображенн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" r="16359"/>
          <a:stretch/>
        </p:blipFill>
        <p:spPr bwMode="auto">
          <a:xfrm>
            <a:off x="5436096" y="1412776"/>
            <a:ext cx="3472376" cy="505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1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87383" y="548680"/>
            <a:ext cx="8708504" cy="1752600"/>
          </a:xfrm>
        </p:spPr>
        <p:txBody>
          <a:bodyPr/>
          <a:lstStyle/>
          <a:p>
            <a:pPr eaLnBrk="1" hangingPunct="1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Грот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Фетіди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Венери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має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вестибюль,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складається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чотирьох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колон. Вони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утримують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собі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гранітну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плиту та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напівкругле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вікно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Середину гроту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прикрашає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скульптура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Венери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Медицейської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відреставрованої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останній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раз в 1952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році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ru-RU" alt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28184" y="3573016"/>
            <a:ext cx="6400800" cy="17526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36912"/>
            <a:ext cx="4480637" cy="33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116822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утворюються бурульки?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погодних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умов?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бурульки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найчастіш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ближче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7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180074" y="1700808"/>
            <a:ext cx="8708504" cy="1752600"/>
          </a:xfrm>
        </p:spPr>
        <p:txBody>
          <a:bodyPr/>
          <a:lstStyle/>
          <a:p>
            <a:pPr eaLnBrk="1" hangingPunct="1"/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Людвіг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Метцель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геніально вирішив проблему забезпечення водоймищ та гідротехнічних споруд водою. По руслу річки Кам’янки, завдяки земляним роботам, створено чотири ставки: Нижній, Верхній і Красний знаходяться у межах парку, а Війтівський розташований у сусідньому селі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Родниківка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 </a:t>
            </a: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/>
              <a:t/>
            </a:r>
            <a:br>
              <a:rPr lang="uk-UA" sz="2800" dirty="0"/>
            </a:br>
            <a:endParaRPr lang="ru-RU" altLang="uk-UA" sz="2800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28184" y="3573016"/>
            <a:ext cx="6400800" cy="17526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9592" y="2667526"/>
            <a:ext cx="36724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Влітку відвідувачі Нижнього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бачать косяки великих риб. А взимку можуть побачити в кризі, що вкриває водойму – ополонки, в який вставлений очерет. Для чого це потрібно?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54180"/>
            <a:ext cx="3579730" cy="26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39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251520" y="764704"/>
            <a:ext cx="8892480" cy="1752600"/>
          </a:xfrm>
        </p:spPr>
        <p:txBody>
          <a:bodyPr/>
          <a:lstStyle/>
          <a:p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 настанням зими і холодів у багатьох дітей, а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можливо,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 у дорослих, з’являється бажання покататися на </a:t>
            </a:r>
            <a:r>
              <a:rPr lang="uk-UA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санках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адже це так цікаво, захоплююче і весело! Це універсальний вид розваг, який не потребує нічого спеціального, тільки гірка та трохи снігу — в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Софіївці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 завжди знайдете і те і інше.</a:t>
            </a:r>
            <a:endParaRPr lang="uk-UA" sz="24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348880"/>
            <a:ext cx="46805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Восьмикласник Мишко пішов з санчатами кататись на гірку. Визначити на скільки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гpадусів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нагрілися металеві полози санчат за рахунок тертя, якщо 20% 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мexaнічної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енергії перейшло у внутрішню енергію полозів? Маса Мишка з санчатами 50 кг, а маса кожного полоза становить 1 кг. Швидкість  з якою спускається Мишко 5 м/с.</a:t>
            </a:r>
          </a:p>
          <a:p>
            <a:endParaRPr lang="uk-UA" sz="2400" dirty="0"/>
          </a:p>
        </p:txBody>
      </p:sp>
      <p:pic>
        <p:nvPicPr>
          <p:cNvPr id="7" name="Picture 10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765" y="3212976"/>
            <a:ext cx="4078943" cy="271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81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289756" y="548680"/>
            <a:ext cx="8708504" cy="1752600"/>
          </a:xfrm>
        </p:spPr>
        <p:txBody>
          <a:bodyPr/>
          <a:lstStyle/>
          <a:p>
            <a:pPr algn="l" eaLnBrk="1" hangingPunct="1"/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Оскільки знову випав сніг, пора дістати санки, ковзани, лижі та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сноуборди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щоб отримати море адреналіну і позитивних емоцій на снігових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гірках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Катання на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санках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традиційна зимова забава, небайдужими до якої залишаються не тільки діти та молодь, а й дорослі. </a:t>
            </a:r>
            <a:endParaRPr lang="ru-RU" alt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1053" y="2688419"/>
            <a:ext cx="36724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зимового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треба бути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травмуватися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травмованого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треба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летючою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рідиною. Поясніть, на чому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грунтується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цей метод.</a:t>
            </a:r>
          </a:p>
        </p:txBody>
      </p:sp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3"/>
            <a:ext cx="4058444" cy="271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00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1688</Words>
  <Application>Microsoft Office PowerPoint</Application>
  <PresentationFormat>Экран (4:3)</PresentationFormat>
  <Paragraphs>68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Civic</vt:lpstr>
      <vt:lpstr>Цапок Людмила Василівна,  учитель фізики Уманської спеціалізованої школи І-ІІІ ступенів №12 з поглибленим вивченням англійської мови </vt:lpstr>
      <vt:lpstr>ФІЗИКА В СОФІЇВЦІ компетентністні задачі</vt:lpstr>
      <vt:lpstr> компетентністні задачі</vt:lpstr>
      <vt:lpstr>Головний історичний вхід прикрашають старовинні ворота. За ними йде центральна алея. Башти головного входу, споруджені у 1850 — 1852 роках, збереглися до нашого часу разом з в'їздними воротами та хвірткою.</vt:lpstr>
      <vt:lpstr>Місцеві жителі вважали, що вода з «Софіївки», мала цілющі властивості: вона омолоджувала і лікувала.  </vt:lpstr>
      <vt:lpstr>Грот Фетіди (Венери) має вестибюль, що складається з чотирьох колон. Вони утримують на собі гранітну плиту та напівкругле вікно. Середину гроту прикрашає скульптура Венери Медицейської, відреставрованої останній раз в 1952 році.</vt:lpstr>
      <vt:lpstr>Людвіг Метцель геніально вирішив проблему забезпечення водоймищ та гідротехнічних споруд водою. По руслу річки Кам’янки, завдяки земляним роботам, створено чотири ставки: Нижній, Верхній і Красний знаходяться у межах парку, а Війтівський розташований у сусідньому селі Родниківка.   </vt:lpstr>
      <vt:lpstr>З настанням зими і холодів у багатьох дітей, а можливо, і у дорослих, з’являється бажання покататися на санках, адже це так цікаво, захоплююче і весело! Це універсальний вид розваг, який не потребує нічого спеціального, тільки гірка та трохи снігу — в Софіївці ви завжди знайдете і те і інше.</vt:lpstr>
      <vt:lpstr>Оскільки знову випав сніг, пора дістати санки, ковзани, лижі та сноуборди, щоб отримати море адреналіну і позитивних емоцій на снігових гірках. Катання на санках – традиційна зимова забава, небайдужими до якої залишаються не тільки діти та молодь, а й дорослі. </vt:lpstr>
      <vt:lpstr>Теплично-оранжерейний комплекс Уманського НУС має більш як 200-річну історію та є потужною навчально-науковою базою, завдяки якій було виховано цілу плеяду висококваліфікованих науковців та фахівців.</vt:lpstr>
      <vt:lpstr>У приміщення науково-дослідницької лабораторії ведеться наукова робота в галузі дендрології, садівництва (зокрема вивчення, акліматизація та інтродукування цінних рослин), паркобудівництва, ботаніки та екології рослин. </vt:lpstr>
      <vt:lpstr>Мереживу, яке створює іній, можуть позаздрити найвправніші у світі майстри! Як це природі вдається – одна з нерозгаданих людством таємниць.  </vt:lpstr>
      <vt:lpstr> Весна в парку дуже мальовнича, вже в березні повітря прогрівається до +10 °С. Сніг тане швидко, і все навколо відразу ж зеленіє.</vt:lpstr>
      <vt:lpstr>В ніч з 3на 4 квітня 1980 року прорвало дамбу третього ставу і парк, що знаходився нижче дамби, був затоплений. Всі зусилля місцевих жителів були спрямовані на порятунок гордості нашого міста. Під час відновлювальних робіт використовувались різноманітні  електроприлади, а саме: перфоратор, дрель, електророзрізна шліфувальна машина, бетонозмішувач.</vt:lpstr>
      <vt:lpstr>Магнолія є однією з найперших рослин, що нагадує нам про красу весняного світу. Побачити квітучу екзотику можна на Єлисейських полях та в Грековій балці за Лісовим озером.</vt:lpstr>
      <vt:lpstr>Наші пращури полюбляли ходити вранці босоніж по росі. Це дійсно корисно для здоров’я.</vt:lpstr>
      <vt:lpstr>Що може бути краще, аніж спекотного дня поблукати алеями між зелених насаджень, посидіти на лавках парку у спокої та гармонії з природою, помилуватися його краєвидами та вдихнути свіжого повітря.</vt:lpstr>
      <vt:lpstr>Пішохідну прогулянку можна яскраво урізноманітнити захоплюючою подорожжю електромобілем.</vt:lpstr>
      <vt:lpstr>Так приємно грітися в промінчиках сонця. Сонце дає тепло для всього живого на землі.</vt:lpstr>
      <vt:lpstr>Головна прикраса центральної частини парку - Великий водоспад. Нижня частина водоспаду створена самою природою і є центром тектонічного розлому, а верхня - створена руками людини. Під водоспадом влаштовано тунель. За місцевою легендою, дівчата проходять через нього, і рахують крапельки, скільки крапельок на них впаде, через стільки років заміж вийдуть.</vt:lpstr>
      <vt:lpstr>Особливо гарне видовище відкривається на вершині Великого водоспаду: уся «Софіївка» враз постає перед нами, як на долоні. Он там – Англійський парк, а звідти даленіють ландшафти, так званої, Малої Швейцарії і пейзажі, зіткані, неначе мереживо, з рослин усього світу… Вода надходить сюди через підземну річку Ахеронт із Верхнього ставу. Побудовано водоспад в перший період створення парку.</vt:lpstr>
      <vt:lpstr>Іонічне море, або Нижній став - це штучно створена водойма. Ставок був вирубаний в гранітному скельному дні річки Кам’янки. Припускають, що камені з дна річки стали окрасою парка - матеріалом для створення гротів, скульптур, композицій.</vt:lpstr>
      <vt:lpstr>Зі сторони вулиці Київської є Головний вхід до парку. Прикрашає його розарій. Зараз у ньому – понад 150 сортів троянд з усього світу.</vt:lpstr>
      <vt:lpstr>Садові лавки являють собою в садово-парковій архітектурі малу форму. Вони є не тільки місцем для відпочинку, але і в більшій частині окрасою парку, його невід’ємною частиною ландшафту.</vt:lpstr>
      <vt:lpstr>В парку «Софіївка» є декілька ставків, найвідоміший з яких: Нижній, Верхній та кілька менших створених недавно, завдяки їм вся територія парку постачається водою.</vt:lpstr>
      <vt:lpstr>Під  час прогулянки  в центрі парку, в басейні, ми бачимо золотих  рибок – кої. Назиму їх забирають з вулиці в акванарій «Софіївки», де бажаючі їх можуть придбати.</vt:lpstr>
      <vt:lpstr>«Софіївка» будь-якої пори року красива і приваблива по-своєму, але все ж таки - найвродливіша восени. Коли всі дерева і кущі дозрівають, вдягаються у мальовничі шати, саме в ці дні народжується неповторна різнобарвна композиція, живий і величезний природний букет.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Люда</dc:creator>
  <cp:lastModifiedBy>Люда</cp:lastModifiedBy>
  <cp:revision>119</cp:revision>
  <dcterms:created xsi:type="dcterms:W3CDTF">2016-12-15T12:53:44Z</dcterms:created>
  <dcterms:modified xsi:type="dcterms:W3CDTF">2018-01-09T21:46:23Z</dcterms:modified>
</cp:coreProperties>
</file>