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58" r:id="rId7"/>
    <p:sldId id="260" r:id="rId8"/>
    <p:sldId id="264" r:id="rId9"/>
    <p:sldId id="265" r:id="rId10"/>
    <p:sldId id="263" r:id="rId11"/>
    <p:sldId id="267" r:id="rId12"/>
    <p:sldId id="268" r:id="rId13"/>
    <p:sldId id="266" r:id="rId14"/>
    <p:sldId id="269" r:id="rId15"/>
    <p:sldId id="270" r:id="rId16"/>
    <p:sldId id="271" r:id="rId17"/>
    <p:sldId id="273" r:id="rId18"/>
    <p:sldId id="272" r:id="rId19"/>
    <p:sldId id="274" r:id="rId20"/>
    <p:sldId id="277" r:id="rId21"/>
    <p:sldId id="278" r:id="rId22"/>
    <p:sldId id="275" r:id="rId23"/>
    <p:sldId id="27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70C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C5CAD-927B-4DAA-97C7-94AE60FB3C0B}" type="datetimeFigureOut">
              <a:rPr lang="ru-RU" smtClean="0"/>
              <a:pPr/>
              <a:t>19.12.2017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E90A7-963A-4965-B91F-F37D68380D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500042"/>
            <a:ext cx="7215238" cy="5715040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Нумо, діти, до роботи!</a:t>
            </a:r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навчання час настав.</a:t>
            </a:r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Наберімося охоти</a:t>
            </a:r>
            <a:b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До потрібних </a:t>
            </a:r>
            <a:b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добрих справ.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/>
            </a:r>
            <a:br>
              <a:rPr lang="uk-UA" dirty="0" smtClean="0">
                <a:latin typeface="Arial" pitchFamily="34" charset="0"/>
                <a:cs typeface="Arial" pitchFamily="34" charset="0"/>
              </a:rPr>
            </a:b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0"/>
            <a:ext cx="1357290" cy="3571876"/>
          </a:xfrm>
          <a:prstGeom prst="rect">
            <a:avLst/>
          </a:prstGeom>
          <a:noFill/>
        </p:spPr>
      </p:pic>
      <p:pic>
        <p:nvPicPr>
          <p:cNvPr id="6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" y="3286125"/>
            <a:ext cx="135729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СЛОВНИЧОК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Картинки по запросу картинка книж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6643734" cy="55408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uk-UA" sz="6600" b="1" dirty="0" smtClean="0">
                <a:latin typeface="Arial" pitchFamily="34" charset="0"/>
                <a:cs typeface="Arial" pitchFamily="34" charset="0"/>
              </a:rPr>
              <a:t>Узлісся — смуга, край лісу.</a:t>
            </a:r>
            <a:r>
              <a:rPr lang="ru-RU" sz="6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600" b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38500"/>
            <a:ext cx="785818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5572164"/>
          </a:xfrm>
        </p:spPr>
        <p:txBody>
          <a:bodyPr>
            <a:normAutofit fontScale="90000"/>
          </a:bodyPr>
          <a:lstStyle/>
          <a:p>
            <a:pPr algn="l"/>
            <a:r>
              <a:rPr lang="uk-UA" sz="6600" b="1" dirty="0" smtClean="0">
                <a:latin typeface="Arial" pitchFamily="34" charset="0"/>
                <a:cs typeface="Arial" pitchFamily="34" charset="0"/>
              </a:rPr>
              <a:t>Вільце — обрядове дерево українського весілля, </a:t>
            </a:r>
            <a:br>
              <a:rPr lang="uk-UA" sz="6600" b="1" dirty="0" smtClean="0">
                <a:latin typeface="Arial" pitchFamily="34" charset="0"/>
                <a:cs typeface="Arial" pitchFamily="34" charset="0"/>
              </a:rPr>
            </a:br>
            <a:r>
              <a:rPr lang="uk-UA" sz="6600" b="1" dirty="0" smtClean="0">
                <a:latin typeface="Arial" pitchFamily="34" charset="0"/>
                <a:cs typeface="Arial" pitchFamily="34" charset="0"/>
              </a:rPr>
              <a:t>прикрашене</a:t>
            </a:r>
            <a:br>
              <a:rPr lang="uk-UA" sz="6600" b="1" dirty="0" smtClean="0">
                <a:latin typeface="Arial" pitchFamily="34" charset="0"/>
                <a:cs typeface="Arial" pitchFamily="34" charset="0"/>
              </a:rPr>
            </a:br>
            <a:r>
              <a:rPr lang="uk-UA" sz="6600" b="1" dirty="0" smtClean="0">
                <a:latin typeface="Arial" pitchFamily="34" charset="0"/>
                <a:cs typeface="Arial" pitchFamily="34" charset="0"/>
              </a:rPr>
              <a:t> квітами, </a:t>
            </a:r>
            <a:br>
              <a:rPr lang="uk-UA" sz="6600" b="1" dirty="0" smtClean="0">
                <a:latin typeface="Arial" pitchFamily="34" charset="0"/>
                <a:cs typeface="Arial" pitchFamily="34" charset="0"/>
              </a:rPr>
            </a:br>
            <a:r>
              <a:rPr lang="uk-UA" sz="6600" b="1" dirty="0" smtClean="0">
                <a:latin typeface="Arial" pitchFamily="34" charset="0"/>
                <a:cs typeface="Arial" pitchFamily="34" charset="0"/>
              </a:rPr>
              <a:t> колосками.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600" b="1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5606" name="Picture 6" descr="Похожее изображение"/>
          <p:cNvPicPr>
            <a:picLocks noChangeAspect="1" noChangeArrowheads="1"/>
          </p:cNvPicPr>
          <p:nvPr/>
        </p:nvPicPr>
        <p:blipFill>
          <a:blip r:embed="rId2">
            <a:lum bright="10000" contrast="10000"/>
          </a:blip>
          <a:srcRect l="4167" t="12501" r="6250"/>
          <a:stretch>
            <a:fillRect/>
          </a:stretch>
        </p:blipFill>
        <p:spPr bwMode="auto">
          <a:xfrm>
            <a:off x="5286380" y="2000240"/>
            <a:ext cx="3565526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latin typeface="Arial" pitchFamily="34" charset="0"/>
                <a:cs typeface="Arial" pitchFamily="34" charset="0"/>
              </a:rPr>
              <a:t>Корячок — посудина для води.</a:t>
            </a:r>
            <a:r>
              <a:rPr lang="ru-RU" sz="6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latin typeface="Arial" pitchFamily="34" charset="0"/>
                <a:cs typeface="Arial" pitchFamily="34" charset="0"/>
              </a:rPr>
            </a:b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Картинки по запросу картинка деревяний ковшик"/>
          <p:cNvPicPr>
            <a:picLocks noChangeAspect="1" noChangeArrowheads="1"/>
          </p:cNvPicPr>
          <p:nvPr/>
        </p:nvPicPr>
        <p:blipFill>
          <a:blip r:embed="rId2"/>
          <a:srcRect l="8140" t="18919" r="6393" b="8108"/>
          <a:stretch>
            <a:fillRect/>
          </a:stretch>
        </p:blipFill>
        <p:spPr bwMode="auto">
          <a:xfrm>
            <a:off x="357158" y="3143248"/>
            <a:ext cx="4111654" cy="2643206"/>
          </a:xfrm>
          <a:prstGeom prst="rect">
            <a:avLst/>
          </a:prstGeom>
          <a:noFill/>
        </p:spPr>
      </p:pic>
      <p:pic>
        <p:nvPicPr>
          <p:cNvPr id="922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3319" t="18868" r="3749" b="11321"/>
          <a:stretch>
            <a:fillRect/>
          </a:stretch>
        </p:blipFill>
        <p:spPr bwMode="auto">
          <a:xfrm>
            <a:off x="4786314" y="3143248"/>
            <a:ext cx="400052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Щепа — прищеплена гілочка з іншого фруктового дерева.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latin typeface="Arial" pitchFamily="34" charset="0"/>
                <a:cs typeface="Arial" pitchFamily="34" charset="0"/>
              </a:rPr>
            </a:b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4" name="Picture 2" descr="Картинки по запросу картинка  гілочка щеп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14620"/>
            <a:ext cx="5902028" cy="3929066"/>
          </a:xfrm>
          <a:prstGeom prst="rect">
            <a:avLst/>
          </a:prstGeom>
          <a:noFill/>
        </p:spPr>
      </p:pic>
      <p:pic>
        <p:nvPicPr>
          <p:cNvPr id="8196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3214686"/>
            <a:ext cx="257432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Чухрати —  обгризати кору.</a:t>
            </a: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latin typeface="Arial" pitchFamily="34" charset="0"/>
                <a:cs typeface="Arial" pitchFamily="34" charset="0"/>
              </a:rPr>
            </a:b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Картинки по запросу картинка зайцы грызут кору"/>
          <p:cNvPicPr>
            <a:picLocks noChangeAspect="1" noChangeArrowheads="1"/>
          </p:cNvPicPr>
          <p:nvPr/>
        </p:nvPicPr>
        <p:blipFill>
          <a:blip r:embed="rId2"/>
          <a:srcRect l="11315" t="2818" r="19181" b="7006"/>
          <a:stretch>
            <a:fillRect/>
          </a:stretch>
        </p:blipFill>
        <p:spPr bwMode="auto">
          <a:xfrm>
            <a:off x="285720" y="1928802"/>
            <a:ext cx="3071834" cy="4572032"/>
          </a:xfrm>
          <a:prstGeom prst="rect">
            <a:avLst/>
          </a:prstGeom>
          <a:noFill/>
        </p:spPr>
      </p:pic>
      <p:pic>
        <p:nvPicPr>
          <p:cNvPr id="7172" name="Picture 4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 l="4110" t="6808" r="7534" b="19440"/>
          <a:stretch>
            <a:fillRect/>
          </a:stretch>
        </p:blipFill>
        <p:spPr bwMode="auto">
          <a:xfrm>
            <a:off x="4000496" y="2500306"/>
            <a:ext cx="4631373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786082"/>
          </a:xfrm>
        </p:spPr>
        <p:txBody>
          <a:bodyPr>
            <a:normAutofit fontScale="90000"/>
          </a:bodyPr>
          <a:lstStyle/>
          <a:p>
            <a: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uk-UA" sz="67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Осоння — місце, що добре прогрівається сонцем.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6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6000" b="1" dirty="0" smtClean="0">
                <a:latin typeface="Arial" pitchFamily="34" charset="0"/>
                <a:cs typeface="Arial" pitchFamily="34" charset="0"/>
              </a:rPr>
            </a:br>
            <a:endParaRPr lang="ru-RU" sz="6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Картинки по запросу картинка яблоня под солнцем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786058"/>
            <a:ext cx="6858048" cy="3868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ФІЗКУЛЬТХВИЛИНКА</a:t>
            </a:r>
            <a:endParaRPr lang="ru-RU" sz="6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Картинки по запросу"/>
          <p:cNvPicPr>
            <a:picLocks noChangeAspect="1" noChangeArrowheads="1"/>
          </p:cNvPicPr>
          <p:nvPr/>
        </p:nvPicPr>
        <p:blipFill>
          <a:blip r:embed="rId2"/>
          <a:srcRect l="2346" r="-97" b="9091"/>
          <a:stretch>
            <a:fillRect/>
          </a:stretch>
        </p:blipFill>
        <p:spPr bwMode="auto">
          <a:xfrm>
            <a:off x="0" y="1357298"/>
            <a:ext cx="9144000" cy="5500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4186238" cy="5929354"/>
          </a:xfrm>
        </p:spPr>
        <p:txBody>
          <a:bodyPr>
            <a:noAutofit/>
          </a:bodyPr>
          <a:lstStyle/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Рову —</a:t>
            </a:r>
          </a:p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Вільце —</a:t>
            </a:r>
          </a:p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Лисичка </a:t>
            </a:r>
          </a:p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Давно —</a:t>
            </a:r>
          </a:p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Дике —</a:t>
            </a:r>
          </a:p>
          <a:p>
            <a:r>
              <a:rPr lang="uk-UA" sz="5400" b="1" dirty="0" smtClean="0">
                <a:latin typeface="Arial" pitchFamily="34" charset="0"/>
                <a:cs typeface="Arial" pitchFamily="34" charset="0"/>
              </a:rPr>
              <a:t>Невеличке </a:t>
            </a:r>
            <a:endParaRPr lang="ru-RU" sz="5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786314" y="285728"/>
            <a:ext cx="3900486" cy="628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корову.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деревце.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дичка.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воно.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велике.</a:t>
            </a:r>
          </a:p>
          <a:p>
            <a:pPr>
              <a:buNone/>
            </a:pPr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кринички.</a:t>
            </a:r>
            <a:endParaRPr lang="ru-RU" sz="5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ПРИСЛІВ</a:t>
            </a:r>
            <a:r>
              <a:rPr lang="en-US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</a:t>
            </a:r>
            <a:endParaRPr lang="ru-RU" sz="7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42928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виростиш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яблуню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–</a:t>
            </a:r>
          </a:p>
          <a:p>
            <a:pPr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                 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такі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й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яблука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Яка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яблунька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,  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 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                не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з'їси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яблука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857488" y="2071678"/>
            <a:ext cx="3286148" cy="3143272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500562" y="3571876"/>
            <a:ext cx="2071702" cy="785818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6357982" cy="1428760"/>
          </a:xfrm>
        </p:spPr>
        <p:txBody>
          <a:bodyPr>
            <a:noAutofit/>
          </a:bodyPr>
          <a:lstStyle/>
          <a:p>
            <a:r>
              <a:rPr lang="uk-UA" sz="8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sz="8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80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Чистомовка</a:t>
            </a:r>
            <a:r>
              <a:rPr lang="ru-RU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8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-142900"/>
            <a:ext cx="1428744" cy="21431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1428736"/>
            <a:ext cx="1214446" cy="214311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1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42908" y="3000372"/>
            <a:ext cx="1071570" cy="214311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571472" y="1857364"/>
            <a:ext cx="8572528" cy="4597401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Тік-тік-тік — на порозі Новий рік.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Ра-ра-ра — рада святу дітвора.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Емо-емо-емо — а сьогодні в сад підемо.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Ку-ку-ку – там побачим яблуньку!</a:t>
            </a:r>
            <a:endParaRPr lang="ru-RU" sz="4000" b="1" dirty="0" smtClean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4" name="Picture 2" descr="C:\Documents and Settings\Учитель\Рабочий стол\орнаменти\UkrainianOrnamen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CFE"/>
              </a:clrFrom>
              <a:clrTo>
                <a:srgbClr val="FCFC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4572008"/>
            <a:ext cx="1214446" cy="21431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ПРИСЛІВ</a:t>
            </a:r>
            <a:r>
              <a:rPr lang="en-US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</a:t>
            </a:r>
            <a:endParaRPr lang="ru-RU" sz="7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429288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Яка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щепа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,              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                     а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людина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ділами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  <a:buNone/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                              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така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яблуня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70000"/>
              </a:lnSpc>
              <a:spcBef>
                <a:spcPts val="0"/>
              </a:spcBef>
            </a:pP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Дерево </a:t>
            </a:r>
            <a:r>
              <a:rPr lang="ru-RU" sz="4800" b="1" dirty="0" err="1" smtClean="0">
                <a:latin typeface="Arial" pitchFamily="34" charset="0"/>
                <a:cs typeface="Arial" pitchFamily="34" charset="0"/>
              </a:rPr>
              <a:t>славне</a:t>
            </a:r>
            <a:r>
              <a:rPr lang="ru-RU" sz="4800" b="1" dirty="0" smtClean="0">
                <a:latin typeface="Arial" pitchFamily="34" charset="0"/>
                <a:cs typeface="Arial" pitchFamily="34" charset="0"/>
              </a:rPr>
              <a:t> плодами,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                         </a:t>
            </a:r>
          </a:p>
          <a:p>
            <a:pPr>
              <a:buNone/>
            </a:pP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                                         </a:t>
            </a: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643042" y="2214554"/>
            <a:ext cx="3143272" cy="2000264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000232" y="3214686"/>
            <a:ext cx="2714644" cy="1714512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ПРИСЛІВ</a:t>
            </a:r>
            <a:r>
              <a:rPr lang="en-US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’</a:t>
            </a:r>
            <a:r>
              <a:rPr lang="uk-UA" sz="7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</a:t>
            </a:r>
            <a:endParaRPr lang="ru-RU" sz="7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071546"/>
            <a:ext cx="9144000" cy="54292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Добре поробиш –    </a:t>
            </a:r>
            <a:endParaRPr lang="uk-UA" sz="4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                              нема плода.</a:t>
            </a:r>
          </a:p>
          <a:p>
            <a:pPr>
              <a:lnSpc>
                <a:spcPct val="150000"/>
              </a:lnSpc>
              <a:spcBef>
                <a:spcPts val="0"/>
              </a:spcBef>
              <a:buNone/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                           солодко </a:t>
            </a: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en-US" sz="4800" b="1" dirty="0" smtClean="0">
                <a:latin typeface="Arial" pitchFamily="34" charset="0"/>
                <a:cs typeface="Arial" pitchFamily="34" charset="0"/>
              </a:rPr>
              <a:t>’</a:t>
            </a: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їси.</a:t>
            </a:r>
            <a:endParaRPr lang="en-US" sz="48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uk-UA" sz="4800" b="1" dirty="0" smtClean="0">
                <a:latin typeface="Arial" pitchFamily="34" charset="0"/>
                <a:cs typeface="Arial" pitchFamily="34" charset="0"/>
              </a:rPr>
              <a:t>Без труда –           </a:t>
            </a:r>
            <a:endParaRPr lang="ru-RU" sz="48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2500298" y="2143116"/>
            <a:ext cx="2286016" cy="1857388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2857488" y="2857496"/>
            <a:ext cx="2214578" cy="1857388"/>
          </a:xfrm>
          <a:prstGeom prst="straightConnector1">
            <a:avLst/>
          </a:prstGeom>
          <a:ln w="920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500562" cy="3225800"/>
          </a:xfrm>
        </p:spPr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ПІДСУМОК УРОКУ</a:t>
            </a:r>
            <a:endParaRPr lang="ru-RU" sz="6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857520"/>
          </a:xfrm>
        </p:spPr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Чим сподобався</a:t>
            </a:r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твір</a:t>
            </a:r>
            <a:r>
              <a:rPr lang="uk-UA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uk-UA" sz="5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uk-UA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Що </a:t>
            </a:r>
            <a:r>
              <a:rPr lang="uk-UA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запам’яталось </a:t>
            </a:r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5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найбільше</a:t>
            </a:r>
            <a:r>
              <a:rPr lang="ru-RU" sz="5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5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8" descr="Картинки по запросу картинка яблонька аним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5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ДОМАШНЄ ЗАВДАННЯ</a:t>
            </a:r>
            <a:endParaRPr lang="ru-RU" sz="5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Читати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виразно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тв</a:t>
            </a:r>
            <a:r>
              <a:rPr lang="uk-UA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р.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Намалювати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до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казки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ілюстрацію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підписати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рядками </a:t>
            </a:r>
            <a:r>
              <a:rPr lang="ru-RU" sz="48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казки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Картинки по запросу картинка яблонька аним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143248"/>
            <a:ext cx="7500990" cy="3714752"/>
          </a:xfrm>
        </p:spPr>
        <p:txBody>
          <a:bodyPr>
            <a:normAutofit fontScale="90000"/>
          </a:bodyPr>
          <a:lstStyle/>
          <a:p>
            <a: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НЕЗВИЧАЙНА</a:t>
            </a:r>
            <a:b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ЯБЛУНЬКА</a:t>
            </a:r>
            <a:b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dirty="0" smtClean="0"/>
              <a:t>А. </a:t>
            </a:r>
            <a:r>
              <a:rPr lang="ru-RU" sz="8000" dirty="0" err="1" smtClean="0"/>
              <a:t>М'ястківський</a:t>
            </a:r>
            <a:endParaRPr lang="ru-RU" sz="8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Загадка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Налите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сонцем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налите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соком,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гілки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зірвалось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впало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звисока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—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Боляче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певно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— То вам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здається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 </a:t>
            </a:r>
          </a:p>
          <a:p>
            <a:pPr>
              <a:buNone/>
            </a:pP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Лежить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рум’яне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траві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 </a:t>
            </a:r>
            <a:r>
              <a:rPr lang="ru-RU" sz="3600" b="1" dirty="0" err="1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сміється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 </a:t>
            </a:r>
          </a:p>
          <a:p>
            <a:endParaRPr lang="ru-RU" dirty="0"/>
          </a:p>
        </p:txBody>
      </p:sp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786058"/>
            <a:ext cx="3714751" cy="3714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uk-UA" sz="6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Скоромовка</a:t>
            </a:r>
            <a:endParaRPr lang="ru-RU" sz="6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329642" cy="491174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Яків яблука трусив, 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Яків яблука носив,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 бабусенька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Явдоха 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Яблук всім</a:t>
            </a:r>
          </a:p>
          <a:p>
            <a:pPr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дала потроху. 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Картинки по запросу картинка хлопчик трусить яблука"/>
          <p:cNvPicPr>
            <a:picLocks noChangeAspect="1" noChangeArrowheads="1"/>
          </p:cNvPicPr>
          <p:nvPr/>
        </p:nvPicPr>
        <p:blipFill>
          <a:blip r:embed="rId2"/>
          <a:srcRect l="1613" r="4838"/>
          <a:stretch>
            <a:fillRect/>
          </a:stretch>
        </p:blipFill>
        <p:spPr bwMode="auto">
          <a:xfrm>
            <a:off x="4714876" y="2786058"/>
            <a:ext cx="4429124" cy="407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Прочитай слово</a:t>
            </a:r>
            <a:endParaRPr lang="ru-RU" sz="6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54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uk-UA" sz="8000" b="1" dirty="0" err="1" smtClean="0">
                <a:latin typeface="Arial" pitchFamily="34" charset="0"/>
                <a:cs typeface="Arial" pitchFamily="34" charset="0"/>
              </a:rPr>
              <a:t>йаблун</a:t>
            </a: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8000" b="1" dirty="0" err="1" smtClean="0">
                <a:latin typeface="Arial" pitchFamily="34" charset="0"/>
                <a:cs typeface="Arial" pitchFamily="34" charset="0"/>
              </a:rPr>
              <a:t>ка</a:t>
            </a:r>
            <a:endParaRPr lang="uk-UA" sz="80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uk-UA" sz="8000" b="1" dirty="0" err="1" smtClean="0">
                <a:latin typeface="Arial" pitchFamily="34" charset="0"/>
                <a:cs typeface="Arial" pitchFamily="34" charset="0"/>
              </a:rPr>
              <a:t>узл</a:t>
            </a: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uk-UA" sz="8000" b="1" dirty="0" err="1" smtClean="0">
                <a:latin typeface="Arial" pitchFamily="34" charset="0"/>
                <a:cs typeface="Arial" pitchFamily="34" charset="0"/>
              </a:rPr>
              <a:t>іс</a:t>
            </a: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:а</a:t>
            </a:r>
          </a:p>
          <a:p>
            <a:pPr>
              <a:buNone/>
            </a:pP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uk-UA" sz="8000" b="1" dirty="0" err="1" smtClean="0">
                <a:latin typeface="Arial" pitchFamily="34" charset="0"/>
                <a:cs typeface="Arial" pitchFamily="34" charset="0"/>
              </a:rPr>
              <a:t>зайчен</a:t>
            </a:r>
            <a:r>
              <a:rPr lang="uk-UA" sz="8000" b="1" dirty="0" smtClean="0">
                <a:latin typeface="Arial" pitchFamily="34" charset="0"/>
                <a:cs typeface="Arial" pitchFamily="34" charset="0"/>
              </a:rPr>
              <a:t> а</a:t>
            </a:r>
            <a:endParaRPr lang="ru-RU" sz="8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Левая круглая скобка 5"/>
          <p:cNvSpPr/>
          <p:nvPr/>
        </p:nvSpPr>
        <p:spPr>
          <a:xfrm>
            <a:off x="1142976" y="3071810"/>
            <a:ext cx="214314" cy="857256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Левая круглая скобка 6"/>
          <p:cNvSpPr/>
          <p:nvPr/>
        </p:nvSpPr>
        <p:spPr>
          <a:xfrm flipH="1">
            <a:off x="5429256" y="3143248"/>
            <a:ext cx="285752" cy="785818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6462767">
            <a:off x="4992097" y="1800496"/>
            <a:ext cx="445690" cy="157625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6462767">
            <a:off x="4134841" y="3229256"/>
            <a:ext cx="445690" cy="157625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круглая скобка 9"/>
          <p:cNvSpPr/>
          <p:nvPr/>
        </p:nvSpPr>
        <p:spPr>
          <a:xfrm>
            <a:off x="1000100" y="4643446"/>
            <a:ext cx="285752" cy="928694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круглая скобка 10"/>
          <p:cNvSpPr/>
          <p:nvPr/>
        </p:nvSpPr>
        <p:spPr>
          <a:xfrm flipH="1">
            <a:off x="5786446" y="4572008"/>
            <a:ext cx="285752" cy="857256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круглая скобка 11"/>
          <p:cNvSpPr/>
          <p:nvPr/>
        </p:nvSpPr>
        <p:spPr>
          <a:xfrm>
            <a:off x="1285852" y="1571612"/>
            <a:ext cx="223838" cy="1000132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круглая скобка 12"/>
          <p:cNvSpPr/>
          <p:nvPr/>
        </p:nvSpPr>
        <p:spPr>
          <a:xfrm flipH="1">
            <a:off x="6429388" y="1571612"/>
            <a:ext cx="214314" cy="1000132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ый треугольник 13"/>
          <p:cNvSpPr/>
          <p:nvPr/>
        </p:nvSpPr>
        <p:spPr>
          <a:xfrm rot="6462767">
            <a:off x="2991833" y="3157819"/>
            <a:ext cx="445690" cy="157625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ый треугольник 14"/>
          <p:cNvSpPr/>
          <p:nvPr/>
        </p:nvSpPr>
        <p:spPr>
          <a:xfrm rot="6462767">
            <a:off x="4777783" y="4729455"/>
            <a:ext cx="445690" cy="157625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uk-UA" dirty="0" smtClean="0"/>
          </a:p>
          <a:p>
            <a:pPr>
              <a:buNone/>
            </a:pPr>
            <a:r>
              <a:rPr lang="uk-UA" dirty="0" smtClean="0"/>
              <a:t>          </a:t>
            </a:r>
          </a:p>
        </p:txBody>
      </p:sp>
      <p:sp>
        <p:nvSpPr>
          <p:cNvPr id="6" name="Левая круглая скобка 5"/>
          <p:cNvSpPr/>
          <p:nvPr/>
        </p:nvSpPr>
        <p:spPr>
          <a:xfrm>
            <a:off x="1214414" y="2071678"/>
            <a:ext cx="223838" cy="1000132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 6"/>
          <p:cNvSpPr/>
          <p:nvPr/>
        </p:nvSpPr>
        <p:spPr>
          <a:xfrm>
            <a:off x="5286380" y="2214554"/>
            <a:ext cx="857256" cy="785818"/>
          </a:xfrm>
          <a:prstGeom prst="mathEqual">
            <a:avLst>
              <a:gd name="adj1" fmla="val 23520"/>
              <a:gd name="adj2" fmla="val 1892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Кольцо 7"/>
          <p:cNvSpPr/>
          <p:nvPr/>
        </p:nvSpPr>
        <p:spPr>
          <a:xfrm>
            <a:off x="2214546" y="2285992"/>
            <a:ext cx="714380" cy="642942"/>
          </a:xfrm>
          <a:prstGeom prst="don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3000364" y="2285992"/>
            <a:ext cx="785818" cy="642942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Минус 9"/>
          <p:cNvSpPr/>
          <p:nvPr/>
        </p:nvSpPr>
        <p:spPr>
          <a:xfrm>
            <a:off x="3786182" y="2285992"/>
            <a:ext cx="785818" cy="642942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>
            <a:off x="4572000" y="2285992"/>
            <a:ext cx="714380" cy="642942"/>
          </a:xfrm>
          <a:prstGeom prst="don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вно 11"/>
          <p:cNvSpPr/>
          <p:nvPr/>
        </p:nvSpPr>
        <p:spPr>
          <a:xfrm>
            <a:off x="1428728" y="2214554"/>
            <a:ext cx="857256" cy="785818"/>
          </a:xfrm>
          <a:prstGeom prst="mathEqual">
            <a:avLst>
              <a:gd name="adj1" fmla="val 23520"/>
              <a:gd name="adj2" fmla="val 18920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Минус 12"/>
          <p:cNvSpPr/>
          <p:nvPr/>
        </p:nvSpPr>
        <p:spPr>
          <a:xfrm>
            <a:off x="6072198" y="2285992"/>
            <a:ext cx="785818" cy="642942"/>
          </a:xfrm>
          <a:prstGeom prst="mathMin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6858016" y="2214554"/>
            <a:ext cx="714380" cy="642942"/>
          </a:xfrm>
          <a:prstGeom prst="don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Левая круглая скобка 14"/>
          <p:cNvSpPr/>
          <p:nvPr/>
        </p:nvSpPr>
        <p:spPr>
          <a:xfrm flipH="1">
            <a:off x="7715272" y="2071678"/>
            <a:ext cx="285752" cy="928694"/>
          </a:xfrm>
          <a:prstGeom prst="leftBracket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ый треугольник 15"/>
          <p:cNvSpPr/>
          <p:nvPr/>
        </p:nvSpPr>
        <p:spPr>
          <a:xfrm rot="6462767">
            <a:off x="2563205" y="1871935"/>
            <a:ext cx="445690" cy="157625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2" name="AutoShape 4" descr="Картинки по запросу картинка яблонька аним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Картинки по запросу картинка яблонька анимаци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 descr="Картинки по запросу картинка яблонька аним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0480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Картинки по запросу картинка яблонька анимац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2919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3143248"/>
            <a:ext cx="7500990" cy="3714752"/>
          </a:xfrm>
        </p:spPr>
        <p:txBody>
          <a:bodyPr>
            <a:normAutofit fontScale="90000"/>
          </a:bodyPr>
          <a:lstStyle/>
          <a:p>
            <a: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НЕЗВИЧАЙНА</a:t>
            </a:r>
            <a:b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ЯБЛУНЬКА</a:t>
            </a:r>
            <a:br>
              <a:rPr lang="uk-UA" sz="8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8000" dirty="0" smtClean="0"/>
              <a:t>А. </a:t>
            </a:r>
            <a:r>
              <a:rPr lang="ru-RU" sz="8000" dirty="0" err="1" smtClean="0"/>
              <a:t>М'ястківський</a:t>
            </a:r>
            <a:endParaRPr lang="ru-RU" sz="8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РИМИ – ЦЕ СЛОВА,</a:t>
            </a:r>
            <a:b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uk-UA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ЯКІ ЗВУЧАТЬ СПІВЗВУЧНО.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яблунька 2 кл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яблунька 2 кл.</Template>
  <TotalTime>305</TotalTime>
  <Words>243</Words>
  <Application>Microsoft Office PowerPoint</Application>
  <PresentationFormat>Экран (4:3)</PresentationFormat>
  <Paragraphs>74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яблунька 2 кл.</vt:lpstr>
      <vt:lpstr>Нумо, діти, до роботи! Для навчання час настав. Наберімося охоти  До потрібних  добрих справ. </vt:lpstr>
      <vt:lpstr> Чистомовка </vt:lpstr>
      <vt:lpstr>НЕЗВИЧАЙНА ЯБЛУНЬКА А. М'ястківський</vt:lpstr>
      <vt:lpstr>Загадка</vt:lpstr>
      <vt:lpstr>Скоромовка</vt:lpstr>
      <vt:lpstr>Прочитай слово</vt:lpstr>
      <vt:lpstr> </vt:lpstr>
      <vt:lpstr>НЕЗВИЧАЙНА ЯБЛУНЬКА А. М'ястківський</vt:lpstr>
      <vt:lpstr>РИМИ – ЦЕ СЛОВА,  ЯКІ ЗВУЧАТЬ СПІВЗВУЧНО. </vt:lpstr>
      <vt:lpstr>СЛОВНИЧОК</vt:lpstr>
      <vt:lpstr>Узлісся — смуга, край лісу.  </vt:lpstr>
      <vt:lpstr>Вільце — обрядове дерево українського весілля,  прикрашене  квітами,   колосками.   </vt:lpstr>
      <vt:lpstr>Корячок — посудина для води. </vt:lpstr>
      <vt:lpstr>Щепа — прищеплена гілочка з іншого фруктового дерева.  </vt:lpstr>
      <vt:lpstr> Чухрати —  обгризати кору.   </vt:lpstr>
      <vt:lpstr> Осоння — місце, що добре прогрівається сонцем.    </vt:lpstr>
      <vt:lpstr>ФІЗКУЛЬТХВИЛИНКА</vt:lpstr>
      <vt:lpstr>Слайд 18</vt:lpstr>
      <vt:lpstr>ПРИСЛІВ’Я</vt:lpstr>
      <vt:lpstr>ПРИСЛІВ’Я</vt:lpstr>
      <vt:lpstr>ПРИСЛІВ’Я</vt:lpstr>
      <vt:lpstr>ПІДСУМОК УРОКУ</vt:lpstr>
      <vt:lpstr>ДОМАШНЄ ЗАВДАННЯ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Нумо, діти, до роботи! Для навчання час настав. Наберімося охоти  До потрібних  добрих справ.</dc:title>
  <dc:creator>Пользователь Windows</dc:creator>
  <cp:lastModifiedBy>Пользователь Windows</cp:lastModifiedBy>
  <cp:revision>31</cp:revision>
  <dcterms:created xsi:type="dcterms:W3CDTF">2017-12-17T19:37:59Z</dcterms:created>
  <dcterms:modified xsi:type="dcterms:W3CDTF">2017-12-18T23:21:57Z</dcterms:modified>
</cp:coreProperties>
</file>