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8" r:id="rId4"/>
    <p:sldId id="281" r:id="rId5"/>
    <p:sldId id="284" r:id="rId6"/>
    <p:sldId id="258" r:id="rId7"/>
    <p:sldId id="261" r:id="rId8"/>
    <p:sldId id="263" r:id="rId9"/>
    <p:sldId id="267" r:id="rId10"/>
    <p:sldId id="256" r:id="rId11"/>
    <p:sldId id="264" r:id="rId12"/>
    <p:sldId id="265" r:id="rId13"/>
    <p:sldId id="290" r:id="rId14"/>
    <p:sldId id="266" r:id="rId15"/>
    <p:sldId id="282" r:id="rId16"/>
    <p:sldId id="283" r:id="rId17"/>
    <p:sldId id="269" r:id="rId18"/>
    <p:sldId id="270" r:id="rId19"/>
    <p:sldId id="259" r:id="rId20"/>
    <p:sldId id="271" r:id="rId21"/>
    <p:sldId id="260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9" autoAdjust="0"/>
    <p:restoredTop sz="94694" autoAdjust="0"/>
  </p:normalViewPr>
  <p:slideViewPr>
    <p:cSldViewPr>
      <p:cViewPr varScale="1">
        <p:scale>
          <a:sx n="62" d="100"/>
          <a:sy n="62" d="100"/>
        </p:scale>
        <p:origin x="-917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0CB51-CD91-47F4-B07A-CD786E36AFD6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E6893-5C86-43BA-BFBB-7931F9BD1A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gif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gif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4;&#1090;&#1082;&#1088;&#1099;&#1090;&#1099;&#1081;%20%20&#1091;&#1088;&#1086;&#1077;\klassicheskaya-melodiya-v-mire-zhivotnyh.mp3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03" y="0"/>
            <a:ext cx="9153103" cy="68643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80728"/>
            <a:ext cx="8520945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smileyface2"/>
          <p:cNvPicPr>
            <a:picLocks noChangeAspect="1" noChangeArrowheads="1"/>
          </p:cNvPicPr>
          <p:nvPr/>
        </p:nvPicPr>
        <p:blipFill>
          <a:blip r:embed="rId4" cstate="print"/>
          <a:srcRect l="20639" t="20097" r="21402" b="11864"/>
          <a:stretch>
            <a:fillRect/>
          </a:stretch>
        </p:blipFill>
        <p:spPr bwMode="auto">
          <a:xfrm>
            <a:off x="323528" y="1196752"/>
            <a:ext cx="736082" cy="8640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ec9ca650a340ccea7be72d5ffb7cd03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1340768"/>
            <a:ext cx="792088" cy="792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358276_84485-170x200x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1772816"/>
            <a:ext cx="795804" cy="9361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bf8d8c80a826803ef4cc161bfa1aed4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1484784"/>
            <a:ext cx="1003399" cy="8430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435c7e91680cdd40ff1c03c572ffb3a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1600" y="1124744"/>
            <a:ext cx="936104" cy="9128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симво-у-ыбки-женщины-63791869"/>
          <p:cNvPicPr>
            <a:picLocks noChangeAspect="1" noChangeArrowheads="1"/>
          </p:cNvPicPr>
          <p:nvPr/>
        </p:nvPicPr>
        <p:blipFill>
          <a:blip r:embed="rId9" cstate="print"/>
          <a:srcRect l="12905" t="18176" r="13268" b="25715"/>
          <a:stretch>
            <a:fillRect/>
          </a:stretch>
        </p:blipFill>
        <p:spPr bwMode="auto">
          <a:xfrm>
            <a:off x="4211960" y="5157192"/>
            <a:ext cx="864096" cy="6567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kolobok10"/>
          <p:cNvPicPr>
            <a:picLocks noChangeAspect="1" noChangeArrowheads="1"/>
          </p:cNvPicPr>
          <p:nvPr/>
        </p:nvPicPr>
        <p:blipFill>
          <a:blip r:embed="rId10" cstate="print"/>
          <a:srcRect l="6031" b="26820"/>
          <a:stretch>
            <a:fillRect/>
          </a:stretch>
        </p:blipFill>
        <p:spPr bwMode="auto">
          <a:xfrm>
            <a:off x="611560" y="1844824"/>
            <a:ext cx="852100" cy="72178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graphicFrame>
        <p:nvGraphicFramePr>
          <p:cNvPr id="3" name="Group 95"/>
          <p:cNvGraphicFramePr>
            <a:graphicFrameLocks/>
          </p:cNvGraphicFramePr>
          <p:nvPr/>
        </p:nvGraphicFramePr>
        <p:xfrm>
          <a:off x="468313" y="333375"/>
          <a:ext cx="4038600" cy="6191251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08037"/>
                <a:gridCol w="808038"/>
                <a:gridCol w="806450"/>
                <a:gridCol w="808037"/>
                <a:gridCol w="808038"/>
              </a:tblGrid>
              <a:tr h="157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У</a:t>
                      </a: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Є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538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Е</a:t>
                      </a: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</a:t>
                      </a: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53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</a:t>
                      </a: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И</a:t>
                      </a: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Л</a:t>
                      </a: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538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</a:t>
                      </a: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Ч</a:t>
                      </a: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Ю</a:t>
                      </a: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graphicFrame>
        <p:nvGraphicFramePr>
          <p:cNvPr id="4" name="Group 97"/>
          <p:cNvGraphicFramePr>
            <a:graphicFrameLocks/>
          </p:cNvGraphicFramePr>
          <p:nvPr/>
        </p:nvGraphicFramePr>
        <p:xfrm>
          <a:off x="4787900" y="333375"/>
          <a:ext cx="4105275" cy="619125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852488"/>
                <a:gridCol w="854075"/>
                <a:gridCol w="850900"/>
                <a:gridCol w="854075"/>
                <a:gridCol w="693737"/>
              </a:tblGrid>
              <a:tr h="157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538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53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  <a:tr h="1538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5" name="Freeform 101"/>
          <p:cNvSpPr>
            <a:spLocks/>
          </p:cNvSpPr>
          <p:nvPr/>
        </p:nvSpPr>
        <p:spPr bwMode="auto">
          <a:xfrm>
            <a:off x="5219700" y="908050"/>
            <a:ext cx="1873250" cy="5113338"/>
          </a:xfrm>
          <a:custGeom>
            <a:avLst/>
            <a:gdLst>
              <a:gd name="T0" fmla="*/ 0 w 1180"/>
              <a:gd name="T1" fmla="*/ 5113338 h 3221"/>
              <a:gd name="T2" fmla="*/ 0 w 1180"/>
              <a:gd name="T3" fmla="*/ 3168650 h 3221"/>
              <a:gd name="T4" fmla="*/ 1008062 w 1180"/>
              <a:gd name="T5" fmla="*/ 3168650 h 3221"/>
              <a:gd name="T6" fmla="*/ 1008062 w 1180"/>
              <a:gd name="T7" fmla="*/ 0 h 3221"/>
              <a:gd name="T8" fmla="*/ 1873250 w 1180"/>
              <a:gd name="T9" fmla="*/ 0 h 3221"/>
              <a:gd name="T10" fmla="*/ 1873250 w 1180"/>
              <a:gd name="T11" fmla="*/ 2016125 h 32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0"/>
              <a:gd name="T19" fmla="*/ 0 h 3221"/>
              <a:gd name="T20" fmla="*/ 1180 w 1180"/>
              <a:gd name="T21" fmla="*/ 3221 h 32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0" h="3221">
                <a:moveTo>
                  <a:pt x="0" y="3221"/>
                </a:moveTo>
                <a:lnTo>
                  <a:pt x="0" y="1996"/>
                </a:lnTo>
                <a:lnTo>
                  <a:pt x="635" y="1996"/>
                </a:lnTo>
                <a:lnTo>
                  <a:pt x="635" y="0"/>
                </a:lnTo>
                <a:lnTo>
                  <a:pt x="1180" y="0"/>
                </a:lnTo>
                <a:lnTo>
                  <a:pt x="1180" y="1270"/>
                </a:lnTo>
              </a:path>
            </a:pathLst>
          </a:custGeom>
          <a:noFill/>
          <a:ln w="50800">
            <a:solidFill>
              <a:srgbClr val="8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Freeform 103"/>
          <p:cNvSpPr>
            <a:spLocks/>
          </p:cNvSpPr>
          <p:nvPr/>
        </p:nvSpPr>
        <p:spPr bwMode="auto">
          <a:xfrm>
            <a:off x="7596188" y="2565400"/>
            <a:ext cx="936625" cy="3384550"/>
          </a:xfrm>
          <a:custGeom>
            <a:avLst/>
            <a:gdLst>
              <a:gd name="T0" fmla="*/ 936625 w 590"/>
              <a:gd name="T1" fmla="*/ 0 h 2132"/>
              <a:gd name="T2" fmla="*/ 936625 w 590"/>
              <a:gd name="T3" fmla="*/ 1871662 h 2132"/>
              <a:gd name="T4" fmla="*/ 0 w 590"/>
              <a:gd name="T5" fmla="*/ 1871662 h 2132"/>
              <a:gd name="T6" fmla="*/ 0 w 590"/>
              <a:gd name="T7" fmla="*/ 3384550 h 2132"/>
              <a:gd name="T8" fmla="*/ 0 60000 65536"/>
              <a:gd name="T9" fmla="*/ 0 60000 65536"/>
              <a:gd name="T10" fmla="*/ 0 60000 65536"/>
              <a:gd name="T11" fmla="*/ 0 60000 65536"/>
              <a:gd name="T12" fmla="*/ 0 w 590"/>
              <a:gd name="T13" fmla="*/ 0 h 2132"/>
              <a:gd name="T14" fmla="*/ 590 w 590"/>
              <a:gd name="T15" fmla="*/ 2132 h 21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0" h="2132">
                <a:moveTo>
                  <a:pt x="590" y="0"/>
                </a:moveTo>
                <a:lnTo>
                  <a:pt x="590" y="1179"/>
                </a:lnTo>
                <a:lnTo>
                  <a:pt x="0" y="1179"/>
                </a:lnTo>
                <a:lnTo>
                  <a:pt x="0" y="2132"/>
                </a:lnTo>
              </a:path>
            </a:pathLst>
          </a:custGeom>
          <a:noFill/>
          <a:ln w="50800">
            <a:solidFill>
              <a:srgbClr val="8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Line 104"/>
          <p:cNvSpPr>
            <a:spLocks noChangeShapeType="1"/>
          </p:cNvSpPr>
          <p:nvPr/>
        </p:nvSpPr>
        <p:spPr bwMode="auto">
          <a:xfrm flipH="1">
            <a:off x="5867400" y="5949950"/>
            <a:ext cx="1728788" cy="0"/>
          </a:xfrm>
          <a:prstGeom prst="line">
            <a:avLst/>
          </a:prstGeom>
          <a:noFill/>
          <a:ln w="50800">
            <a:solidFill>
              <a:srgbClr val="8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102"/>
          <p:cNvSpPr>
            <a:spLocks noChangeShapeType="1"/>
          </p:cNvSpPr>
          <p:nvPr/>
        </p:nvSpPr>
        <p:spPr bwMode="auto">
          <a:xfrm>
            <a:off x="7092280" y="2132856"/>
            <a:ext cx="0" cy="864096"/>
          </a:xfrm>
          <a:prstGeom prst="line">
            <a:avLst/>
          </a:prstGeom>
          <a:noFill/>
          <a:ln w="50800">
            <a:solidFill>
              <a:srgbClr val="8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"/>
            <a:ext cx="9144000" cy="6859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323528" y="620688"/>
            <a:ext cx="2880320" cy="1118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uk-UA" sz="4800" b="1" dirty="0" err="1" smtClean="0">
                <a:solidFill>
                  <a:srgbClr val="0000FF"/>
                </a:solidFill>
                <a:latin typeface="Calibri" pitchFamily="34" charset="0"/>
              </a:rPr>
              <a:t>в</a:t>
            </a:r>
            <a:r>
              <a:rPr lang="uk-UA" sz="4800" b="1" dirty="0" err="1" smtClean="0">
                <a:solidFill>
                  <a:srgbClr val="FF0000"/>
                </a:solidFill>
                <a:latin typeface="Calibri" pitchFamily="34" charset="0"/>
              </a:rPr>
              <a:t>е</a:t>
            </a:r>
            <a:r>
              <a:rPr lang="uk-UA" sz="4800" b="1" noProof="0" dirty="0" err="1" smtClean="0">
                <a:solidFill>
                  <a:srgbClr val="0000FF"/>
                </a:solidFill>
                <a:latin typeface="Calibri" pitchFamily="34" charset="0"/>
              </a:rPr>
              <a:t>дмідь</a:t>
            </a:r>
            <a:endParaRPr kumimoji="0" lang="ru-RU" sz="4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628800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 smtClean="0">
                <a:solidFill>
                  <a:srgbClr val="0000FF"/>
                </a:solidFill>
                <a:latin typeface="Calibri" pitchFamily="34" charset="0"/>
              </a:rPr>
              <a:t>дят</a:t>
            </a:r>
            <a:r>
              <a:rPr lang="uk-UA" sz="5400" b="1" dirty="0" smtClean="0">
                <a:solidFill>
                  <a:srgbClr val="FF0000"/>
                </a:solidFill>
                <a:latin typeface="Calibri" pitchFamily="34" charset="0"/>
              </a:rPr>
              <a:t>е</a:t>
            </a:r>
            <a:r>
              <a:rPr lang="uk-UA" sz="5400" b="1" dirty="0" smtClean="0">
                <a:solidFill>
                  <a:srgbClr val="0000FF"/>
                </a:solidFill>
                <a:latin typeface="Calibri" pitchFamily="34" charset="0"/>
              </a:rPr>
              <a:t>л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564904"/>
            <a:ext cx="2214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5400" b="1" dirty="0" smtClean="0">
                <a:solidFill>
                  <a:srgbClr val="0000FF"/>
                </a:solidFill>
                <a:latin typeface="Calibri" pitchFamily="34" charset="0"/>
              </a:rPr>
              <a:t>за</a:t>
            </a:r>
            <a:r>
              <a:rPr lang="uk-UA" sz="5400" b="1" dirty="0" smtClean="0">
                <a:solidFill>
                  <a:srgbClr val="FF0000"/>
                </a:solidFill>
                <a:latin typeface="Calibri" pitchFamily="34" charset="0"/>
              </a:rPr>
              <a:t>є</a:t>
            </a:r>
            <a:r>
              <a:rPr lang="uk-UA" sz="5400" b="1" dirty="0" smtClean="0">
                <a:solidFill>
                  <a:srgbClr val="0000FF"/>
                </a:solidFill>
                <a:latin typeface="Calibri" pitchFamily="34" charset="0"/>
              </a:rPr>
              <a:t>ць</a:t>
            </a:r>
            <a:endParaRPr lang="ru-RU" sz="5400" dirty="0">
              <a:solidFill>
                <a:srgbClr val="000000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3131840" y="620688"/>
            <a:ext cx="3456384" cy="1118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uk-UA" sz="4800" b="1" noProof="0" dirty="0" err="1" smtClean="0">
                <a:solidFill>
                  <a:srgbClr val="FF0000"/>
                </a:solidFill>
                <a:latin typeface="Calibri" pitchFamily="34" charset="0"/>
              </a:rPr>
              <a:t>К</a:t>
            </a:r>
            <a:r>
              <a:rPr lang="uk-UA" sz="4800" b="1" noProof="0" dirty="0" err="1" smtClean="0">
                <a:solidFill>
                  <a:srgbClr val="0000FF"/>
                </a:solidFill>
                <a:latin typeface="Calibri" pitchFamily="34" charset="0"/>
              </a:rPr>
              <a:t>осолапик</a:t>
            </a:r>
            <a:endParaRPr kumimoji="0" lang="ru-RU" sz="4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31840" y="1556792"/>
            <a:ext cx="3888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 err="1" smtClean="0">
                <a:solidFill>
                  <a:srgbClr val="FF0000"/>
                </a:solidFill>
                <a:latin typeface="Calibri" pitchFamily="34" charset="0"/>
              </a:rPr>
              <a:t>С</a:t>
            </a:r>
            <a:r>
              <a:rPr lang="uk-UA" sz="5400" b="1" dirty="0" err="1" smtClean="0">
                <a:solidFill>
                  <a:srgbClr val="0000FF"/>
                </a:solidFill>
                <a:latin typeface="Calibri" pitchFamily="34" charset="0"/>
              </a:rPr>
              <a:t>тукайлик</a:t>
            </a:r>
            <a:endParaRPr lang="ru-RU" sz="5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59832" y="2564904"/>
            <a:ext cx="3816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 err="1" smtClean="0">
                <a:solidFill>
                  <a:srgbClr val="FF0000"/>
                </a:solidFill>
                <a:latin typeface="Calibri" pitchFamily="34" charset="0"/>
              </a:rPr>
              <a:t>П</a:t>
            </a:r>
            <a:r>
              <a:rPr lang="uk-UA" sz="5400" b="1" dirty="0" err="1" smtClean="0">
                <a:solidFill>
                  <a:srgbClr val="0000FF"/>
                </a:solidFill>
                <a:latin typeface="Calibri" pitchFamily="34" charset="0"/>
              </a:rPr>
              <a:t>ухнастик</a:t>
            </a:r>
            <a:endParaRPr lang="ru-RU" sz="5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88224" y="476672"/>
            <a:ext cx="2185864" cy="2800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699792" y="188640"/>
            <a:ext cx="31069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Висновок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51520" y="1196752"/>
            <a:ext cx="8712968" cy="266429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Клички 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тварин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        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це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власн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і  іменники.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Вони  пишуться  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з  великої  літери.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32240" y="188640"/>
            <a:ext cx="2088232" cy="28003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"/>
            <a:ext cx="9144000" cy="6859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комп\Desktop\74117840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04664"/>
            <a:ext cx="3275856" cy="3650240"/>
          </a:xfrm>
          <a:prstGeom prst="rect">
            <a:avLst/>
          </a:prstGeom>
          <a:noFill/>
        </p:spPr>
      </p:pic>
      <p:pic>
        <p:nvPicPr>
          <p:cNvPr id="1027" name="Picture 3" descr="C:\Users\комп\Desktop\129192374_9dd9c4bdd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2780928"/>
            <a:ext cx="4320480" cy="3240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332656"/>
            <a:ext cx="59766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979712" y="2033464"/>
            <a:ext cx="2952328" cy="48245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Жили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були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д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ід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та баба.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Кішку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руду свою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н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азивали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Жучкою.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А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Рябушкою  вони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з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вали  </a:t>
            </a:r>
            <a:r>
              <a:rPr lang="uk-UA" sz="2400" b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коня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ще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була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у них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Курка   </a:t>
            </a:r>
            <a:r>
              <a:rPr lang="uk-UA" sz="2400" b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Мілка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т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а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 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обачка Мурка,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ще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- два козла 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Сівка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та Бурка!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260648"/>
            <a:ext cx="4104456" cy="158417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3573016"/>
            <a:ext cx="1512168" cy="3042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23528" y="548680"/>
            <a:ext cx="401744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  правильно  </a:t>
            </a:r>
          </a:p>
          <a:p>
            <a:pPr algn="ctr"/>
            <a:r>
              <a:rPr lang="uk-UA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дани</a:t>
            </a:r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клички тваринам?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860032" y="332656"/>
            <a:ext cx="3816424" cy="29083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Кішка   Мурка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собачка   Жучка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кінь  Сівка чи Бурка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коза  </a:t>
            </a:r>
            <a:r>
              <a:rPr kumimoji="0" lang="uk-UA" sz="3600" b="1" i="0" u="none" strike="noStrike" cap="none" normalizeH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 Мілка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курочка  Рябушка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24847">
            <a:off x="4831869" y="3178210"/>
            <a:ext cx="2591781" cy="3599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4" grpId="0" animBg="1"/>
      <p:bldP spid="6" grpId="0"/>
      <p:bldP spid="51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23728" y="260648"/>
            <a:ext cx="31069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Висновок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1520" y="1196752"/>
            <a:ext cx="8712968" cy="266429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Клички 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Monotype Corsiva" pitchFamily="66" charset="0"/>
                <a:cs typeface="Arial" pitchFamily="34" charset="0"/>
              </a:rPr>
              <a:t>тварин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 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  </a:t>
            </a:r>
            <a:r>
              <a:rPr kumimoji="0" lang="ru-RU" sz="4800" b="1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мають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  </a:t>
            </a:r>
            <a:r>
              <a:rPr kumimoji="0" lang="ru-RU" sz="4800" b="1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відповідати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   </a:t>
            </a:r>
            <a:r>
              <a:rPr kumimoji="0" lang="ru-RU" sz="4800" b="1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кольору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sz="4800" b="1" baseline="0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                   зовнішнім</a:t>
            </a:r>
            <a:r>
              <a:rPr lang="uk-UA" sz="4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  особливостям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                   або</a:t>
            </a:r>
            <a:r>
              <a:rPr kumimoji="0" lang="uk-UA" sz="4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  характеру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4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        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       </a:t>
            </a: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uk-UA" sz="4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               </a:t>
            </a:r>
            <a:r>
              <a:rPr lang="uk-UA" sz="4800" b="1" dirty="0" smtClean="0">
                <a:solidFill>
                  <a:srgbClr val="FF0000"/>
                </a:solidFill>
                <a:latin typeface="Monotype Corsiva" pitchFamily="66" charset="0"/>
                <a:cs typeface="Arial" pitchFamily="34" charset="0"/>
              </a:rPr>
              <a:t>Вони  пишуться  </a:t>
            </a: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uk-UA" sz="4800" b="1" dirty="0" smtClean="0">
                <a:solidFill>
                  <a:srgbClr val="FF0000"/>
                </a:solidFill>
                <a:latin typeface="Monotype Corsiva" pitchFamily="66" charset="0"/>
                <a:cs typeface="Arial" pitchFamily="34" charset="0"/>
              </a:rPr>
              <a:t>                з  великої   літери.</a:t>
            </a:r>
            <a:endParaRPr lang="ru-RU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32240" y="188640"/>
            <a:ext cx="2088232" cy="28003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228184" y="-130752"/>
            <a:ext cx="2376264" cy="726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Воронок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Бобік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Зорька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ятачок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b="1" dirty="0" smtClean="0">
                <a:solidFill>
                  <a:srgbClr val="000000"/>
                </a:solidFill>
                <a:latin typeface="Roboto"/>
                <a:ea typeface="Times New Roman" pitchFamily="18" charset="0"/>
                <a:cs typeface="Arial" pitchFamily="34" charset="0"/>
              </a:rPr>
              <a:t>Рижик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Лайка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Мілка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Хрюша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Бурка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Нічка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Чушка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Roboto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b="1" dirty="0" smtClean="0">
                <a:solidFill>
                  <a:srgbClr val="000000"/>
                </a:solidFill>
                <a:latin typeface="Roboto"/>
                <a:ea typeface="Times New Roman" pitchFamily="18" charset="0"/>
                <a:cs typeface="Arial" pitchFamily="34" charset="0"/>
              </a:rPr>
              <a:t>Цезар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Arial" pitchFamily="34" charset="0"/>
              </a:rPr>
              <a:t>Білобока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e53c7dcb1a9d4a5f1f122cf76d0a274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79512" y="260650"/>
            <a:ext cx="2112236" cy="15841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18889010-R3L8T8D-1000-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5078834"/>
            <a:ext cx="2671896" cy="17791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abis-prost-000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0"/>
            <a:ext cx="2339975" cy="1819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1772816"/>
            <a:ext cx="2411760" cy="1793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Картинки по запросу картинка сороки для детей"/>
          <p:cNvPicPr>
            <a:picLocks noChangeAspect="1" noChangeArrowheads="1"/>
          </p:cNvPicPr>
          <p:nvPr/>
        </p:nvPicPr>
        <p:blipFill>
          <a:blip r:embed="rId7" cstate="print"/>
          <a:srcRect l="5046" t="7188" r="6371" b="14072"/>
          <a:stretch>
            <a:fillRect/>
          </a:stretch>
        </p:blipFill>
        <p:spPr bwMode="auto">
          <a:xfrm flipH="1">
            <a:off x="827584" y="2060848"/>
            <a:ext cx="1656184" cy="129834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7" name="Picture 3" descr="Похожее изображени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3779912" y="3140968"/>
            <a:ext cx="2304256" cy="24479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" name="Picture 4" descr="Изображение 055"/>
          <p:cNvPicPr>
            <a:picLocks noChangeAspect="1" noChangeArrowheads="1"/>
          </p:cNvPicPr>
          <p:nvPr/>
        </p:nvPicPr>
        <p:blipFill>
          <a:blip r:embed="rId3" cstate="print">
            <a:lum bright="6000" contrast="18000"/>
          </a:blip>
          <a:srcRect l="5508" t="25728" r="30113" b="34499"/>
          <a:stretch>
            <a:fillRect/>
          </a:stretch>
        </p:blipFill>
        <p:spPr bwMode="auto">
          <a:xfrm>
            <a:off x="2267744" y="1484784"/>
            <a:ext cx="5544989" cy="4810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987824" y="332656"/>
            <a:ext cx="25394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Кінозал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1979712" y="908720"/>
            <a:ext cx="2520280" cy="446449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пес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кіт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корова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теля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sz="4400" b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ворона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uk-UA" sz="4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3717032"/>
            <a:ext cx="1549132" cy="2943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646324" y="980728"/>
            <a:ext cx="31822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(к, </a:t>
            </a:r>
            <a:r>
              <a:rPr lang="uk-UA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,)</a:t>
            </a:r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аркуша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11684" y="1700808"/>
            <a:ext cx="26515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(М, м)</a:t>
            </a:r>
            <a:r>
              <a:rPr lang="uk-UA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урка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28919" y="2276872"/>
            <a:ext cx="31290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 Г, </a:t>
            </a:r>
            <a:r>
              <a:rPr lang="uk-UA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r>
              <a:rPr lang="uk-UA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аврюша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25241" y="2924944"/>
            <a:ext cx="35364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(м, М)</a:t>
            </a:r>
            <a:r>
              <a:rPr lang="uk-UA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атроскін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765447" cy="22768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445871" y="3645024"/>
            <a:ext cx="28584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(ш, </a:t>
            </a:r>
            <a:r>
              <a:rPr lang="uk-UA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 арик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95736" y="188640"/>
            <a:ext cx="5420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Працюємо в парі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26678" y="188640"/>
            <a:ext cx="59426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Самостійна  творча</a:t>
            </a:r>
          </a:p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робота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337" name="Рисунок 4" descr="51896887_Prezentaciya2"/>
          <p:cNvPicPr>
            <a:picLocks noChangeAspect="1" noChangeArrowheads="1"/>
          </p:cNvPicPr>
          <p:nvPr/>
        </p:nvPicPr>
        <p:blipFill>
          <a:blip r:embed="rId3" cstate="print"/>
          <a:srcRect l="66196" t="46794" r="-1291" b="6412"/>
          <a:stretch>
            <a:fillRect/>
          </a:stretch>
        </p:blipFill>
        <p:spPr bwMode="auto">
          <a:xfrm>
            <a:off x="69850" y="46038"/>
            <a:ext cx="884238" cy="881062"/>
          </a:xfrm>
          <a:prstGeom prst="rect">
            <a:avLst/>
          </a:prstGeom>
          <a:noFill/>
          <a:ln w="9525" algn="in">
            <a:miter lim="800000"/>
            <a:headEnd/>
            <a:tailEnd/>
          </a:ln>
        </p:spPr>
      </p:pic>
      <p:pic>
        <p:nvPicPr>
          <p:cNvPr id="6" name="Рисунок 5" descr="BrLb9ElIYAAemzA"/>
          <p:cNvPicPr>
            <a:picLocks noChangeAspect="1"/>
          </p:cNvPicPr>
          <p:nvPr/>
        </p:nvPicPr>
        <p:blipFill>
          <a:blip r:embed="rId4" cstate="print"/>
          <a:srcRect l="20860" b="9227"/>
          <a:stretch>
            <a:fillRect/>
          </a:stretch>
        </p:blipFill>
        <p:spPr bwMode="auto">
          <a:xfrm>
            <a:off x="0" y="0"/>
            <a:ext cx="1124310" cy="10128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Рисунок 7" descr="abis-prost-00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3" y="61913"/>
            <a:ext cx="1112837" cy="869950"/>
          </a:xfrm>
          <a:prstGeom prst="rect">
            <a:avLst/>
          </a:prstGeom>
          <a:noFill/>
          <a:ln w="9525" algn="in"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4"/>
            <a:ext cx="9144000" cy="685720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99592" y="2564904"/>
            <a:ext cx="7416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6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Гарного настрою,</a:t>
            </a:r>
          </a:p>
          <a:p>
            <a:pPr lvl="0" algn="ctr"/>
            <a:r>
              <a:rPr lang="uk-UA" sz="6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доброго дня</a:t>
            </a:r>
          </a:p>
          <a:p>
            <a:pPr lvl="0" algn="ctr"/>
            <a:r>
              <a:rPr lang="uk-UA" sz="6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всім вам бажає </a:t>
            </a:r>
          </a:p>
          <a:p>
            <a:pPr lvl="0" algn="ctr"/>
            <a:r>
              <a:rPr lang="uk-UA" sz="6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наша дружна сім</a:t>
            </a:r>
            <a:r>
              <a:rPr lang="en-US" sz="6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uk-UA" sz="6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я!</a:t>
            </a:r>
            <a:endParaRPr lang="ru-RU" sz="60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483768" y="188640"/>
            <a:ext cx="6202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  за  працю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8640"/>
            <a:ext cx="2160240" cy="32403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/>
          <a:srcRect l="10606" r="9847"/>
          <a:stretch>
            <a:fillRect/>
          </a:stretch>
        </p:blipFill>
        <p:spPr bwMode="auto">
          <a:xfrm>
            <a:off x="2699792" y="1340768"/>
            <a:ext cx="4275061" cy="30243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043608" y="5733256"/>
            <a:ext cx="6176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 вас подарунок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2420888"/>
            <a:ext cx="2209800" cy="36099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8" name="klassicheskaya-melodiya-v-mire-zhivotny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6300192" y="4437112"/>
            <a:ext cx="376808" cy="376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07504" y="0"/>
            <a:ext cx="9036496" cy="1772816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«Ми відповідаємо за тих,           </a:t>
            </a:r>
            <a:b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кого приручили…»</a:t>
            </a:r>
            <a:b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  </a:t>
            </a:r>
            <a:r>
              <a:rPr kumimoji="0" lang="uk-UA" sz="27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Сент-</a:t>
            </a:r>
            <a:r>
              <a:rPr kumimoji="0" lang="uk-UA" sz="27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Екзюпер</a:t>
            </a:r>
            <a:r>
              <a:rPr kumimoji="0" lang="uk-UA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і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IMG-dfd8ef6d82b946407726a9dee2fed431-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772816"/>
            <a:ext cx="3281362" cy="43767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IMG-64762ecfbca2f8c7e606045dd3bc1bf3-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340768"/>
            <a:ext cx="3248025" cy="4332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4" name="Picture 2" descr="IMG-0228321c7feac7b8feb5f0202b5b9111-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04663"/>
            <a:ext cx="2816150" cy="50094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IMG-63d59eba5c0dc6b4543d0c5325746840-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692696"/>
            <a:ext cx="3509558" cy="4680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098" name="Picture 2" descr="IMG-b631f16f7144b384d8f09eed474938d8-V"/>
          <p:cNvPicPr>
            <a:picLocks noChangeAspect="1" noChangeArrowheads="1"/>
          </p:cNvPicPr>
          <p:nvPr/>
        </p:nvPicPr>
        <p:blipFill>
          <a:blip r:embed="rId3" cstate="print"/>
          <a:srcRect t="9210" b="20180"/>
          <a:stretch>
            <a:fillRect/>
          </a:stretch>
        </p:blipFill>
        <p:spPr bwMode="auto">
          <a:xfrm>
            <a:off x="5076056" y="260648"/>
            <a:ext cx="3728209" cy="4680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IMG-0680b51254e48bdab49bc095d854c40c-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32656"/>
            <a:ext cx="2714625" cy="4826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5122" name="Picture 2" descr="IMG-fee521b5c2199192169ed352e9b18967-V"/>
          <p:cNvPicPr>
            <a:picLocks noChangeAspect="1" noChangeArrowheads="1"/>
          </p:cNvPicPr>
          <p:nvPr/>
        </p:nvPicPr>
        <p:blipFill>
          <a:blip r:embed="rId3" cstate="print"/>
          <a:srcRect l="22529" t="24407" r="9882"/>
          <a:stretch>
            <a:fillRect/>
          </a:stretch>
        </p:blipFill>
        <p:spPr bwMode="auto">
          <a:xfrm>
            <a:off x="5724128" y="332656"/>
            <a:ext cx="3168352" cy="47247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3" name="Picture 3" descr="IMG-55591b9f4b365068fe3d79f8246cbe35-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1628800"/>
            <a:ext cx="3686175" cy="4914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6146" name="Picture 2" descr="IMG-f0905252a335e8dc2a24fbaaf8bcf0a7-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4107" y="332656"/>
            <a:ext cx="3037169" cy="5400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 descr="IMG-ac87ac42696c5530c5dec38100da380c-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260648"/>
            <a:ext cx="4464496" cy="33351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" name="Picture 4" descr="IMG-2c68ae9486fcac7d50dfae7aed1d404b-V"/>
          <p:cNvPicPr>
            <a:picLocks noChangeAspect="1" noChangeArrowheads="1"/>
          </p:cNvPicPr>
          <p:nvPr/>
        </p:nvPicPr>
        <p:blipFill>
          <a:blip r:embed="rId3" cstate="print"/>
          <a:srcRect r="27602"/>
          <a:stretch>
            <a:fillRect/>
          </a:stretch>
        </p:blipFill>
        <p:spPr bwMode="auto">
          <a:xfrm>
            <a:off x="5940152" y="188640"/>
            <a:ext cx="2853208" cy="52565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0" name="Picture 2" descr="IMG-039d13283d949f037c1df2134afe45f6-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76672"/>
            <a:ext cx="3654425" cy="48704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8194" name="Picture 2" descr="IMG-c40210bccb2ee56fa0257345e69f8708-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88640"/>
            <a:ext cx="2979737" cy="39703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5" name="Picture 3" descr="IMG-c90860705a2626382a3bb545519858d0-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32656"/>
            <a:ext cx="2159000" cy="38369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6" name="Picture 4" descr="IMG-51c34125cdd22c579977dc5974f00f5d-V"/>
          <p:cNvPicPr>
            <a:picLocks noChangeAspect="1" noChangeArrowheads="1"/>
          </p:cNvPicPr>
          <p:nvPr/>
        </p:nvPicPr>
        <p:blipFill>
          <a:blip r:embed="rId5" cstate="print"/>
          <a:srcRect l="15048" t="8060" r="11861" b="16180"/>
          <a:stretch>
            <a:fillRect/>
          </a:stretch>
        </p:blipFill>
        <p:spPr bwMode="auto">
          <a:xfrm>
            <a:off x="4499992" y="3473624"/>
            <a:ext cx="2448272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9218" name="Picture 2" descr="IMG-532b2ce18505f344e81c3214032cd84f-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5556250" cy="3135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19" name="Picture 3" descr="IMG-1d4a5fa07048dfd666320df57e581f74-V"/>
          <p:cNvPicPr>
            <a:picLocks noChangeAspect="1" noChangeArrowheads="1"/>
          </p:cNvPicPr>
          <p:nvPr/>
        </p:nvPicPr>
        <p:blipFill>
          <a:blip r:embed="rId4" cstate="print"/>
          <a:srcRect l="33744" r="3712"/>
          <a:stretch>
            <a:fillRect/>
          </a:stretch>
        </p:blipFill>
        <p:spPr bwMode="auto">
          <a:xfrm>
            <a:off x="4932040" y="1888588"/>
            <a:ext cx="3960440" cy="47481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42" name="Picture 2" descr="DSC08428"/>
          <p:cNvPicPr>
            <a:picLocks noChangeAspect="1" noChangeArrowheads="1"/>
          </p:cNvPicPr>
          <p:nvPr/>
        </p:nvPicPr>
        <p:blipFill>
          <a:blip r:embed="rId3" cstate="print"/>
          <a:srcRect t="14739" r="24454"/>
          <a:stretch>
            <a:fillRect/>
          </a:stretch>
        </p:blipFill>
        <p:spPr bwMode="auto">
          <a:xfrm>
            <a:off x="4860032" y="227140"/>
            <a:ext cx="3672408" cy="31088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3" name="Picture 3" descr="DSC08427"/>
          <p:cNvPicPr>
            <a:picLocks noChangeAspect="1" noChangeArrowheads="1"/>
          </p:cNvPicPr>
          <p:nvPr/>
        </p:nvPicPr>
        <p:blipFill>
          <a:blip r:embed="rId4" cstate="print"/>
          <a:srcRect l="9521" r="23830" b="11110"/>
          <a:stretch>
            <a:fillRect/>
          </a:stretch>
        </p:blipFill>
        <p:spPr bwMode="auto">
          <a:xfrm>
            <a:off x="971600" y="188640"/>
            <a:ext cx="3240360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IMG-7b637ccd07c17b8bebc5d76638575900-V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356992"/>
            <a:ext cx="1872208" cy="33282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0" name="Picture 2" descr="группа-в-составе-круг-етей-и-концепция-образования-41494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124744"/>
            <a:ext cx="4953000" cy="4911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779912" y="332656"/>
            <a:ext cx="24456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«Коло»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74150" y="332656"/>
            <a:ext cx="1179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комп\Desktop\41392608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solidFill>
            <a:srgbClr val="92D05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Посміхнися  мені!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2050" name="Picture 2" descr="C:\Users\комп\Desktop\ne-grusti_13474740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60648"/>
            <a:ext cx="6350000" cy="6350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51720" y="188640"/>
            <a:ext cx="6408712" cy="107721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 сумуй  ти над 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бідою,  рудий  кіт з</a:t>
            </a:r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авжди  з  тобою!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комп\Desktop\adm-podj-000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32656"/>
            <a:ext cx="7042562" cy="511256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36096" y="2708920"/>
            <a:ext cx="3312368" cy="2554545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Якщо  побачиш</a:t>
            </a:r>
          </a:p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обличчя  без</a:t>
            </a:r>
          </a:p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осмішки – </a:t>
            </a:r>
          </a:p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посміхнись</a:t>
            </a:r>
          </a:p>
          <a:p>
            <a:pPr algn="ctr"/>
            <a:r>
              <a:rPr lang="uk-UA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сам 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70794" y="188640"/>
            <a:ext cx="2449678" cy="352839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17677" r="8079"/>
          <a:stretch>
            <a:fillRect/>
          </a:stretch>
        </p:blipFill>
        <p:spPr bwMode="auto">
          <a:xfrm>
            <a:off x="2051719" y="1988840"/>
            <a:ext cx="4845071" cy="367240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3573016"/>
            <a:ext cx="1512168" cy="3042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6" name="Picture 2" descr="Картинки по запросу рисунки микроф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60648"/>
            <a:ext cx="3026559" cy="30243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7" name="Picture 3" descr="Картинки по запросу рисунок мячи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420888"/>
            <a:ext cx="3170705" cy="3168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Книга\snejin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5171" y="4293096"/>
            <a:ext cx="1548829" cy="2410133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4921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539552" y="764704"/>
            <a:ext cx="8301038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195263" algn="l"/>
              </a:tabLst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У вересні звір цей у лісі 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195263" algn="l"/>
              </a:tabLst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Ласує малиною на узліссі. 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195263" algn="l"/>
              </a:tabLst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Реве так, що у голосі мідь,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195263" algn="l"/>
              </a:tabLst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А звуть того звіра…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2051720" y="3933056"/>
            <a:ext cx="2880320" cy="1118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uk-UA" sz="4800" b="1" dirty="0" smtClean="0">
                <a:solidFill>
                  <a:srgbClr val="0000FF"/>
                </a:solidFill>
                <a:latin typeface="Calibri" pitchFamily="34" charset="0"/>
              </a:rPr>
              <a:t>в</a:t>
            </a:r>
            <a:r>
              <a:rPr lang="uk-UA" sz="4800" b="1" noProof="0" dirty="0" smtClean="0">
                <a:solidFill>
                  <a:srgbClr val="0000FF"/>
                </a:solidFill>
                <a:latin typeface="Calibri" pitchFamily="34" charset="0"/>
              </a:rPr>
              <a:t>…</a:t>
            </a:r>
            <a:r>
              <a:rPr lang="uk-UA" sz="4800" b="1" noProof="0" dirty="0" err="1" smtClean="0">
                <a:solidFill>
                  <a:srgbClr val="0000FF"/>
                </a:solidFill>
                <a:latin typeface="Calibri" pitchFamily="34" charset="0"/>
              </a:rPr>
              <a:t>дмідь</a:t>
            </a:r>
            <a:endParaRPr kumimoji="0" lang="ru-RU" sz="4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9" descr="ba572f866f1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6600" y="2971800"/>
            <a:ext cx="3327400" cy="38862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99592" y="0"/>
            <a:ext cx="63028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Словникова  робота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70944" y="3861048"/>
            <a:ext cx="5004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1832" y="188640"/>
            <a:ext cx="1512168" cy="3042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26" name="Picture 2" descr="y_c05b1e4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4725144"/>
            <a:ext cx="1686805" cy="21328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" name="Rectangle 7"/>
          <p:cNvSpPr txBox="1">
            <a:spLocks noChangeArrowheads="1"/>
          </p:cNvSpPr>
          <p:nvPr/>
        </p:nvSpPr>
        <p:spPr bwMode="auto">
          <a:xfrm>
            <a:off x="0" y="332656"/>
            <a:ext cx="572412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solidFill>
                  <a:srgbClr val="0000FF"/>
                </a:solidFill>
                <a:latin typeface="Calibri" pitchFamily="34" charset="0"/>
                <a:ea typeface="+mj-ea"/>
                <a:cs typeface="+mj-cs"/>
              </a:rPr>
              <a:t>Відгадайте, діти, хто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solidFill>
                  <a:srgbClr val="0000FF"/>
                </a:solidFill>
                <a:latin typeface="Calibri" pitchFamily="34" charset="0"/>
                <a:ea typeface="+mj-ea"/>
                <a:cs typeface="+mj-cs"/>
              </a:rPr>
              <a:t>Має  носик – долото?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solidFill>
                  <a:srgbClr val="0000FF"/>
                </a:solidFill>
                <a:latin typeface="Calibri" pitchFamily="34" charset="0"/>
                <a:ea typeface="+mj-ea"/>
                <a:cs typeface="+mj-cs"/>
              </a:rPr>
              <a:t>Ним  комах з кори </a:t>
            </a:r>
            <a:endParaRPr lang="en-US" sz="4000" b="1" dirty="0" smtClean="0">
              <a:solidFill>
                <a:srgbClr val="0000FF"/>
              </a:solidFill>
              <a:latin typeface="Calibri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solidFill>
                  <a:srgbClr val="0000FF"/>
                </a:solidFill>
                <a:latin typeface="Calibri" pitchFamily="34" charset="0"/>
                <a:ea typeface="+mj-ea"/>
                <a:cs typeface="+mj-cs"/>
              </a:rPr>
              <a:t>виймає,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dirty="0" smtClean="0">
                <a:solidFill>
                  <a:srgbClr val="0000FF"/>
                </a:solidFill>
                <a:latin typeface="Calibri" pitchFamily="34" charset="0"/>
                <a:ea typeface="+mj-ea"/>
                <a:cs typeface="+mj-cs"/>
              </a:rPr>
              <a:t>Про  здоров</a:t>
            </a:r>
            <a:r>
              <a:rPr lang="en-US" sz="4000" b="1" dirty="0" smtClean="0">
                <a:solidFill>
                  <a:srgbClr val="0000FF"/>
                </a:solidFill>
                <a:latin typeface="Calibri" pitchFamily="34" charset="0"/>
                <a:ea typeface="+mj-ea"/>
                <a:cs typeface="+mj-cs"/>
              </a:rPr>
              <a:t>’</a:t>
            </a:r>
            <a:r>
              <a:rPr lang="uk-UA" sz="4000" b="1" dirty="0" smtClean="0">
                <a:solidFill>
                  <a:srgbClr val="0000FF"/>
                </a:solidFill>
                <a:latin typeface="Calibri" pitchFamily="34" charset="0"/>
                <a:ea typeface="+mj-ea"/>
                <a:cs typeface="+mj-cs"/>
              </a:rPr>
              <a:t>я  лісу  дбає.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 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4005064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 err="1" smtClean="0">
                <a:solidFill>
                  <a:srgbClr val="0000FF"/>
                </a:solidFill>
                <a:latin typeface="Calibri" pitchFamily="34" charset="0"/>
              </a:rPr>
              <a:t>дят</a:t>
            </a:r>
            <a:r>
              <a:rPr lang="uk-UA" sz="5400" b="1" dirty="0" smtClean="0">
                <a:solidFill>
                  <a:srgbClr val="0000FF"/>
                </a:solidFill>
                <a:latin typeface="Calibri" pitchFamily="34" charset="0"/>
              </a:rPr>
              <a:t>…л</a:t>
            </a:r>
            <a:endParaRPr lang="ru-RU" sz="5400" dirty="0"/>
          </a:p>
        </p:txBody>
      </p:sp>
      <p:pic>
        <p:nvPicPr>
          <p:cNvPr id="1026" name="Picture 2" descr="Картинки по запросу картинки дятла зимой"/>
          <p:cNvPicPr>
            <a:picLocks noChangeAspect="1" noChangeArrowheads="1"/>
          </p:cNvPicPr>
          <p:nvPr/>
        </p:nvPicPr>
        <p:blipFill>
          <a:blip r:embed="rId3" cstate="print"/>
          <a:srcRect l="31392" r="12103"/>
          <a:stretch>
            <a:fillRect/>
          </a:stretch>
        </p:blipFill>
        <p:spPr bwMode="auto">
          <a:xfrm>
            <a:off x="5903913" y="188640"/>
            <a:ext cx="3240087" cy="3810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347864" y="4005064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3573016"/>
            <a:ext cx="1512168" cy="3042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Rectangle 5"/>
          <p:cNvSpPr txBox="1">
            <a:spLocks noChangeArrowheads="1"/>
          </p:cNvSpPr>
          <p:nvPr/>
        </p:nvSpPr>
        <p:spPr bwMode="auto">
          <a:xfrm>
            <a:off x="2123728" y="188640"/>
            <a:ext cx="440055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Білу й сіру шубки має, 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Двічі на рік він їх міняє.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/>
            </a:r>
            <a:b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</a:br>
            <a:endParaRPr kumimoji="0" lang="uk-UA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4005064"/>
            <a:ext cx="2214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5400" b="1" dirty="0" smtClean="0">
                <a:solidFill>
                  <a:srgbClr val="0000FF"/>
                </a:solidFill>
                <a:latin typeface="Calibri" pitchFamily="34" charset="0"/>
              </a:rPr>
              <a:t>за…</a:t>
            </a:r>
            <a:r>
              <a:rPr lang="uk-UA" sz="5400" b="1" dirty="0" err="1" smtClean="0">
                <a:solidFill>
                  <a:srgbClr val="0000FF"/>
                </a:solidFill>
                <a:latin typeface="Calibri" pitchFamily="34" charset="0"/>
              </a:rPr>
              <a:t>ць</a:t>
            </a:r>
            <a:endParaRPr lang="ru-RU" sz="5400" dirty="0">
              <a:solidFill>
                <a:srgbClr val="000000"/>
              </a:solidFill>
            </a:endParaRPr>
          </a:p>
        </p:txBody>
      </p:sp>
      <p:pic>
        <p:nvPicPr>
          <p:cNvPr id="2051" name="Picture 3" descr="Картинки по запросу картинка зайца для дет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139951" y="2263777"/>
            <a:ext cx="3966439" cy="432703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987824" y="4005064"/>
            <a:ext cx="494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є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332656"/>
            <a:ext cx="1512168" cy="3042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"/>
            <a:ext cx="9144000" cy="685942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96136" y="188640"/>
            <a:ext cx="2992671" cy="381642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620915" y="3284984"/>
            <a:ext cx="752308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можемо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uk-UA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ідібрати</a:t>
            </a:r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власні  іменники  до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ловникових  слів?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42499" y="476672"/>
            <a:ext cx="54409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 людей  це </a:t>
            </a:r>
            <a:r>
              <a:rPr lang="uk-UA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ім</a:t>
            </a:r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я,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 у  тварин    ..…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</TotalTime>
  <Words>321</Words>
  <Application>Microsoft Office PowerPoint</Application>
  <PresentationFormat>Экран (4:3)</PresentationFormat>
  <Paragraphs>144</Paragraphs>
  <Slides>32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RePack by Diakov</cp:lastModifiedBy>
  <cp:revision>81</cp:revision>
  <dcterms:created xsi:type="dcterms:W3CDTF">2017-11-25T19:01:22Z</dcterms:created>
  <dcterms:modified xsi:type="dcterms:W3CDTF">2018-03-16T13:55:50Z</dcterms:modified>
</cp:coreProperties>
</file>