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76" r:id="rId14"/>
    <p:sldId id="267" r:id="rId15"/>
    <p:sldId id="268" r:id="rId16"/>
    <p:sldId id="269" r:id="rId17"/>
    <p:sldId id="270" r:id="rId18"/>
    <p:sldId id="271" r:id="rId19"/>
    <p:sldId id="277" r:id="rId20"/>
    <p:sldId id="274" r:id="rId21"/>
    <p:sldId id="273" r:id="rId22"/>
    <p:sldId id="275" r:id="rId23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865" autoAdjust="0"/>
  </p:normalViewPr>
  <p:slideViewPr>
    <p:cSldViewPr>
      <p:cViewPr varScale="1">
        <p:scale>
          <a:sx n="49" d="100"/>
          <a:sy n="49" d="100"/>
        </p:scale>
        <p:origin x="-45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79FAC-CCA0-4CB7-AA01-39BCC8CB66A0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D4DF0-E3B4-46DB-935A-F8F2D022DD9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658B8-27E6-473E-9D5A-13F5001DE2BE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3CF66-9394-4ADA-B095-E7CADACA41A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CB17-4374-46C3-9248-73366CA2FE87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394CD-74A4-4B6F-AE24-6824373EDF9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D495C-3D24-460C-A246-EB300C53428E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A1364-75E2-4FE2-A7C1-75370FB6C56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76CE0-2143-42B6-B1C2-E118507BB73F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44E99-74ED-4DA1-8A31-C71A4B2E070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7CAB9-FE38-4F50-BFED-8BBB1D2283AC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FD2D2-FD7E-4590-8A3E-02DC4F6C221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41826-CA66-48DD-AE68-74CCFB76C7C4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D74F1-6DE1-43D8-9648-ABB36EEC91E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C0151-B9A2-40E1-A423-D4976232D437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CEFD9-BCF7-427D-A5C1-60E095BC59B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292A3-E419-40AA-BAB9-43B43890BAA4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3F0F6-EFE8-4D07-8A4F-789E855881E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BEFD6-78BB-46DC-BFD5-0B248E4C2FA0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9455-AEA3-45E1-A64D-DE6DEDB0D6D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FE013-791D-4448-8966-5D37E1B1B0AC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FA1D4-9831-46BF-9923-2ECFAC2EB43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844C1A-42DB-452D-B7DF-D2E799578262}" type="datetimeFigureOut">
              <a:rPr lang="uk-UA"/>
              <a:pPr>
                <a:defRPr/>
              </a:pPr>
              <a:t>22.03.2018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0B6E68-FCA1-4F29-9912-7B4DE72B6E9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../../&#1052;&#1086;&#1080;%20&#1076;&#1086;&#1082;&#1091;&#1084;&#1077;&#1085;&#1090;&#1099;/Downloads/&#1055;&#1110;&#1089;&#1085;&#1103;%20&#1087;&#1088;&#1086;%20&#1042;&#1086;&#1083;&#1080;&#1085;&#1100;.mp4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350" y="2130425"/>
            <a:ext cx="6264275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b="1" dirty="0"/>
              <a:t>Тренувальні вправи. Підготовка до контрольної роботи за темою «Дієприкметник»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4149725"/>
            <a:ext cx="6256338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uk-UA" b="1" dirty="0">
                <a:solidFill>
                  <a:schemeClr val="accent2">
                    <a:lumMod val="75000"/>
                  </a:schemeClr>
                </a:solidFill>
              </a:rPr>
              <a:t>Урок-подорож з української мови у 7 класі</a:t>
            </a:r>
            <a:endParaRPr lang="uk-UA" dirty="0">
              <a:solidFill>
                <a:schemeClr val="accent2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uk-UA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24" name="Group 96"/>
          <p:cNvGraphicFramePr>
            <a:graphicFrameLocks noGrp="1"/>
          </p:cNvGraphicFramePr>
          <p:nvPr/>
        </p:nvGraphicFramePr>
        <p:xfrm>
          <a:off x="468313" y="1628775"/>
          <a:ext cx="8064500" cy="4318000"/>
        </p:xfrm>
        <a:graphic>
          <a:graphicData uri="http://schemas.openxmlformats.org/drawingml/2006/table">
            <a:tbl>
              <a:tblPr/>
              <a:tblGrid>
                <a:gridCol w="1973262"/>
                <a:gridCol w="944563"/>
                <a:gridCol w="877887"/>
                <a:gridCol w="947738"/>
                <a:gridCol w="758825"/>
                <a:gridCol w="1333500"/>
                <a:gridCol w="122872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Дієприкметник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Рід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Відмінок</a:t>
                      </a:r>
                      <a:endParaRPr kumimoji="0" lang="uk-UA" sz="16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Розташоване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докон.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Поділене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докон.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Розміщені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докон.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Привабливе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недок.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тепер.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сер.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Розквітлими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докон.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О.в.</a:t>
                      </a: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Рожевіючими    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недок.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О.в.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Зеленіючими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недок.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теп.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О.в.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Опалим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докон.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О.в.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Засніженими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докон.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пас.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множ.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О.в.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494" marR="68494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рямоугольник 1"/>
          <p:cNvSpPr>
            <a:spLocks noChangeArrowheads="1"/>
          </p:cNvSpPr>
          <p:nvPr/>
        </p:nvSpPr>
        <p:spPr bwMode="auto">
          <a:xfrm>
            <a:off x="2484438" y="765175"/>
            <a:ext cx="54149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200" b="1" i="1">
                <a:solidFill>
                  <a:srgbClr val="17375E"/>
                </a:solidFill>
              </a:rPr>
              <a:t>          Зупинка</a:t>
            </a:r>
            <a:r>
              <a:rPr lang="uk-UA" sz="3200" b="1">
                <a:solidFill>
                  <a:srgbClr val="17375E"/>
                </a:solidFill>
                <a:latin typeface="Monotype Corsiva" pitchFamily="66" charset="0"/>
              </a:rPr>
              <a:t> </a:t>
            </a:r>
            <a:r>
              <a:rPr lang="uk-UA" sz="3200" b="1">
                <a:solidFill>
                  <a:srgbClr val="17375E"/>
                </a:solidFill>
              </a:rPr>
              <a:t>             “</a:t>
            </a:r>
            <a:r>
              <a:rPr lang="uk-UA" sz="3200" b="1" i="1">
                <a:solidFill>
                  <a:srgbClr val="17375E"/>
                </a:solidFill>
              </a:rPr>
              <a:t>Конструювання</a:t>
            </a:r>
            <a:r>
              <a:rPr lang="uk-UA" sz="3200" b="1" i="1">
                <a:solidFill>
                  <a:srgbClr val="17375E"/>
                </a:solidFill>
                <a:latin typeface="Monotype Corsiva" pitchFamily="66" charset="0"/>
              </a:rPr>
              <a:t>»</a:t>
            </a:r>
          </a:p>
        </p:txBody>
      </p:sp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1692275" y="1989138"/>
            <a:ext cx="6119813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Завдання.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 Кожній групі необхідно скласти по два речення використовуючи подані словосполучення з дієприкметниками: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endParaRPr lang="uk-UA" sz="2400"/>
          </a:p>
          <a:p>
            <a:r>
              <a:rPr lang="uk-UA" sz="2400">
                <a:latin typeface="Calibri" pitchFamily="34" charset="0"/>
              </a:rPr>
              <a:t>І – </a:t>
            </a:r>
            <a:r>
              <a:rPr lang="uk-UA" sz="2400"/>
              <a:t>група</a:t>
            </a:r>
            <a:r>
              <a:rPr lang="uk-UA" sz="2400">
                <a:latin typeface="Calibri" pitchFamily="34" charset="0"/>
              </a:rPr>
              <a:t>: розквітлі сади; рожевіючі мальви; </a:t>
            </a:r>
          </a:p>
          <a:p>
            <a:r>
              <a:rPr lang="uk-UA" sz="2400">
                <a:latin typeface="Calibri" pitchFamily="34" charset="0"/>
              </a:rPr>
              <a:t>ІІ – </a:t>
            </a:r>
            <a:r>
              <a:rPr lang="uk-UA" sz="2400"/>
              <a:t>група</a:t>
            </a:r>
            <a:r>
              <a:rPr lang="uk-UA" sz="2400">
                <a:latin typeface="Calibri" pitchFamily="34" charset="0"/>
              </a:rPr>
              <a:t>: зеленіючі розкішні верби; багряне опале листя; </a:t>
            </a:r>
          </a:p>
          <a:p>
            <a:r>
              <a:rPr lang="uk-UA" sz="2400">
                <a:latin typeface="Calibri" pitchFamily="34" charset="0"/>
              </a:rPr>
              <a:t>ІІІ – </a:t>
            </a:r>
            <a:r>
              <a:rPr lang="uk-UA" sz="2400"/>
              <a:t>група</a:t>
            </a:r>
            <a:r>
              <a:rPr lang="uk-UA" sz="2400">
                <a:latin typeface="Calibri" pitchFamily="34" charset="0"/>
              </a:rPr>
              <a:t>: засніжені поля; заметені дороги.</a:t>
            </a:r>
          </a:p>
          <a:p>
            <a:pPr eaLnBrk="0" hangingPunct="0"/>
            <a:endParaRPr lang="uk-UA" sz="2400">
              <a:latin typeface="Monotype Corsiva" pitchFamily="66" charset="0"/>
              <a:cs typeface="Times New Roman" pitchFamily="18" charset="0"/>
            </a:endParaRPr>
          </a:p>
          <a:p>
            <a:pPr eaLnBrk="0" hangingPunct="0"/>
            <a:endParaRPr lang="uk-UA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00338" y="404813"/>
            <a:ext cx="4967287" cy="11906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600">
                <a:solidFill>
                  <a:srgbClr val="17375E"/>
                </a:solidFill>
              </a:rPr>
              <a:t>        </a:t>
            </a:r>
            <a:r>
              <a:rPr lang="uk-UA" sz="3600" b="1" i="1">
                <a:solidFill>
                  <a:srgbClr val="17375E"/>
                </a:solidFill>
              </a:rPr>
              <a:t>Зупинка</a:t>
            </a:r>
          </a:p>
          <a:p>
            <a:r>
              <a:rPr lang="uk-UA" sz="3600" b="1">
                <a:solidFill>
                  <a:srgbClr val="17375E"/>
                </a:solidFill>
              </a:rPr>
              <a:t>    </a:t>
            </a:r>
            <a:r>
              <a:rPr lang="uk-UA" sz="3600" b="1">
                <a:solidFill>
                  <a:srgbClr val="17375E"/>
                </a:solidFill>
                <a:latin typeface="Monotype Corsiva" pitchFamily="66" charset="0"/>
              </a:rPr>
              <a:t>«Культурномовці»</a:t>
            </a:r>
            <a:endParaRPr lang="uk-UA" sz="3600" b="1">
              <a:latin typeface="Calibri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547813" y="3408363"/>
            <a:ext cx="611981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latin typeface="Times New Roman" pitchFamily="18" charset="0"/>
                <a:cs typeface="Times New Roman" pitchFamily="18" charset="0"/>
              </a:rPr>
              <a:t>Ваше завдання відшукати лексичну помилку дієприкметниках. </a:t>
            </a: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600">
              <a:cs typeface="Arial" charset="0"/>
            </a:endParaRPr>
          </a:p>
          <a:p>
            <a:pPr algn="ctr" eaLnBrk="0" hangingPunct="0"/>
            <a:r>
              <a:rPr lang="uk-UA" sz="1600" b="1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uk-UA" sz="16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03350" y="1557338"/>
          <a:ext cx="6264275" cy="4403725"/>
        </p:xfrm>
        <a:graphic>
          <a:graphicData uri="http://schemas.openxmlformats.org/drawingml/2006/table">
            <a:tbl>
              <a:tblPr/>
              <a:tblGrid>
                <a:gridCol w="3132138">
                  <a:extLst>
                    <a:ext uri="{9D8B030D-6E8A-4147-A177-3AD203B41FA5}"/>
                  </a:extLst>
                </a:gridCol>
                <a:gridCol w="3132137">
                  <a:extLst>
                    <a:ext uri="{9D8B030D-6E8A-4147-A177-3AD203B41FA5}"/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Неправильно 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Правильно 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Пояснююча записка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Захоплюючі  враження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Засліплююче  проміння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Відстаючий учень 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Захоплююча подорож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Усі бажаючі 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Слідуюча зупинка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Подорожуючий юнак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00338" y="404813"/>
            <a:ext cx="4967287" cy="11906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3600">
                <a:solidFill>
                  <a:srgbClr val="17375E"/>
                </a:solidFill>
              </a:rPr>
              <a:t>             </a:t>
            </a:r>
            <a:r>
              <a:rPr lang="uk-UA" sz="3600" i="1">
                <a:solidFill>
                  <a:srgbClr val="17375E"/>
                </a:solidFill>
              </a:rPr>
              <a:t>Зупинка</a:t>
            </a:r>
          </a:p>
          <a:p>
            <a:r>
              <a:rPr lang="uk-UA" sz="3600">
                <a:solidFill>
                  <a:srgbClr val="17375E"/>
                </a:solidFill>
              </a:rPr>
              <a:t>      </a:t>
            </a:r>
            <a:r>
              <a:rPr lang="uk-UA" sz="3600">
                <a:solidFill>
                  <a:srgbClr val="17375E"/>
                </a:solidFill>
                <a:latin typeface="Monotype Corsiva" pitchFamily="66" charset="0"/>
              </a:rPr>
              <a:t>«Культурномовці»</a:t>
            </a:r>
            <a:endParaRPr lang="uk-UA" sz="3600">
              <a:latin typeface="Calibri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547813" y="3408363"/>
            <a:ext cx="611981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000">
                <a:latin typeface="Times New Roman" pitchFamily="18" charset="0"/>
                <a:cs typeface="Times New Roman" pitchFamily="18" charset="0"/>
              </a:rPr>
              <a:t>Ваше завдання відшукати лексичну помилку дієприкметниках. </a:t>
            </a: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600">
              <a:cs typeface="Arial" charset="0"/>
            </a:endParaRPr>
          </a:p>
          <a:p>
            <a:pPr algn="ctr" eaLnBrk="0" hangingPunct="0"/>
            <a:r>
              <a:rPr lang="uk-UA" sz="1600" b="1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uk-UA" sz="16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03350" y="1557338"/>
          <a:ext cx="6264275" cy="4403725"/>
        </p:xfrm>
        <a:graphic>
          <a:graphicData uri="http://schemas.openxmlformats.org/drawingml/2006/table">
            <a:tbl>
              <a:tblPr/>
              <a:tblGrid>
                <a:gridCol w="3132138">
                  <a:extLst>
                    <a:ext uri="{9D8B030D-6E8A-4147-A177-3AD203B41FA5}"/>
                  </a:extLst>
                </a:gridCol>
                <a:gridCol w="3132137">
                  <a:extLst>
                    <a:ext uri="{9D8B030D-6E8A-4147-A177-3AD203B41FA5}"/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Неправильно 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Правильно </a:t>
                      </a:r>
                      <a:endParaRPr kumimoji="0" lang="uk-UA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Пояснююча записка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Пояснювальна записка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Захоплюючі  враження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Захопливі враження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Засліплююче  проміння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Сліпуче проміння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Відстаючий учень 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Учень, який відстає (у навчанні)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Захоплююча подорож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  <a:endParaRPr kumimoji="0" lang="uk-UA" sz="1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Захоплива подорож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Усі бажаючі 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Усі охочі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Слідуюча зупинка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Наступна зупинка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extLst>
                  <a:ext uri="{0D108BD9-81ED-4DB2-BD59-A6C34878D82A}"/>
                </a:extLst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Подорожуючий юнак</a:t>
                      </a:r>
                      <a:endParaRPr kumimoji="0" lang="uk-UA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Monotype Corsiva" pitchFamily="66" charset="0"/>
                        </a:rPr>
                        <a:t>Юнак, який подорожує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1"/>
          <p:cNvSpPr>
            <a:spLocks noChangeArrowheads="1"/>
          </p:cNvSpPr>
          <p:nvPr/>
        </p:nvSpPr>
        <p:spPr bwMode="auto">
          <a:xfrm>
            <a:off x="2700338" y="404813"/>
            <a:ext cx="5113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 b="1">
                <a:solidFill>
                  <a:srgbClr val="17375E"/>
                </a:solidFill>
              </a:rPr>
              <a:t>   </a:t>
            </a:r>
            <a:r>
              <a:rPr lang="uk-UA" sz="3600" b="1">
                <a:solidFill>
                  <a:srgbClr val="17375E"/>
                </a:solidFill>
                <a:latin typeface="Monotype Corsiva" pitchFamily="66" charset="0"/>
              </a:rPr>
              <a:t>Гра «Одним словом »</a:t>
            </a:r>
            <a:endParaRPr lang="uk-UA" sz="3600" b="1">
              <a:latin typeface="Calibri" pitchFamily="34" charset="0"/>
            </a:endParaRPr>
          </a:p>
        </p:txBody>
      </p:sp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1403350" y="1571625"/>
            <a:ext cx="6337300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600" b="1">
                <a:latin typeface="Times New Roman" pitchFamily="18" charset="0"/>
                <a:cs typeface="Times New Roman" pitchFamily="18" charset="0"/>
              </a:rPr>
              <a:t>                                                                      </a:t>
            </a:r>
            <a:endParaRPr lang="uk-UA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b="1">
                <a:latin typeface="Times New Roman" pitchFamily="18" charset="0"/>
                <a:cs typeface="Times New Roman" pitchFamily="18" charset="0"/>
              </a:rPr>
              <a:t>Утворити активні                                   Утворити пасивні</a:t>
            </a:r>
          </a:p>
          <a:p>
            <a:pPr eaLnBrk="0" hangingPunct="0"/>
            <a:r>
              <a:rPr lang="uk-UA" b="1">
                <a:latin typeface="Times New Roman" pitchFamily="18" charset="0"/>
                <a:cs typeface="Times New Roman" pitchFamily="18" charset="0"/>
              </a:rPr>
              <a:t>   дієприкметники:                                   дієприкметники:</a:t>
            </a:r>
          </a:p>
          <a:p>
            <a:pPr eaLnBrk="0" hangingPunct="0"/>
            <a:endParaRPr lang="uk-UA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uk-UA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>
                <a:latin typeface="Times New Roman" pitchFamily="18" charset="0"/>
                <a:cs typeface="Times New Roman" pitchFamily="18" charset="0"/>
              </a:rPr>
              <a:t>Який літає –                                           Яке розсипали -</a:t>
            </a:r>
          </a:p>
          <a:p>
            <a:pPr eaLnBrk="0" hangingPunct="0"/>
            <a:r>
              <a:rPr lang="uk-UA">
                <a:latin typeface="Times New Roman" pitchFamily="18" charset="0"/>
                <a:cs typeface="Times New Roman" pitchFamily="18" charset="0"/>
              </a:rPr>
              <a:t>Які крокують –                                       Який викопали – </a:t>
            </a:r>
          </a:p>
          <a:p>
            <a:pPr eaLnBrk="0" hangingPunct="0"/>
            <a:r>
              <a:rPr lang="uk-UA">
                <a:latin typeface="Times New Roman" pitchFamily="18" charset="0"/>
                <a:cs typeface="Times New Roman" pitchFamily="18" charset="0"/>
              </a:rPr>
              <a:t>Який розтав –                                         Яку занесли – </a:t>
            </a:r>
          </a:p>
          <a:p>
            <a:pPr eaLnBrk="0" hangingPunct="0"/>
            <a:r>
              <a:rPr lang="uk-UA">
                <a:latin typeface="Times New Roman" pitchFamily="18" charset="0"/>
                <a:cs typeface="Times New Roman" pitchFamily="18" charset="0"/>
              </a:rPr>
              <a:t>Які посивіли –                                        Який перемили – </a:t>
            </a:r>
          </a:p>
          <a:p>
            <a:pPr eaLnBrk="0" hangingPunct="0"/>
            <a:r>
              <a:rPr lang="uk-UA">
                <a:latin typeface="Times New Roman" pitchFamily="18" charset="0"/>
                <a:cs typeface="Times New Roman" pitchFamily="18" charset="0"/>
              </a:rPr>
              <a:t>Який заснув –                                         Яку згадують – </a:t>
            </a:r>
          </a:p>
          <a:p>
            <a:pPr eaLnBrk="0" hangingPunct="0"/>
            <a:r>
              <a:rPr lang="uk-UA">
                <a:latin typeface="Times New Roman" pitchFamily="18" charset="0"/>
                <a:cs typeface="Times New Roman" pitchFamily="18" charset="0"/>
              </a:rPr>
              <a:t>Який радіє –                                           Які відігнули  -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2627313" y="549275"/>
            <a:ext cx="51133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3600" b="1">
                <a:solidFill>
                  <a:srgbClr val="17375E"/>
                </a:solidFill>
              </a:rPr>
              <a:t>   </a:t>
            </a:r>
            <a:r>
              <a:rPr lang="uk-UA" sz="3600" b="1">
                <a:solidFill>
                  <a:srgbClr val="17375E"/>
                </a:solidFill>
                <a:latin typeface="Monotype Corsiva" pitchFamily="66" charset="0"/>
              </a:rPr>
              <a:t>Гра «Одним словом »</a:t>
            </a:r>
            <a:endParaRPr lang="uk-UA" sz="3600" b="1">
              <a:latin typeface="Calibri" pitchFamily="34" charset="0"/>
            </a:endParaRPr>
          </a:p>
        </p:txBody>
      </p:sp>
      <p:sp>
        <p:nvSpPr>
          <p:cNvPr id="27650" name="Rectangle 1"/>
          <p:cNvSpPr>
            <a:spLocks noChangeArrowheads="1"/>
          </p:cNvSpPr>
          <p:nvPr/>
        </p:nvSpPr>
        <p:spPr bwMode="auto">
          <a:xfrm>
            <a:off x="1403350" y="1793875"/>
            <a:ext cx="633730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uk-UA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b="1" i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b="1">
                <a:latin typeface="Times New Roman" pitchFamily="18" charset="0"/>
                <a:cs typeface="Times New Roman" pitchFamily="18" charset="0"/>
              </a:rPr>
              <a:t>Утворити активні                         Утворити пасивні</a:t>
            </a:r>
          </a:p>
          <a:p>
            <a:pPr eaLnBrk="0" hangingPunct="0"/>
            <a:r>
              <a:rPr lang="uk-UA" b="1">
                <a:latin typeface="Times New Roman" pitchFamily="18" charset="0"/>
                <a:cs typeface="Times New Roman" pitchFamily="18" charset="0"/>
              </a:rPr>
              <a:t>    дієприкметники:                             дієприкметники:</a:t>
            </a:r>
          </a:p>
          <a:p>
            <a:pPr eaLnBrk="0" hangingPunct="0"/>
            <a:endParaRPr lang="uk-UA" sz="1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1600">
                <a:latin typeface="Times New Roman" pitchFamily="18" charset="0"/>
                <a:cs typeface="Times New Roman" pitchFamily="18" charset="0"/>
              </a:rPr>
              <a:t>Який літає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літаючий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   Яке розсипали -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розсипане</a:t>
            </a:r>
          </a:p>
          <a:p>
            <a:pPr eaLnBrk="0" hangingPunct="0"/>
            <a:r>
              <a:rPr lang="uk-UA" sz="1600">
                <a:latin typeface="Times New Roman" pitchFamily="18" charset="0"/>
                <a:cs typeface="Times New Roman" pitchFamily="18" charset="0"/>
              </a:rPr>
              <a:t>Які крокують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крокуючі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Який викопали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викопаний</a:t>
            </a:r>
          </a:p>
          <a:p>
            <a:pPr eaLnBrk="0" hangingPunct="0"/>
            <a:r>
              <a:rPr lang="uk-UA" sz="1600">
                <a:latin typeface="Times New Roman" pitchFamily="18" charset="0"/>
                <a:cs typeface="Times New Roman" pitchFamily="18" charset="0"/>
              </a:rPr>
              <a:t>Який розтав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розталий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Яку занесли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занесена</a:t>
            </a:r>
          </a:p>
          <a:p>
            <a:pPr eaLnBrk="0" hangingPunct="0"/>
            <a:r>
              <a:rPr lang="uk-UA" sz="1600">
                <a:latin typeface="Times New Roman" pitchFamily="18" charset="0"/>
                <a:cs typeface="Times New Roman" pitchFamily="18" charset="0"/>
              </a:rPr>
              <a:t>Які посивіли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посивілі 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Який перемили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перемитий</a:t>
            </a:r>
          </a:p>
          <a:p>
            <a:pPr eaLnBrk="0" hangingPunct="0"/>
            <a:r>
              <a:rPr lang="uk-UA" sz="1600">
                <a:latin typeface="Times New Roman" pitchFamily="18" charset="0"/>
                <a:cs typeface="Times New Roman" pitchFamily="18" charset="0"/>
              </a:rPr>
              <a:t>Який заснув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заснулий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   Яку згадують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згадувана</a:t>
            </a:r>
          </a:p>
          <a:p>
            <a:pPr eaLnBrk="0" hangingPunct="0"/>
            <a:r>
              <a:rPr lang="uk-UA" sz="1600">
                <a:latin typeface="Times New Roman" pitchFamily="18" charset="0"/>
                <a:cs typeface="Times New Roman" pitchFamily="18" charset="0"/>
              </a:rPr>
              <a:t>Який радіє –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радіючий       </a:t>
            </a:r>
            <a:r>
              <a:rPr lang="uk-UA" sz="1600">
                <a:latin typeface="Times New Roman" pitchFamily="18" charset="0"/>
                <a:cs typeface="Times New Roman" pitchFamily="18" charset="0"/>
              </a:rPr>
              <a:t>                    Які відігнули - </a:t>
            </a:r>
            <a:r>
              <a:rPr lang="uk-UA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відігнуті</a:t>
            </a:r>
          </a:p>
        </p:txBody>
      </p:sp>
      <p:pic>
        <p:nvPicPr>
          <p:cNvPr id="27651" name="Picture 2" descr="http://atomsbt.ru/upload/iblock/268/268da60fe6614828b63ccab1ac390f5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149725"/>
            <a:ext cx="4824413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2771775" y="549275"/>
            <a:ext cx="4367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3600" b="1">
                <a:solidFill>
                  <a:srgbClr val="17375E"/>
                </a:solidFill>
                <a:latin typeface="Monotype Corsiva" pitchFamily="66" charset="0"/>
              </a:rPr>
              <a:t>Зупинка «Синтаксична»</a:t>
            </a:r>
            <a:endParaRPr lang="uk-UA" sz="3600" b="1">
              <a:latin typeface="Calibri" pitchFamily="34" charset="0"/>
            </a:endParaRPr>
          </a:p>
        </p:txBody>
      </p:sp>
      <p:sp>
        <p:nvSpPr>
          <p:cNvPr id="28674" name="Rectangle 1"/>
          <p:cNvSpPr>
            <a:spLocks noChangeArrowheads="1"/>
          </p:cNvSpPr>
          <p:nvPr/>
        </p:nvSpPr>
        <p:spPr bwMode="auto">
          <a:xfrm>
            <a:off x="1476375" y="1073150"/>
            <a:ext cx="61912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uk-UA" sz="2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2400" b="1">
                <a:latin typeface="Times New Roman" pitchFamily="18" charset="0"/>
                <a:cs typeface="Times New Roman" pitchFamily="18" charset="0"/>
              </a:rPr>
              <a:t>Коментований диктант</a:t>
            </a:r>
          </a:p>
          <a:p>
            <a:pPr algn="ctr"/>
            <a:r>
              <a:rPr lang="uk-UA" sz="2000" b="1">
                <a:latin typeface="Times New Roman" pitchFamily="18" charset="0"/>
                <a:cs typeface="Times New Roman" pitchFamily="18" charset="0"/>
              </a:rPr>
              <a:t>Записати речення, відшукати дієприкметники, визначити їх синтаксичну роль .</a:t>
            </a:r>
          </a:p>
          <a:p>
            <a:pPr algn="ctr"/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1476375" y="1849438"/>
            <a:ext cx="61198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uk-UA" sz="2400" i="1">
              <a:cs typeface="Times New Roman" pitchFamily="18" charset="0"/>
            </a:endParaRPr>
          </a:p>
          <a:p>
            <a:endParaRPr lang="uk-UA" sz="2400" i="1">
              <a:cs typeface="Times New Roman" pitchFamily="18" charset="0"/>
            </a:endParaRPr>
          </a:p>
          <a:p>
            <a:r>
              <a:rPr lang="uk-UA" sz="2400" i="1">
                <a:latin typeface="Monotype Corsiva" pitchFamily="66" charset="0"/>
                <a:cs typeface="Times New Roman" pitchFamily="18" charset="0"/>
              </a:rPr>
              <a:t>1.Танцюючі сніжинки спускалися на землю. </a:t>
            </a:r>
          </a:p>
          <a:p>
            <a:r>
              <a:rPr lang="uk-UA" sz="2400" i="1">
                <a:latin typeface="Monotype Corsiva" pitchFamily="66" charset="0"/>
                <a:cs typeface="Times New Roman" pitchFamily="18" charset="0"/>
              </a:rPr>
              <a:t>2. Тиша оповила землю ,вкриту снігом. </a:t>
            </a:r>
          </a:p>
          <a:p>
            <a:r>
              <a:rPr lang="uk-UA" sz="2400" i="1">
                <a:latin typeface="Monotype Corsiva" pitchFamily="66" charset="0"/>
                <a:cs typeface="Times New Roman" pitchFamily="18" charset="0"/>
              </a:rPr>
              <a:t>3. Спить ліс ,заколисаний хуртовинами. </a:t>
            </a:r>
          </a:p>
          <a:p>
            <a:r>
              <a:rPr lang="uk-UA" sz="2400" i="1">
                <a:latin typeface="Monotype Corsiva" pitchFamily="66" charset="0"/>
                <a:cs typeface="Times New Roman" pitchFamily="18" charset="0"/>
              </a:rPr>
              <a:t>4 . Мріють про весну опушені білим хутром берези й осики.</a:t>
            </a:r>
            <a:endParaRPr lang="uk-UA" sz="2400">
              <a:latin typeface="Monotype Corsiva" pitchFamily="66" charset="0"/>
              <a:cs typeface="Arial" charset="0"/>
            </a:endParaRPr>
          </a:p>
        </p:txBody>
      </p:sp>
      <p:sp>
        <p:nvSpPr>
          <p:cNvPr id="28676" name="Rectangle 2"/>
          <p:cNvSpPr>
            <a:spLocks noChangeArrowheads="1"/>
          </p:cNvSpPr>
          <p:nvPr/>
        </p:nvSpPr>
        <p:spPr bwMode="auto">
          <a:xfrm>
            <a:off x="1476375" y="4740275"/>
            <a:ext cx="61198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400">
                <a:latin typeface="Times New Roman" pitchFamily="18" charset="0"/>
                <a:cs typeface="Times New Roman" pitchFamily="18" charset="0"/>
              </a:rPr>
              <a:t>    </a:t>
            </a:r>
            <a:endParaRPr lang="uk-UA"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476375" y="-477838"/>
            <a:ext cx="6264275" cy="673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uk-UA" sz="3600" b="1">
              <a:cs typeface="Times New Roman" pitchFamily="18" charset="0"/>
            </a:endParaRPr>
          </a:p>
          <a:p>
            <a:pPr algn="ctr"/>
            <a:r>
              <a:rPr lang="uk-UA" sz="3600" b="1" i="1">
                <a:cs typeface="Times New Roman" pitchFamily="18" charset="0"/>
              </a:rPr>
              <a:t>Вправа</a:t>
            </a:r>
          </a:p>
          <a:p>
            <a:pPr algn="ctr"/>
            <a:r>
              <a:rPr lang="uk-UA" sz="3600" b="1" i="1">
                <a:latin typeface="Monotype Corsiva" pitchFamily="66" charset="0"/>
                <a:cs typeface="Times New Roman" pitchFamily="18" charset="0"/>
              </a:rPr>
              <a:t>«Розкри</a:t>
            </a:r>
            <a:r>
              <a:rPr lang="uk-UA" sz="3600" b="1" i="1">
                <a:cs typeface="Times New Roman" pitchFamily="18" charset="0"/>
              </a:rPr>
              <a:t>йте </a:t>
            </a:r>
            <a:r>
              <a:rPr lang="uk-UA" sz="3600" b="1" i="1">
                <a:latin typeface="Monotype Corsiva" pitchFamily="66" charset="0"/>
                <a:cs typeface="Times New Roman" pitchFamily="18" charset="0"/>
              </a:rPr>
              <a:t>дужки»</a:t>
            </a:r>
            <a:endParaRPr lang="uk-UA" sz="3600" b="1" i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00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eaLnBrk="0" hangingPunct="0"/>
            <a:r>
              <a:rPr lang="uk-UA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Із поданих словосполучень </a:t>
            </a:r>
          </a:p>
          <a:p>
            <a:pPr eaLnBrk="0" hangingPunct="0"/>
            <a:r>
              <a:rPr lang="uk-UA" sz="2400" u="sng">
                <a:latin typeface="Times New Roman" pitchFamily="18" charset="0"/>
                <a:cs typeface="Times New Roman" pitchFamily="18" charset="0"/>
              </a:rPr>
              <a:t>І –варіант 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-  виписує ті, у яких  дієприкметники з 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не-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 пишуться 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разом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0" hangingPunct="0"/>
            <a:r>
              <a:rPr lang="uk-UA" sz="2400" u="sng">
                <a:latin typeface="Times New Roman" pitchFamily="18" charset="0"/>
                <a:cs typeface="Times New Roman" pitchFamily="18" charset="0"/>
              </a:rPr>
              <a:t>ІІ – варіант  - 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виписує ті, у яких дієприкметники з 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не-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 пишуться 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окремо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. Пояснити їх правопис.</a:t>
            </a:r>
            <a:endParaRPr lang="uk-UA"/>
          </a:p>
          <a:p>
            <a:pPr eaLnBrk="0" hangingPunct="0"/>
            <a:r>
              <a:rPr lang="uk-UA" sz="2000" i="1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eaLnBrk="0" hangingPunct="0"/>
            <a:r>
              <a:rPr lang="uk-UA" sz="2400" b="1" i="1">
                <a:latin typeface="Times New Roman" pitchFamily="18" charset="0"/>
                <a:cs typeface="Times New Roman" pitchFamily="18" charset="0"/>
              </a:rPr>
              <a:t>(Не)досліджена історія;, (не)пройдений до кінця шлях;, (не)доспівані пісні; (не)сказані мною слова; кінь (не)об’їжджений; (не)чувана мелодія; (не)написані поетом вірші;  (не)позичений, а власний.</a:t>
            </a:r>
            <a:endParaRPr lang="uk-UA" sz="2400" b="1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uk-UA" sz="2400" b="1"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835150" y="768350"/>
            <a:ext cx="597693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3600" b="1">
                <a:cs typeface="Times New Roman" pitchFamily="18" charset="0"/>
              </a:rPr>
              <a:t> </a:t>
            </a:r>
            <a:r>
              <a:rPr lang="uk-UA" sz="3600" b="1">
                <a:latin typeface="Monotype Corsiva" pitchFamily="66" charset="0"/>
                <a:cs typeface="Times New Roman" pitchFamily="18" charset="0"/>
              </a:rPr>
              <a:t>«Лінгвістична діагностика»</a:t>
            </a:r>
          </a:p>
          <a:p>
            <a:pPr algn="ctr"/>
            <a:endParaRPr lang="uk-UA" sz="3600" b="1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Вставте орфограму –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- чи –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нн</a:t>
            </a:r>
            <a:r>
              <a:rPr lang="uk-UA" sz="2400">
                <a:latin typeface="Times New Roman" pitchFamily="18" charset="0"/>
                <a:cs typeface="Times New Roman" pitchFamily="18" charset="0"/>
              </a:rPr>
              <a:t>-. Визначте, якими частинами мови чи формами дієслова є залежні слова у поданих словосполученнях.</a:t>
            </a:r>
          </a:p>
          <a:p>
            <a:pPr eaLnBrk="0" hangingPunct="0"/>
            <a:endParaRPr lang="uk-UA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1"/>
          <p:cNvSpPr>
            <a:spLocks noChangeArrowheads="1"/>
          </p:cNvSpPr>
          <p:nvPr/>
        </p:nvSpPr>
        <p:spPr bwMode="auto">
          <a:xfrm>
            <a:off x="1476375" y="3182938"/>
            <a:ext cx="61198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400" i="1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uk-UA" sz="2400" i="1">
                <a:latin typeface="Times New Roman" pitchFamily="18" charset="0"/>
                <a:cs typeface="Times New Roman" pitchFamily="18" charset="0"/>
              </a:rPr>
              <a:t>   Незбагнен..і шляхи, нескінчен..і слова, нескінчен..а розмова, незрівнян..й грунт, незрівнян..а краса, нездолан..ий шлях, нездолан..ий  у віках. </a:t>
            </a:r>
            <a:endParaRPr lang="uk-UA" sz="2400"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476375" y="647700"/>
            <a:ext cx="61214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000" b="1">
                <a:cs typeface="Times New Roman" pitchFamily="18" charset="0"/>
              </a:rPr>
              <a:t>                   </a:t>
            </a:r>
            <a:r>
              <a:rPr lang="uk-UA" sz="2400" b="1">
                <a:latin typeface="Monotype Corsiva" pitchFamily="66" charset="0"/>
                <a:cs typeface="Times New Roman" pitchFamily="18" charset="0"/>
              </a:rPr>
              <a:t>Майдмеппінг</a:t>
            </a:r>
            <a:r>
              <a:rPr lang="uk-UA" sz="2400">
                <a:latin typeface="Monotype Corsiva" pitchFamily="66" charset="0"/>
                <a:cs typeface="Times New Roman" pitchFamily="18" charset="0"/>
              </a:rPr>
              <a:t> (</a:t>
            </a:r>
            <a:r>
              <a:rPr lang="en-US" sz="2400">
                <a:latin typeface="Monotype Corsiva" pitchFamily="66" charset="0"/>
                <a:cs typeface="Times New Roman" pitchFamily="18" charset="0"/>
              </a:rPr>
              <a:t>Mind map </a:t>
            </a:r>
            <a:r>
              <a:rPr lang="uk-UA" sz="2400">
                <a:latin typeface="Monotype Corsiva" pitchFamily="66" charset="0"/>
                <a:cs typeface="Times New Roman" pitchFamily="18" charset="0"/>
              </a:rPr>
              <a:t>– з англ. – </a:t>
            </a:r>
            <a:r>
              <a:rPr lang="uk-UA" sz="2400">
                <a:cs typeface="Times New Roman" pitchFamily="18" charset="0"/>
              </a:rPr>
              <a:t>   </a:t>
            </a:r>
            <a:r>
              <a:rPr lang="uk-UA" sz="2400">
                <a:latin typeface="Monotype Corsiva" pitchFamily="66" charset="0"/>
                <a:cs typeface="Times New Roman" pitchFamily="18" charset="0"/>
              </a:rPr>
              <a:t>ментальні карти)</a:t>
            </a:r>
            <a:r>
              <a:rPr lang="uk-UA" sz="2000">
                <a:latin typeface="Monotype Corsiva" pitchFamily="66" charset="0"/>
                <a:cs typeface="Times New Roman" pitchFamily="18" charset="0"/>
              </a:rPr>
              <a:t> – </a:t>
            </a:r>
            <a:r>
              <a:rPr lang="uk-UA" sz="2400">
                <a:latin typeface="Monotype Corsiva" pitchFamily="66" charset="0"/>
                <a:cs typeface="Times New Roman" pitchFamily="18" charset="0"/>
              </a:rPr>
              <a:t>це зручна і ефективна техніка візуалізації мислення і альтернативного запису.     </a:t>
            </a:r>
            <a:endParaRPr lang="uk-UA" sz="2400">
              <a:cs typeface="Times New Roman" pitchFamily="18" charset="0"/>
            </a:endParaRPr>
          </a:p>
          <a:p>
            <a:pPr eaLnBrk="0" hangingPunct="0"/>
            <a:r>
              <a:rPr lang="uk-UA" sz="240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uk-UA" sz="2400">
                <a:cs typeface="Times New Roman" pitchFamily="18" charset="0"/>
              </a:rPr>
              <a:t>      </a:t>
            </a:r>
            <a:r>
              <a:rPr lang="uk-UA" sz="2400">
                <a:latin typeface="Monotype Corsiva" pitchFamily="66" charset="0"/>
                <a:cs typeface="Times New Roman" pitchFamily="18" charset="0"/>
              </a:rPr>
              <a:t>Карта пам’яті реалізується у вигляді діаграми, на якій зображені слова, ідеї, завдання або інші поняття, зв’язані гілками, що відходять від центрального поняття або ідеї.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>
                <a:latin typeface="Monotype Corsiva" pitchFamily="66" charset="0"/>
                <a:cs typeface="Times New Roman" pitchFamily="18" charset="0"/>
              </a:rPr>
              <a:t>       В українському перекладі – «картки розуму»,  «картки пам</a:t>
            </a:r>
            <a:r>
              <a:rPr lang="ru-RU" sz="2400">
                <a:latin typeface="Monotype Corsiva" pitchFamily="66" charset="0"/>
                <a:cs typeface="Times New Roman" pitchFamily="18" charset="0"/>
              </a:rPr>
              <a:t>’</a:t>
            </a:r>
            <a:r>
              <a:rPr lang="uk-UA" sz="2400">
                <a:latin typeface="Monotype Corsiva" pitchFamily="66" charset="0"/>
                <a:cs typeface="Times New Roman" pitchFamily="18" charset="0"/>
              </a:rPr>
              <a:t>яті», «інтелект-картки», «мейнд-мепі» (списки, таблиці, схеми).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000" b="1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400" b="1">
                <a:latin typeface="Times New Roman" pitchFamily="18" charset="0"/>
                <a:cs typeface="Times New Roman" pitchFamily="18" charset="0"/>
              </a:rPr>
              <a:t>Складання ментальної карти</a:t>
            </a:r>
            <a:endParaRPr lang="uk-UA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2000" b="1">
                <a:latin typeface="Times New Roman" pitchFamily="18" charset="0"/>
                <a:cs typeface="Times New Roman" pitchFamily="18" charset="0"/>
              </a:rPr>
              <a:t>І  - група :   Активні та пасивні дієприкметники.</a:t>
            </a:r>
          </a:p>
          <a:p>
            <a:pPr eaLnBrk="0" hangingPunct="0"/>
            <a:r>
              <a:rPr lang="uk-UA" sz="2000" b="1">
                <a:latin typeface="Times New Roman" pitchFamily="18" charset="0"/>
                <a:cs typeface="Times New Roman" pitchFamily="18" charset="0"/>
              </a:rPr>
              <a:t>ІІ– група:    Написання не- з дієприкметниками.</a:t>
            </a:r>
          </a:p>
          <a:p>
            <a:pPr eaLnBrk="0" hangingPunct="0"/>
            <a:r>
              <a:rPr lang="uk-UA" sz="2000" b="1">
                <a:latin typeface="Times New Roman" pitchFamily="18" charset="0"/>
                <a:cs typeface="Times New Roman" pitchFamily="18" charset="0"/>
              </a:rPr>
              <a:t>ІІІ – група: Ознаки дієслова і прикметника у дієприкметнику.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771775" y="639763"/>
            <a:ext cx="49688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2400" b="1">
                <a:latin typeface="Monotype Corsiva" pitchFamily="66" charset="0"/>
              </a:rPr>
              <a:t>Якщо дві руки до уміння додати,</a:t>
            </a:r>
          </a:p>
          <a:p>
            <a:r>
              <a:rPr lang="uk-UA" sz="2400" b="1">
                <a:latin typeface="Monotype Corsiva" pitchFamily="66" charset="0"/>
              </a:rPr>
              <a:t>А потім додати бажання завзяте,</a:t>
            </a:r>
          </a:p>
          <a:p>
            <a:r>
              <a:rPr lang="uk-UA" sz="2400" b="1">
                <a:latin typeface="Monotype Corsiva" pitchFamily="66" charset="0"/>
              </a:rPr>
              <a:t>А потім відняти від них неохоту, </a:t>
            </a:r>
          </a:p>
          <a:p>
            <a:r>
              <a:rPr lang="uk-UA" sz="2400" b="1">
                <a:latin typeface="Monotype Corsiva" pitchFamily="66" charset="0"/>
              </a:rPr>
              <a:t>Помножити все на плідну роботу,</a:t>
            </a:r>
          </a:p>
          <a:p>
            <a:r>
              <a:rPr lang="uk-UA" sz="2400" b="1">
                <a:latin typeface="Monotype Corsiva" pitchFamily="66" charset="0"/>
              </a:rPr>
              <a:t>Зібрати думки та ідеї усі</a:t>
            </a:r>
          </a:p>
          <a:p>
            <a:r>
              <a:rPr lang="uk-UA" sz="2400" b="1">
                <a:latin typeface="Monotype Corsiva" pitchFamily="66" charset="0"/>
              </a:rPr>
              <a:t>І порівну все розділити на всіх,</a:t>
            </a:r>
          </a:p>
          <a:p>
            <a:r>
              <a:rPr lang="uk-UA" sz="2400" b="1">
                <a:latin typeface="Monotype Corsiva" pitchFamily="66" charset="0"/>
              </a:rPr>
              <a:t>То будемо мати один результат</a:t>
            </a:r>
            <a:r>
              <a:rPr lang="ru-RU" sz="2400" b="1">
                <a:latin typeface="Monotype Corsiva" pitchFamily="66" charset="0"/>
              </a:rPr>
              <a:t>:</a:t>
            </a:r>
            <a:endParaRPr lang="uk-UA" sz="2400" b="1">
              <a:latin typeface="Monotype Corsiva" pitchFamily="66" charset="0"/>
            </a:endParaRPr>
          </a:p>
          <a:p>
            <a:r>
              <a:rPr lang="uk-UA" sz="2400" b="1">
                <a:latin typeface="Monotype Corsiva" pitchFamily="66" charset="0"/>
              </a:rPr>
              <a:t>Багатий, знаннями напоєний сад.</a:t>
            </a:r>
          </a:p>
          <a:p>
            <a:endParaRPr lang="uk-UA" sz="2400" b="1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4338" name="Picture 3" descr="Похожее изображени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0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4005263"/>
            <a:ext cx="3671887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411413" y="1487488"/>
            <a:ext cx="4752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3600" b="1">
                <a:latin typeface="Monotype Corsiva" pitchFamily="66" charset="0"/>
                <a:cs typeface="Times New Roman" pitchFamily="18" charset="0"/>
              </a:rPr>
              <a:t>Домашнє завдання</a:t>
            </a:r>
          </a:p>
          <a:p>
            <a:r>
              <a:rPr lang="uk-UA" sz="2000" b="1">
                <a:latin typeface="Times New Roman" pitchFamily="18" charset="0"/>
                <a:cs typeface="Times New Roman" pitchFamily="18" charset="0"/>
              </a:rPr>
              <a:t> </a:t>
            </a:r>
            <a:endParaRPr lang="uk-UA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1"/>
          <p:cNvSpPr>
            <a:spLocks noChangeArrowheads="1"/>
          </p:cNvSpPr>
          <p:nvPr/>
        </p:nvSpPr>
        <p:spPr bwMode="auto">
          <a:xfrm>
            <a:off x="1331913" y="1393825"/>
            <a:ext cx="61928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uk-UA" sz="2800">
              <a:latin typeface="Times New Roman" pitchFamily="18" charset="0"/>
              <a:cs typeface="Times New Roman" pitchFamily="18" charset="0"/>
            </a:endParaRPr>
          </a:p>
          <a:p>
            <a:endParaRPr lang="uk-UA" sz="280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>
                <a:latin typeface="Times New Roman" pitchFamily="18" charset="0"/>
                <a:cs typeface="Times New Roman" pitchFamily="18" charset="0"/>
              </a:rPr>
              <a:t>    1.Написати твір-мініатюру, використовуючи дієприкметники, на тему: «А вже березень у Лище на сопілці грає».</a:t>
            </a:r>
            <a:endParaRPr lang="uk-UA" sz="2800">
              <a:cs typeface="Arial" charset="0"/>
            </a:endParaRPr>
          </a:p>
          <a:p>
            <a:pPr eaLnBrk="0" hangingPunct="0"/>
            <a:r>
              <a:rPr lang="uk-UA" sz="2800">
                <a:latin typeface="Times New Roman" pitchFamily="18" charset="0"/>
                <a:cs typeface="Times New Roman" pitchFamily="18" charset="0"/>
              </a:rPr>
              <a:t>   2. Виконати вправу 306, дати відповіді на питання ст.. 148 (усно).</a:t>
            </a:r>
            <a:endParaRPr lang="uk-UA" sz="2800"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979613" y="387350"/>
            <a:ext cx="5545137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2800" b="1">
                <a:cs typeface="Times New Roman" pitchFamily="18" charset="0"/>
              </a:rPr>
              <a:t>Якщо забув ти…</a:t>
            </a:r>
            <a:endParaRPr lang="uk-UA" sz="2800" b="1">
              <a:cs typeface="Arial" charset="0"/>
            </a:endParaRP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Взяв березень сопілку срібну – 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І хтось уже не може спати.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Якщо забув ти мову рідну, 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То ти забув і рідну матір.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Веснянка ходить коло хати, 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Як завжди з карими очима,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Якщо забув ти рідну матір –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Нема у тебе батьківщини.</a:t>
            </a:r>
          </a:p>
          <a:p>
            <a:pPr algn="ctr" eaLnBrk="0" hangingPunct="0"/>
            <a:r>
              <a:rPr lang="uk-UA" sz="2400" b="1">
                <a:cs typeface="Times New Roman" pitchFamily="18" charset="0"/>
              </a:rPr>
              <a:t>                             Йосип Струцюк</a:t>
            </a:r>
            <a:endParaRPr lang="uk-UA" sz="2400" b="1">
              <a:latin typeface="Monotype Corsiva" pitchFamily="66" charset="0"/>
              <a:cs typeface="Arial" charset="0"/>
            </a:endParaRPr>
          </a:p>
        </p:txBody>
      </p:sp>
      <p:pic>
        <p:nvPicPr>
          <p:cNvPr id="33794" name="Picture 3" descr="http://www.lovelysong.ru/uploads/thumbs/c/b/4/cb48a17035cb5f0fcd1781b305b24eba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4221163"/>
            <a:ext cx="4681538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anchor="ctr">
            <a:spAutoFit/>
          </a:bodyPr>
          <a:lstStyle/>
          <a:p>
            <a:r>
              <a:rPr lang="uk-UA">
                <a:cs typeface="Arial" charset="0"/>
              </a:rPr>
              <a:t/>
            </a:r>
            <a:br>
              <a:rPr lang="uk-UA">
                <a:cs typeface="Arial" charset="0"/>
              </a:rPr>
            </a:br>
            <a:endParaRPr lang="uk-UA">
              <a:cs typeface="Arial" charset="0"/>
            </a:endParaRPr>
          </a:p>
        </p:txBody>
      </p:sp>
      <p:pic>
        <p:nvPicPr>
          <p:cNvPr id="3481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15888"/>
            <a:ext cx="2952750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4" descr="Картинки по запросу смайлики анімаці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628775"/>
            <a:ext cx="1944688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 descr="Картинки по запросу смайлики анімаці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3357563"/>
            <a:ext cx="201612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8" descr="Картинки по запросу смайлики анімаці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3789363"/>
            <a:ext cx="1655763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0" descr="Картинки по запросу смайлики анімація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8400" y="4868863"/>
            <a:ext cx="1439863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3" name="Picture 12" descr="Похожее изображе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2852738"/>
            <a:ext cx="1655762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76375" y="984250"/>
            <a:ext cx="5903913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4400" b="1" i="1"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eaLnBrk="0" hangingPunct="0"/>
            <a:r>
              <a:rPr lang="uk-UA" sz="280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Дієприкметник як особлива форма дієслова.</a:t>
            </a:r>
          </a:p>
          <a:p>
            <a:pPr eaLnBrk="0" hangingPunct="0"/>
            <a:r>
              <a:rPr lang="uk-UA" sz="280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Активні та пасивні дієприкметники.</a:t>
            </a:r>
          </a:p>
          <a:p>
            <a:pPr eaLnBrk="0" hangingPunct="0"/>
            <a:r>
              <a:rPr lang="uk-UA" sz="280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Відмінювання дієприкметників.</a:t>
            </a:r>
          </a:p>
          <a:p>
            <a:pPr eaLnBrk="0" hangingPunct="0"/>
            <a:r>
              <a:rPr lang="uk-UA" sz="280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Написання не- з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>
                <a:latin typeface="Times New Roman" pitchFamily="18" charset="0"/>
                <a:cs typeface="Times New Roman" pitchFamily="18" charset="0"/>
              </a:rPr>
              <a:t>дієприкметниками.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708400" y="74613"/>
            <a:ext cx="4103688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uk-UA" sz="2000" b="1" i="1">
                <a:latin typeface="Times New Roman" pitchFamily="18" charset="0"/>
                <a:cs typeface="Times New Roman" pitchFamily="18" charset="0"/>
              </a:rPr>
              <a:t>Епіграф</a:t>
            </a:r>
            <a:endParaRPr lang="en-US" sz="2000" b="1" i="1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i="1">
                <a:latin typeface="Monotype Corsiva" pitchFamily="66" charset="0"/>
              </a:rPr>
              <a:t>Моя душа любов</a:t>
            </a:r>
            <a:r>
              <a:rPr lang="en-US" sz="2800" b="1" i="1">
                <a:latin typeface="Monotype Corsiva" pitchFamily="66" charset="0"/>
              </a:rPr>
              <a:t>’</a:t>
            </a:r>
            <a:r>
              <a:rPr lang="uk-UA" sz="2800" b="1" i="1">
                <a:latin typeface="Monotype Corsiva" pitchFamily="66" charset="0"/>
              </a:rPr>
              <a:t>ю зацвіла</a:t>
            </a:r>
          </a:p>
          <a:p>
            <a:r>
              <a:rPr lang="uk-UA" sz="2800" b="1" i="1">
                <a:latin typeface="Monotype Corsiva" pitchFamily="66" charset="0"/>
              </a:rPr>
              <a:t>В краю, що зветься ніжно так</a:t>
            </a:r>
            <a:r>
              <a:rPr lang="en-US" sz="2800" b="1" i="1">
                <a:latin typeface="Monotype Corsiva" pitchFamily="66" charset="0"/>
              </a:rPr>
              <a:t> </a:t>
            </a:r>
            <a:r>
              <a:rPr lang="uk-UA" sz="2800" b="1" i="1"/>
              <a:t> </a:t>
            </a:r>
            <a:r>
              <a:rPr lang="en-US" sz="2800" b="1" i="1"/>
              <a:t>-</a:t>
            </a:r>
            <a:r>
              <a:rPr lang="uk-UA" sz="2800" b="1" i="1"/>
              <a:t>  </a:t>
            </a:r>
            <a:r>
              <a:rPr lang="uk-UA" sz="2800" b="1" i="1">
                <a:latin typeface="Monotype Corsiva" pitchFamily="66" charset="0"/>
              </a:rPr>
              <a:t>Волинь.</a:t>
            </a:r>
            <a:r>
              <a:rPr lang="uk-UA" sz="2800" i="1">
                <a:latin typeface="Monotype Corsiva" pitchFamily="66" charset="0"/>
              </a:rPr>
              <a:t>                                                                         </a:t>
            </a:r>
            <a:endParaRPr lang="uk-UA" sz="280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6386" name="Picture 5" descr="Картинки по запросу карта село Воротнів лище Підгайці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997200"/>
            <a:ext cx="6264275" cy="354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7" descr="http://static.iloveukraine.com.ua/p/0/55/55371/2dd8d32ee092fa6a5c00f497896fd0a3_600x1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5639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5651500" y="1700213"/>
            <a:ext cx="147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 b="1" i="1">
                <a:latin typeface="Monotype Corsiva" pitchFamily="66" charset="0"/>
              </a:rPr>
              <a:t>Василь Гей</a:t>
            </a:r>
            <a:endParaRPr lang="uk-UA" sz="2400" b="1" i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3716338"/>
            <a:ext cx="467360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404813"/>
            <a:ext cx="4865687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333375"/>
            <a:ext cx="48958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644900"/>
            <a:ext cx="475297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AutoShape 8" descr="https://go2.imgsmail.ru/imgpreview?key=2b56c536870f382c&amp;mb=imgdb_preview_67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9458" name="AutoShape 10" descr="https://go2.imgsmail.ru/imgpreview?key=2b56c536870f382c&amp;mb=imgdb_preview_67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945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0" y="3429000"/>
            <a:ext cx="3778250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60350"/>
            <a:ext cx="4537075" cy="340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03350" y="892175"/>
            <a:ext cx="63373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3600">
                <a:latin typeface="Monotype Corsiva" pitchFamily="66" charset="0"/>
                <a:cs typeface="Times New Roman" pitchFamily="18" charset="0"/>
              </a:rPr>
              <a:t>                   </a:t>
            </a:r>
            <a:r>
              <a:rPr lang="uk-UA" sz="3600" b="1">
                <a:latin typeface="Monotype Corsiva" pitchFamily="66" charset="0"/>
                <a:cs typeface="Times New Roman" pitchFamily="18" charset="0"/>
              </a:rPr>
              <a:t>«Клоуз-тест»</a:t>
            </a:r>
            <a:endParaRPr lang="uk-UA" sz="3600" b="1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 b="1">
                <a:latin typeface="Monotype Corsiva" pitchFamily="66" charset="0"/>
                <a:cs typeface="Times New Roman" pitchFamily="18" charset="0"/>
              </a:rPr>
              <a:t>1. Дієприкметник – це …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 b="1">
                <a:latin typeface="Monotype Corsiva" pitchFamily="66" charset="0"/>
                <a:cs typeface="Times New Roman" pitchFamily="18" charset="0"/>
              </a:rPr>
              <a:t>2. Ознаки дієслова у дієприкметнику</a:t>
            </a:r>
            <a:r>
              <a:rPr lang="ru-RU" sz="2400" b="1">
                <a:latin typeface="Monotype Corsiva" pitchFamily="66" charset="0"/>
                <a:cs typeface="Times New Roman" pitchFamily="18" charset="0"/>
              </a:rPr>
              <a:t>:</a:t>
            </a:r>
            <a:r>
              <a:rPr lang="uk-UA" sz="2400" b="1">
                <a:latin typeface="Monotype Corsiva" pitchFamily="66" charset="0"/>
                <a:cs typeface="Times New Roman" pitchFamily="18" charset="0"/>
              </a:rPr>
              <a:t> …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 b="1">
                <a:latin typeface="Monotype Corsiva" pitchFamily="66" charset="0"/>
                <a:cs typeface="Times New Roman" pitchFamily="18" charset="0"/>
              </a:rPr>
              <a:t>3. Ознаки прикметника у дієприкметнику: …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 b="1">
                <a:latin typeface="Monotype Corsiva" pitchFamily="66" charset="0"/>
                <a:cs typeface="Times New Roman" pitchFamily="18" charset="0"/>
              </a:rPr>
              <a:t>4. Активні дієприкметники утворюються за допомогою таких суфіксів: …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 b="1">
                <a:latin typeface="Monotype Corsiva" pitchFamily="66" charset="0"/>
                <a:cs typeface="Times New Roman" pitchFamily="18" charset="0"/>
              </a:rPr>
              <a:t>5. Пасивні дієприкметники утворюються за допомогою таких суфіксів:…</a:t>
            </a:r>
            <a:endParaRPr lang="uk-UA" sz="24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400" b="1">
                <a:latin typeface="Monotype Corsiva" pitchFamily="66" charset="0"/>
                <a:cs typeface="Times New Roman" pitchFamily="18" charset="0"/>
              </a:rPr>
              <a:t>6. У реченні дієприкметники виконують  синтаксичну роль …</a:t>
            </a:r>
            <a:endParaRPr lang="uk-UA" sz="2400"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476375" y="446088"/>
            <a:ext cx="61912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uk-UA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uk-UA" sz="1400">
                <a:latin typeface="Times New Roman" pitchFamily="18" charset="0"/>
                <a:cs typeface="Times New Roman" pitchFamily="18" charset="0"/>
              </a:rPr>
              <a:t>	</a:t>
            </a:r>
            <a:endParaRPr lang="uk-UA" sz="1400" i="1">
              <a:cs typeface="Arial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331913" y="5532438"/>
            <a:ext cx="6264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600"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>
              <a:cs typeface="Arial" charset="0"/>
            </a:endParaRPr>
          </a:p>
        </p:txBody>
      </p:sp>
      <p:sp>
        <p:nvSpPr>
          <p:cNvPr id="21507" name="Rectangle 1"/>
          <p:cNvSpPr>
            <a:spLocks noChangeArrowheads="1"/>
          </p:cNvSpPr>
          <p:nvPr/>
        </p:nvSpPr>
        <p:spPr bwMode="auto">
          <a:xfrm>
            <a:off x="1835150" y="692150"/>
            <a:ext cx="5976938" cy="591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uk-UA" sz="1400" b="1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uk-UA" sz="2800" b="1">
                <a:latin typeface="Monotype Corsiva" pitchFamily="66" charset="0"/>
                <a:cs typeface="Times New Roman" pitchFamily="18" charset="0"/>
              </a:rPr>
              <a:t>Село моє, для мене ти єдине!</a:t>
            </a:r>
            <a:endParaRPr lang="en-US" sz="2800" b="1">
              <a:latin typeface="Monotype Corsiva" pitchFamily="66" charset="0"/>
              <a:cs typeface="Times New Roman" pitchFamily="18" charset="0"/>
            </a:endParaRPr>
          </a:p>
          <a:p>
            <a:r>
              <a:rPr lang="uk-UA" sz="140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r>
              <a:rPr lang="uk-UA" sz="2000">
                <a:cs typeface="Times New Roman" pitchFamily="18" charset="0"/>
              </a:rPr>
              <a:t>    </a:t>
            </a:r>
            <a:r>
              <a:rPr lang="uk-UA" sz="2000">
                <a:latin typeface="Monotype Corsiva" pitchFamily="66" charset="0"/>
                <a:cs typeface="Times New Roman" pitchFamily="18" charset="0"/>
              </a:rPr>
              <a:t>Мальовниче село Лище розташоване за 12 </a:t>
            </a:r>
            <a:r>
              <a:rPr lang="uk-UA" sz="2000">
                <a:cs typeface="Times New Roman" pitchFamily="18" charset="0"/>
              </a:rPr>
              <a:t>кіломет-   </a:t>
            </a:r>
            <a:r>
              <a:rPr lang="uk-UA" sz="2000">
                <a:latin typeface="Monotype Corsiva" pitchFamily="66" charset="0"/>
                <a:cs typeface="Times New Roman" pitchFamily="18" charset="0"/>
              </a:rPr>
              <a:t>рів на південний схід від Луцька. Перша письмова згадка про Лище належить до 1545 року. Поблизу села виявлено залишки городища і селища, а також понад 200 курганів давньоруського часу.</a:t>
            </a:r>
            <a:endParaRPr lang="uk-UA" sz="20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000"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uk-UA" sz="2000">
                <a:cs typeface="Times New Roman" pitchFamily="18" charset="0"/>
              </a:rPr>
              <a:t> </a:t>
            </a:r>
            <a:r>
              <a:rPr lang="uk-UA" sz="2000">
                <a:latin typeface="Monotype Corsiva" pitchFamily="66" charset="0"/>
                <a:cs typeface="Times New Roman" pitchFamily="18" charset="0"/>
              </a:rPr>
              <a:t>Село умовно поділене на п</a:t>
            </a:r>
            <a:r>
              <a:rPr lang="ru-RU" sz="2000">
                <a:latin typeface="Monotype Corsiva" pitchFamily="66" charset="0"/>
                <a:cs typeface="Times New Roman" pitchFamily="18" charset="0"/>
              </a:rPr>
              <a:t>’</a:t>
            </a:r>
            <a:r>
              <a:rPr lang="uk-UA" sz="2000">
                <a:latin typeface="Monotype Corsiva" pitchFamily="66" charset="0"/>
                <a:cs typeface="Times New Roman" pitchFamily="18" charset="0"/>
              </a:rPr>
              <a:t>ять кутів – Гончариха, Дубинка, Клечани, Ставок, Прейдисько. Навколо розміщені урочища: Діброва, Вапнярка, Замчисько, Вигаданка, Дівочий луг та інші.  А про традиційні заняття мешканців цієї землі свідчать прізвища старожилів – Мельник, Ткачук .</a:t>
            </a:r>
            <a:endParaRPr lang="uk-UA" sz="2000">
              <a:latin typeface="Monotype Corsiva" pitchFamily="66" charset="0"/>
              <a:cs typeface="Arial" charset="0"/>
            </a:endParaRPr>
          </a:p>
          <a:p>
            <a:pPr eaLnBrk="0" hangingPunct="0"/>
            <a:r>
              <a:rPr lang="uk-UA" sz="2000">
                <a:latin typeface="Monotype Corsiva" pitchFamily="66" charset="0"/>
                <a:cs typeface="Times New Roman" pitchFamily="18" charset="0"/>
              </a:rPr>
              <a:t>   </a:t>
            </a:r>
            <a:r>
              <a:rPr lang="uk-UA" sz="2000">
                <a:cs typeface="Times New Roman" pitchFamily="18" charset="0"/>
              </a:rPr>
              <a:t> </a:t>
            </a:r>
            <a:r>
              <a:rPr lang="uk-UA" sz="2000">
                <a:latin typeface="Monotype Corsiva" pitchFamily="66" charset="0"/>
                <a:cs typeface="Times New Roman" pitchFamily="18" charset="0"/>
              </a:rPr>
              <a:t>Лище привабливе своїми краєвидами. Навесні – розквітлими садами, влітку – рожевіючими мальвами, синьоокими ставками і зеленіючими  розкішними вербами, восени – багряним опалим листям, а взимку – засніженими полями та лісом. </a:t>
            </a:r>
            <a:endParaRPr lang="en-US" sz="2000">
              <a:latin typeface="Monotype Corsiva" pitchFamily="66" charset="0"/>
              <a:cs typeface="Times New Roman" pitchFamily="18" charset="0"/>
            </a:endParaRPr>
          </a:p>
          <a:p>
            <a:pPr eaLnBrk="0" hangingPunct="0"/>
            <a:r>
              <a:rPr lang="uk-UA" sz="2000">
                <a:latin typeface="Monotype Corsiva" pitchFamily="66" charset="0"/>
                <a:cs typeface="Times New Roman" pitchFamily="18" charset="0"/>
              </a:rPr>
              <a:t>Тут живуть щирі і привітні люди.</a:t>
            </a:r>
            <a:r>
              <a:rPr lang="uk-UA" sz="2000">
                <a:latin typeface="Times New Roman" pitchFamily="18" charset="0"/>
                <a:cs typeface="Times New Roman" pitchFamily="18" charset="0"/>
              </a:rPr>
              <a:t>	</a:t>
            </a:r>
            <a:endParaRPr lang="uk-UA" sz="2000"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772</Words>
  <Application>Microsoft Office PowerPoint</Application>
  <PresentationFormat>Экран (4:3)</PresentationFormat>
  <Paragraphs>232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Monotype Corsiva</vt:lpstr>
      <vt:lpstr>Times New Roman</vt:lpstr>
      <vt:lpstr>Тема Office</vt:lpstr>
      <vt:lpstr>Тренувальні вправи. Підготовка до контрольної роботи за темою «Дієприкметник»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Тренувальні вправи. Підготовка до контрольної роботи за темою «Дієприкметник»</dc:title>
  <dc:creator>ADMIN</dc:creator>
  <cp:lastModifiedBy>User</cp:lastModifiedBy>
  <cp:revision>38</cp:revision>
  <dcterms:created xsi:type="dcterms:W3CDTF">2018-02-07T16:06:35Z</dcterms:created>
  <dcterms:modified xsi:type="dcterms:W3CDTF">2018-03-22T20:06:18Z</dcterms:modified>
</cp:coreProperties>
</file>