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2" r:id="rId14"/>
    <p:sldId id="268" r:id="rId15"/>
    <p:sldId id="269" r:id="rId16"/>
    <p:sldId id="270" r:id="rId17"/>
    <p:sldId id="276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71" r:id="rId26"/>
    <p:sldId id="273" r:id="rId27"/>
    <p:sldId id="27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3CABF-6583-4174-B695-CFAAE94B9FF5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5471F-EB2A-4101-90F7-9DB35E611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387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5471F-EB2A-4101-90F7-9DB35E61196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309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5471F-EB2A-4101-90F7-9DB35E61196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90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15FFA-CC1B-4CF3-B9C3-4F3CF4D5A99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67A47-D091-469A-AD0B-2D53C7448D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video-1512149732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MVI_5412_Joined_Joined.mp4" TargetMode="Externa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Результат пошуку зображень за запитом &quot;english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3146" y="-64572"/>
            <a:ext cx="9910291" cy="7272808"/>
          </a:xfrm>
          <a:prstGeom prst="rect">
            <a:avLst/>
          </a:prstGeom>
          <a:noFill/>
          <a:effectLst>
            <a:glow>
              <a:schemeClr val="accent1">
                <a:alpha val="80000"/>
              </a:schemeClr>
            </a:glow>
            <a:outerShdw blurRad="50800" dist="50800" dir="5400000" algn="ctr" rotWithShape="0">
              <a:srgbClr val="000000">
                <a:alpha val="62000"/>
              </a:srgbClr>
            </a:outerShdw>
            <a:reflection stA="45000" endPos="65000" dist="50800" dir="5400000" sy="-100000" algn="bl" rotWithShape="0"/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218" y="620688"/>
            <a:ext cx="8349254" cy="60894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User\Desktop\59674c5bba9117eac3f22431c02c9db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User\Desktop\pictures_ege_part4_family_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User\Desktop\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2750" t="5425" r="2750" b="5425"/>
          <a:stretch/>
        </p:blipFill>
        <p:spPr>
          <a:xfrm>
            <a:off x="-2598" y="20568"/>
            <a:ext cx="9146597" cy="6742768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23528" y="332656"/>
            <a:ext cx="8424936" cy="5976664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1426170"/>
          </a:xfrm>
        </p:spPr>
        <p:txBody>
          <a:bodyPr>
            <a:normAutofit/>
          </a:bodyPr>
          <a:lstStyle/>
          <a:p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1" t="1701" r="13601" b="4850"/>
          <a:stretch/>
        </p:blipFill>
        <p:spPr>
          <a:xfrm rot="16200000">
            <a:off x="4256597" y="1984660"/>
            <a:ext cx="3437897" cy="6119455"/>
          </a:xfrm>
          <a:prstGeom prst="rect">
            <a:avLst/>
          </a:prstGeom>
        </p:spPr>
      </p:pic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1" t="6364" r="12728" b="2949"/>
          <a:stretch/>
        </p:blipFill>
        <p:spPr>
          <a:xfrm rot="16200000">
            <a:off x="1536295" y="-1312159"/>
            <a:ext cx="3407113" cy="6264696"/>
          </a:xfrm>
        </p:spPr>
      </p:pic>
    </p:spTree>
    <p:extLst>
      <p:ext uri="{BB962C8B-B14F-4D97-AF65-F5344CB8AC3E}">
        <p14:creationId xmlns:p14="http://schemas.microsoft.com/office/powerpoint/2010/main" val="195099816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2255" cy="6858000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1187624" y="548680"/>
            <a:ext cx="6912768" cy="72008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Let’s search the  differences!</a:t>
            </a:r>
            <a:endParaRPr lang="ru-RU" b="1" dirty="0"/>
          </a:p>
        </p:txBody>
      </p:sp>
      <p:pic>
        <p:nvPicPr>
          <p:cNvPr id="19458" name="Picture 2" descr="F:\надрукувати\426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8531373" cy="52894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328" y="-99392"/>
            <a:ext cx="9324528" cy="135119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Місце для вмісту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1" b="18864"/>
          <a:stretch/>
        </p:blipFill>
        <p:spPr>
          <a:xfrm>
            <a:off x="251520" y="3501008"/>
            <a:ext cx="8685855" cy="30963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1" b="17691"/>
          <a:stretch/>
        </p:blipFill>
        <p:spPr>
          <a:xfrm>
            <a:off x="251520" y="204477"/>
            <a:ext cx="8685855" cy="3142844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F:\надрукувати\juego-diferencia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1949078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Video from Winnipeg.</a:t>
            </a:r>
            <a:endParaRPr lang="ru-RU" dirty="0">
              <a:solidFill>
                <a:schemeClr val="accent2">
                  <a:lumMod val="75000"/>
                </a:schemeClr>
              </a:solidFill>
              <a:cs typeface="Aharoni" pitchFamily="2" charset="-79"/>
            </a:endParaRPr>
          </a:p>
        </p:txBody>
      </p:sp>
      <p:pic>
        <p:nvPicPr>
          <p:cNvPr id="4" name="video-151214973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836712"/>
            <a:ext cx="8496944" cy="5832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99392"/>
            <a:ext cx="9144000" cy="720080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50800" dir="5400000" algn="ctr" rotWithShape="0">
              <a:srgbClr val="000000"/>
            </a:outerShdw>
            <a:reflection endPos="0" dist="50800" dir="5400000" sy="-100000" algn="bl" rotWithShape="0"/>
          </a:effectLst>
        </p:spPr>
      </p:pic>
      <p:sp>
        <p:nvSpPr>
          <p:cNvPr id="4" name="Прямокутник 3"/>
          <p:cNvSpPr/>
          <p:nvPr/>
        </p:nvSpPr>
        <p:spPr>
          <a:xfrm>
            <a:off x="251520" y="332656"/>
            <a:ext cx="8568952" cy="631693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Description of photos</a:t>
            </a:r>
            <a:endParaRPr lang="ru-RU" dirty="0"/>
          </a:p>
        </p:txBody>
      </p:sp>
      <p:pic>
        <p:nvPicPr>
          <p:cNvPr id="2050" name="Picture 2" descr="C:\Users\User\Desktop\pictures_ege_part4_family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12776"/>
            <a:ext cx="4716016" cy="3260824"/>
          </a:xfrm>
          <a:prstGeom prst="rect">
            <a:avLst/>
          </a:prstGeom>
          <a:noFill/>
        </p:spPr>
      </p:pic>
      <p:pic>
        <p:nvPicPr>
          <p:cNvPr id="2051" name="Picture 3" descr="C:\Users\User\Desktop\1688204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140968"/>
            <a:ext cx="4499991" cy="3240360"/>
          </a:xfrm>
          <a:prstGeom prst="rect">
            <a:avLst/>
          </a:prstGeom>
          <a:noFill/>
        </p:spPr>
      </p:pic>
      <p:pic>
        <p:nvPicPr>
          <p:cNvPr id="2052" name="Picture 4" descr="C:\Users\User\Desktop\16002991_1659299850752804_2457694644773598250_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149080"/>
            <a:ext cx="4752528" cy="2356494"/>
          </a:xfrm>
          <a:prstGeom prst="rect">
            <a:avLst/>
          </a:prstGeom>
          <a:noFill/>
        </p:spPr>
      </p:pic>
      <p:pic>
        <p:nvPicPr>
          <p:cNvPr id="2055" name="Picture 7" descr="C:\Users\User\Desktop\11221363_331647877021530_4974181897568036894_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7984" y="1268760"/>
            <a:ext cx="4716016" cy="21602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6225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MVI_5412_Joined_Joined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36512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1714202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rgbClr val="FF0000"/>
                </a:solidFill>
              </a:rPr>
              <a:t>Thank you for attention!</a:t>
            </a:r>
            <a:r>
              <a:rPr lang="ru-RU" sz="6600" dirty="0" smtClean="0">
                <a:solidFill>
                  <a:srgbClr val="FF0000"/>
                </a:solidFill>
              </a:rPr>
              <a:t/>
            </a:r>
            <a:br>
              <a:rPr lang="ru-RU" sz="6600" dirty="0" smtClean="0">
                <a:solidFill>
                  <a:srgbClr val="FF0000"/>
                </a:solidFill>
              </a:rPr>
            </a:b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None/>
            </a:pPr>
            <a:endParaRPr lang="ru-RU" sz="5600" dirty="0"/>
          </a:p>
        </p:txBody>
      </p:sp>
      <p:pic>
        <p:nvPicPr>
          <p:cNvPr id="15362" name="Picture 2" descr="C:\Users\User\Desktop\13255954_1722497261323173_950574577994627053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8712968" cy="496855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4000">
                <a:srgbClr val="92D050"/>
              </a:gs>
              <a:gs pos="98000">
                <a:schemeClr val="tx2">
                  <a:lumMod val="60000"/>
                  <a:lumOff val="40000"/>
                </a:schemeClr>
              </a:gs>
              <a:gs pos="56000">
                <a:srgbClr val="DFDFDF"/>
              </a:gs>
              <a:gs pos="52000">
                <a:schemeClr val="dk1">
                  <a:tint val="37000"/>
                  <a:satMod val="300000"/>
                </a:scheme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r>
              <a:rPr lang="en-US" dirty="0"/>
              <a:t>An annoying noise annoys oyster. 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412776"/>
            <a:ext cx="7558026" cy="517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26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20" y="-258390"/>
            <a:ext cx="9361040" cy="7503814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539552" y="332656"/>
            <a:ext cx="8208912" cy="6336704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keep lesson challenging by enjoyable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         </a:t>
            </a:r>
            <a:r>
              <a:rPr lang="en-US" b="1" dirty="0" smtClean="0"/>
              <a:t>Objectives</a:t>
            </a:r>
            <a:r>
              <a:rPr lang="uk-UA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dirty="0" smtClean="0"/>
              <a:t>     -</a:t>
            </a:r>
            <a:r>
              <a:rPr lang="en-US" sz="2800" dirty="0" smtClean="0"/>
              <a:t>develop </a:t>
            </a:r>
            <a:r>
              <a:rPr lang="en-US" sz="2800" dirty="0"/>
              <a:t>speech skills and students' skills</a:t>
            </a:r>
            <a:endParaRPr lang="ru-RU" sz="2800" dirty="0"/>
          </a:p>
          <a:p>
            <a:pPr lvl="1">
              <a:buNone/>
            </a:pPr>
            <a:r>
              <a:rPr lang="en-US" dirty="0" smtClean="0"/>
              <a:t>-teach students </a:t>
            </a:r>
            <a:r>
              <a:rPr lang="en-US" dirty="0"/>
              <a:t>to describe photos;</a:t>
            </a:r>
            <a:endParaRPr lang="ru-RU" dirty="0"/>
          </a:p>
          <a:p>
            <a:pPr lvl="1">
              <a:buNone/>
            </a:pPr>
            <a:r>
              <a:rPr lang="en-US" dirty="0" smtClean="0"/>
              <a:t>-develop </a:t>
            </a:r>
            <a:r>
              <a:rPr lang="en-US" dirty="0"/>
              <a:t>skills in making sentences;</a:t>
            </a:r>
            <a:endParaRPr lang="ru-RU" dirty="0"/>
          </a:p>
          <a:p>
            <a:pPr lvl="1">
              <a:buNone/>
            </a:pPr>
            <a:r>
              <a:rPr lang="en-US" dirty="0" smtClean="0"/>
              <a:t>-update </a:t>
            </a:r>
            <a:r>
              <a:rPr lang="en-US" dirty="0"/>
              <a:t>the vocabulary on the topic;</a:t>
            </a:r>
            <a:endParaRPr lang="ru-RU" dirty="0"/>
          </a:p>
          <a:p>
            <a:pPr lvl="1">
              <a:buNone/>
            </a:pPr>
            <a:r>
              <a:rPr lang="en-US" dirty="0" smtClean="0"/>
              <a:t>-train </a:t>
            </a:r>
            <a:r>
              <a:rPr lang="en-US" dirty="0"/>
              <a:t>reading skills, ability to communicate in </a:t>
            </a:r>
            <a:r>
              <a:rPr lang="en-US" dirty="0" smtClean="0"/>
              <a:t>English;</a:t>
            </a:r>
            <a:endParaRPr lang="ru-RU" dirty="0"/>
          </a:p>
          <a:p>
            <a:pPr lvl="1">
              <a:buNone/>
            </a:pPr>
            <a:r>
              <a:rPr lang="en-US" dirty="0" smtClean="0"/>
              <a:t>-consolidation </a:t>
            </a:r>
            <a:r>
              <a:rPr lang="en-US" dirty="0"/>
              <a:t>of grammatical </a:t>
            </a:r>
            <a:r>
              <a:rPr lang="en-US" dirty="0" smtClean="0"/>
              <a:t>material;</a:t>
            </a:r>
            <a:endParaRPr lang="ru-RU" dirty="0"/>
          </a:p>
          <a:p>
            <a:pPr>
              <a:buNone/>
            </a:pPr>
            <a:r>
              <a:rPr lang="en-US" sz="2800" dirty="0"/>
              <a:t> </a:t>
            </a:r>
            <a:r>
              <a:rPr lang="en-US" sz="2800" dirty="0" smtClean="0"/>
              <a:t>    - </a:t>
            </a:r>
            <a:r>
              <a:rPr lang="en-US" sz="2800" dirty="0"/>
              <a:t>improving the search skills and abilities of </a:t>
            </a:r>
            <a:r>
              <a:rPr lang="en-US" sz="2800" dirty="0" smtClean="0"/>
              <a:t>students;</a:t>
            </a:r>
            <a:endParaRPr lang="ru-RU" sz="2800" dirty="0"/>
          </a:p>
          <a:p>
            <a:pPr>
              <a:buNone/>
            </a:pPr>
            <a:r>
              <a:rPr lang="en-US" sz="2800" dirty="0" smtClean="0"/>
              <a:t>     -</a:t>
            </a:r>
            <a:r>
              <a:rPr lang="en-US" sz="2800" dirty="0"/>
              <a:t>activating skills of individual work, work in pairs and small </a:t>
            </a:r>
            <a:r>
              <a:rPr lang="en-US" sz="2800" dirty="0" smtClean="0"/>
              <a:t>groups;</a:t>
            </a:r>
          </a:p>
          <a:p>
            <a:pPr>
              <a:buNone/>
            </a:pPr>
            <a:r>
              <a:rPr lang="en-US" sz="2800" dirty="0" smtClean="0"/>
              <a:t>     -keep lesson challenging by enjoyable.</a:t>
            </a:r>
            <a:endParaRPr lang="ru-RU" sz="2800" dirty="0"/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Users\User\Desktop\shlyah-uspihu-g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07119"/>
            <a:ext cx="2504208" cy="88963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3408"/>
            <a:ext cx="9468544" cy="74168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9ffd408adaf12902e8acf37876fc89a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24644"/>
            <a:ext cx="8640960" cy="64807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750" t="5425" r="2750" b="5425"/>
          <a:stretch/>
        </p:blipFill>
        <p:spPr>
          <a:xfrm>
            <a:off x="0" y="0"/>
            <a:ext cx="9162256" cy="6858000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323528" y="332656"/>
            <a:ext cx="8496944" cy="6192688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latin typeface="Algerian" pitchFamily="82" charset="0"/>
              </a:rPr>
              <a:t>Phonetic warm- up</a:t>
            </a:r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sz="6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28800"/>
            <a:ext cx="8507288" cy="46085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5400" dirty="0" smtClean="0"/>
              <a:t>  r</a:t>
            </a:r>
            <a:r>
              <a:rPr lang="en-US" sz="5400" u="sng" dirty="0" smtClean="0"/>
              <a:t>i</a:t>
            </a:r>
            <a:r>
              <a:rPr lang="en-US" sz="5400" dirty="0" smtClean="0"/>
              <a:t>ght   t</a:t>
            </a:r>
            <a:r>
              <a:rPr lang="en-US" sz="5400" u="sng" dirty="0" smtClean="0"/>
              <a:t>ea</a:t>
            </a:r>
            <a:r>
              <a:rPr lang="en-US" sz="5400" dirty="0" smtClean="0"/>
              <a:t>cher   v</a:t>
            </a:r>
            <a:r>
              <a:rPr lang="en-US" sz="5400" u="sng" dirty="0" smtClean="0"/>
              <a:t>i</a:t>
            </a:r>
            <a:r>
              <a:rPr lang="en-US" sz="5400" dirty="0" smtClean="0"/>
              <a:t>sit    l</a:t>
            </a:r>
            <a:r>
              <a:rPr lang="en-US" sz="5400" u="sng" dirty="0" smtClean="0"/>
              <a:t>i</a:t>
            </a:r>
            <a:r>
              <a:rPr lang="en-US" sz="5400" dirty="0" smtClean="0"/>
              <a:t>ke w</a:t>
            </a:r>
            <a:r>
              <a:rPr lang="en-US" sz="5400" u="sng" dirty="0" smtClean="0"/>
              <a:t>o</a:t>
            </a:r>
            <a:r>
              <a:rPr lang="en-US" sz="5400" dirty="0" smtClean="0"/>
              <a:t>men     t</a:t>
            </a:r>
            <a:r>
              <a:rPr lang="en-US" sz="5400" u="sng" dirty="0" smtClean="0"/>
              <a:t>ea</a:t>
            </a:r>
            <a:r>
              <a:rPr lang="en-US" sz="5400" dirty="0" smtClean="0"/>
              <a:t>m    T-sh</a:t>
            </a:r>
            <a:r>
              <a:rPr lang="en-US" sz="5400" u="sng" dirty="0" smtClean="0"/>
              <a:t>i</a:t>
            </a:r>
            <a:r>
              <a:rPr lang="en-US" sz="5400" dirty="0" smtClean="0"/>
              <a:t>rt  h</a:t>
            </a:r>
            <a:r>
              <a:rPr lang="en-US" sz="5400" u="sng" dirty="0" smtClean="0"/>
              <a:t>i</a:t>
            </a:r>
            <a:r>
              <a:rPr lang="en-US" sz="5400" dirty="0" smtClean="0"/>
              <a:t>story   </a:t>
            </a:r>
            <a:r>
              <a:rPr lang="en-US" sz="5400" u="sng" dirty="0" smtClean="0"/>
              <a:t>i</a:t>
            </a:r>
            <a:r>
              <a:rPr lang="en-US" sz="5400" dirty="0" smtClean="0"/>
              <a:t>nteresting   </a:t>
            </a:r>
            <a:r>
              <a:rPr lang="en-US" sz="5400" u="sng" dirty="0" smtClean="0"/>
              <a:t>E</a:t>
            </a:r>
            <a:r>
              <a:rPr lang="en-US" sz="5400" dirty="0" smtClean="0"/>
              <a:t>nglish  sh</a:t>
            </a:r>
            <a:r>
              <a:rPr lang="en-US" sz="5400" u="sng" dirty="0" smtClean="0"/>
              <a:t>e</a:t>
            </a:r>
            <a:r>
              <a:rPr lang="en-US" sz="5400" dirty="0" smtClean="0"/>
              <a:t>   sh</a:t>
            </a:r>
            <a:r>
              <a:rPr lang="en-US" sz="5400" u="sng" dirty="0" smtClean="0"/>
              <a:t>y </a:t>
            </a:r>
            <a:r>
              <a:rPr lang="en-US" sz="5400" dirty="0" smtClean="0"/>
              <a:t>  m</a:t>
            </a:r>
            <a:r>
              <a:rPr lang="en-US" sz="5400" u="sng" dirty="0" smtClean="0"/>
              <a:t>i</a:t>
            </a:r>
            <a:r>
              <a:rPr lang="en-US" sz="5400" dirty="0" smtClean="0"/>
              <a:t>ddle   d</a:t>
            </a:r>
            <a:r>
              <a:rPr lang="en-US" sz="5400" u="sng" dirty="0" smtClean="0"/>
              <a:t>ie </a:t>
            </a:r>
            <a:r>
              <a:rPr lang="en-US" sz="5400" dirty="0" smtClean="0"/>
              <a:t>  tr</a:t>
            </a:r>
            <a:r>
              <a:rPr lang="en-US" sz="5400" u="sng" dirty="0" smtClean="0"/>
              <a:t>y </a:t>
            </a:r>
            <a:r>
              <a:rPr lang="en-US" sz="5400" dirty="0" smtClean="0"/>
              <a:t>dec</a:t>
            </a:r>
            <a:r>
              <a:rPr lang="en-US" sz="5400" u="sng" dirty="0" smtClean="0"/>
              <a:t>i</a:t>
            </a:r>
            <a:r>
              <a:rPr lang="en-US" sz="5400" dirty="0" smtClean="0"/>
              <a:t>de   p</a:t>
            </a:r>
            <a:r>
              <a:rPr lang="en-US" sz="5400" u="sng" dirty="0" smtClean="0"/>
              <a:t>eo</a:t>
            </a:r>
            <a:r>
              <a:rPr lang="en-US" sz="5400" dirty="0" smtClean="0"/>
              <a:t>ple   Chr</a:t>
            </a:r>
            <a:r>
              <a:rPr lang="en-US" sz="5400" u="sng" dirty="0" smtClean="0"/>
              <a:t>i</a:t>
            </a:r>
            <a:r>
              <a:rPr lang="en-US" sz="5400" dirty="0" smtClean="0"/>
              <a:t>stmas</a:t>
            </a:r>
            <a:endParaRPr lang="ru-RU" sz="54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2750" t="3939" r="1963" b="542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кутник 3"/>
          <p:cNvSpPr/>
          <p:nvPr/>
        </p:nvSpPr>
        <p:spPr>
          <a:xfrm>
            <a:off x="323528" y="404664"/>
            <a:ext cx="8446399" cy="6192688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697144" cy="11430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accent2">
                    <a:lumMod val="50000"/>
                  </a:schemeClr>
                </a:solidFill>
                <a:latin typeface="Algerian" pitchFamily="82" charset="0"/>
              </a:rPr>
              <a:t>Let’s check your answers!</a:t>
            </a:r>
            <a:endParaRPr lang="ru-RU" sz="48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67544" y="1482436"/>
          <a:ext cx="8280920" cy="4970900"/>
        </p:xfrm>
        <a:graphic>
          <a:graphicData uri="http://schemas.openxmlformats.org/drawingml/2006/table">
            <a:tbl>
              <a:tblPr/>
              <a:tblGrid>
                <a:gridCol w="2525038"/>
                <a:gridCol w="2877941"/>
                <a:gridCol w="2877941"/>
              </a:tblGrid>
              <a:tr h="4970900">
                <a:tc>
                  <a:txBody>
                    <a:bodyPr/>
                    <a:lstStyle/>
                    <a:p>
                      <a:endParaRPr lang="en-US" sz="2000" b="1" i="1" dirty="0" smtClean="0"/>
                    </a:p>
                    <a:p>
                      <a:endParaRPr lang="en-US" sz="2000" b="1" i="1" dirty="0" smtClean="0"/>
                    </a:p>
                    <a:p>
                      <a:endParaRPr lang="en-US" sz="2000" b="1" i="1" dirty="0" smtClean="0"/>
                    </a:p>
                    <a:p>
                      <a:r>
                        <a:rPr lang="en-US" sz="3200" b="1" i="1" dirty="0" smtClean="0"/>
                        <a:t>right</a:t>
                      </a:r>
                    </a:p>
                    <a:p>
                      <a:r>
                        <a:rPr lang="en-US" sz="3200" b="1" i="1" dirty="0" smtClean="0"/>
                        <a:t>like</a:t>
                      </a:r>
                    </a:p>
                    <a:p>
                      <a:r>
                        <a:rPr lang="en-US" sz="3200" b="1" i="1" dirty="0" smtClean="0"/>
                        <a:t>shy</a:t>
                      </a:r>
                    </a:p>
                    <a:p>
                      <a:r>
                        <a:rPr lang="en-US" sz="3200" b="1" i="1" dirty="0" smtClean="0"/>
                        <a:t>die</a:t>
                      </a:r>
                    </a:p>
                    <a:p>
                      <a:r>
                        <a:rPr lang="en-US" sz="3200" b="1" i="1" dirty="0" smtClean="0"/>
                        <a:t>try</a:t>
                      </a:r>
                    </a:p>
                    <a:p>
                      <a:r>
                        <a:rPr lang="en-US" sz="3200" b="1" i="1" dirty="0" smtClean="0"/>
                        <a:t>decide</a:t>
                      </a:r>
                      <a:endParaRPr lang="ru-RU" sz="3200" b="1" i="1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b="1" i="1" dirty="0" smtClean="0"/>
                    </a:p>
                    <a:p>
                      <a:endParaRPr lang="en-US" sz="2000" b="1" i="1" dirty="0" smtClean="0"/>
                    </a:p>
                    <a:p>
                      <a:endParaRPr lang="en-US" sz="2000" b="1" i="1" dirty="0" smtClean="0"/>
                    </a:p>
                    <a:p>
                      <a:r>
                        <a:rPr lang="en-US" sz="2800" b="1" i="1" dirty="0" smtClean="0"/>
                        <a:t>teacher</a:t>
                      </a:r>
                    </a:p>
                    <a:p>
                      <a:r>
                        <a:rPr lang="en-US" sz="2800" b="1" i="1" dirty="0" smtClean="0"/>
                        <a:t>team</a:t>
                      </a:r>
                    </a:p>
                    <a:p>
                      <a:r>
                        <a:rPr lang="en-US" sz="2800" b="1" i="1" dirty="0" smtClean="0"/>
                        <a:t>T-shirt</a:t>
                      </a:r>
                    </a:p>
                    <a:p>
                      <a:r>
                        <a:rPr lang="en-US" sz="2800" b="1" i="1" dirty="0" smtClean="0"/>
                        <a:t>she</a:t>
                      </a:r>
                    </a:p>
                    <a:p>
                      <a:r>
                        <a:rPr lang="en-US" sz="2800" b="1" i="1" dirty="0" smtClean="0"/>
                        <a:t>people</a:t>
                      </a:r>
                    </a:p>
                    <a:p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 b="1" i="1" dirty="0" smtClean="0"/>
                    </a:p>
                    <a:p>
                      <a:endParaRPr lang="en-US" sz="2000" b="1" i="1" dirty="0" smtClean="0"/>
                    </a:p>
                    <a:p>
                      <a:endParaRPr lang="en-US" sz="2000" b="1" i="1" dirty="0" smtClean="0"/>
                    </a:p>
                    <a:p>
                      <a:r>
                        <a:rPr lang="en-US" sz="2800" b="1" i="1" dirty="0" smtClean="0"/>
                        <a:t>visit</a:t>
                      </a:r>
                    </a:p>
                    <a:p>
                      <a:r>
                        <a:rPr lang="en-US" sz="2800" b="1" i="1" dirty="0" smtClean="0"/>
                        <a:t>women</a:t>
                      </a:r>
                    </a:p>
                    <a:p>
                      <a:r>
                        <a:rPr lang="en-US" sz="2800" b="1" i="1" dirty="0" smtClean="0"/>
                        <a:t>history</a:t>
                      </a:r>
                    </a:p>
                    <a:p>
                      <a:r>
                        <a:rPr lang="en-US" sz="2800" b="1" i="1" dirty="0" smtClean="0"/>
                        <a:t>interesting</a:t>
                      </a:r>
                    </a:p>
                    <a:p>
                      <a:r>
                        <a:rPr lang="en-US" sz="2800" b="1" i="1" dirty="0" smtClean="0"/>
                        <a:t>English</a:t>
                      </a:r>
                    </a:p>
                    <a:p>
                      <a:r>
                        <a:rPr lang="en-US" sz="2800" b="1" i="1" dirty="0" smtClean="0"/>
                        <a:t>middle</a:t>
                      </a:r>
                    </a:p>
                    <a:p>
                      <a:r>
                        <a:rPr lang="en-US" sz="2800" b="1" i="1" dirty="0" smtClean="0"/>
                        <a:t>Christmas</a:t>
                      </a:r>
                    </a:p>
                    <a:p>
                      <a:endParaRPr lang="ru-RU" sz="2800" b="1" i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98764" y="1565564"/>
          <a:ext cx="8271163" cy="518160"/>
        </p:xfrm>
        <a:graphic>
          <a:graphicData uri="http://schemas.openxmlformats.org/drawingml/2006/table">
            <a:tbl>
              <a:tblPr/>
              <a:tblGrid>
                <a:gridCol w="8271163"/>
              </a:tblGrid>
              <a:tr h="415636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rgbClr val="C00000"/>
                          </a:solidFill>
                        </a:rPr>
                        <a:t>            /</a:t>
                      </a:r>
                      <a:r>
                        <a:rPr lang="uk-UA" sz="2800" b="1" dirty="0" smtClean="0">
                          <a:solidFill>
                            <a:srgbClr val="C00000"/>
                          </a:solidFill>
                        </a:rPr>
                        <a:t>а</a:t>
                      </a:r>
                      <a:r>
                        <a:rPr lang="en-US" sz="2800" b="1" dirty="0" err="1" smtClean="0">
                          <a:solidFill>
                            <a:srgbClr val="C00000"/>
                          </a:solidFill>
                        </a:rPr>
                        <a:t>i</a:t>
                      </a:r>
                      <a:r>
                        <a:rPr lang="en-US" sz="2800" b="1" dirty="0" smtClean="0">
                          <a:solidFill>
                            <a:srgbClr val="C00000"/>
                          </a:solidFill>
                        </a:rPr>
                        <a:t>/                           /</a:t>
                      </a:r>
                      <a:r>
                        <a:rPr lang="en-US" sz="2800" b="1" dirty="0" err="1" smtClean="0">
                          <a:solidFill>
                            <a:srgbClr val="C00000"/>
                          </a:solidFill>
                        </a:rPr>
                        <a:t>i</a:t>
                      </a:r>
                      <a:r>
                        <a:rPr lang="en-US" sz="2800" b="1" dirty="0" smtClean="0">
                          <a:solidFill>
                            <a:srgbClr val="C00000"/>
                          </a:solidFill>
                        </a:rPr>
                        <a:t>:/                        /</a:t>
                      </a:r>
                      <a:r>
                        <a:rPr lang="en-US" sz="2800" b="1" dirty="0" err="1" smtClean="0">
                          <a:solidFill>
                            <a:srgbClr val="C00000"/>
                          </a:solidFill>
                        </a:rPr>
                        <a:t>i</a:t>
                      </a:r>
                      <a:r>
                        <a:rPr lang="en-US" sz="2800" b="1" dirty="0" smtClean="0">
                          <a:solidFill>
                            <a:srgbClr val="C00000"/>
                          </a:solidFill>
                        </a:rPr>
                        <a:t>/        </a:t>
                      </a:r>
                      <a:endParaRPr lang="ru-RU" sz="28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750" t="5425" r="2750" b="5425"/>
          <a:stretch/>
        </p:blipFill>
        <p:spPr>
          <a:xfrm>
            <a:off x="0" y="11994"/>
            <a:ext cx="9217024" cy="6801382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323528" y="332656"/>
            <a:ext cx="8424936" cy="612068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smtClean="0"/>
              <a:t>Key Expressions</a:t>
            </a: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smtClean="0"/>
              <a:t>At the top…..</a:t>
            </a:r>
            <a:endParaRPr lang="ru-RU" smtClean="0"/>
          </a:p>
          <a:p>
            <a:pPr lvl="0"/>
            <a:r>
              <a:rPr lang="en-US" smtClean="0"/>
              <a:t>At the bottom….</a:t>
            </a:r>
            <a:endParaRPr lang="ru-RU" smtClean="0"/>
          </a:p>
          <a:p>
            <a:pPr lvl="0"/>
            <a:r>
              <a:rPr lang="en-US" smtClean="0"/>
              <a:t>On the left side….</a:t>
            </a:r>
            <a:endParaRPr lang="ru-RU" smtClean="0"/>
          </a:p>
          <a:p>
            <a:pPr lvl="0"/>
            <a:r>
              <a:rPr lang="en-US" smtClean="0"/>
              <a:t>On the right side…</a:t>
            </a:r>
            <a:endParaRPr lang="ru-RU" smtClean="0"/>
          </a:p>
          <a:p>
            <a:pPr lvl="0"/>
            <a:r>
              <a:rPr lang="en-US" smtClean="0"/>
              <a:t>In the background…..</a:t>
            </a:r>
            <a:endParaRPr lang="ru-RU" smtClean="0"/>
          </a:p>
          <a:p>
            <a:pPr lvl="0"/>
            <a:r>
              <a:rPr lang="en-US" smtClean="0"/>
              <a:t>In the foreground…</a:t>
            </a:r>
            <a:endParaRPr lang="ru-RU" smtClean="0"/>
          </a:p>
          <a:p>
            <a:pPr lvl="0"/>
            <a:r>
              <a:rPr lang="en-US" smtClean="0"/>
              <a:t>In the top left-hand corner…</a:t>
            </a:r>
            <a:endParaRPr lang="ru-RU" smtClean="0"/>
          </a:p>
          <a:p>
            <a:pPr lvl="0"/>
            <a:r>
              <a:rPr lang="en-US" smtClean="0"/>
              <a:t>In the top right-left corner…</a:t>
            </a:r>
            <a:endParaRPr lang="ru-RU" smtClean="0"/>
          </a:p>
          <a:p>
            <a:pPr lvl="0"/>
            <a:r>
              <a:rPr lang="en-US" smtClean="0"/>
              <a:t>In the bottom left-hand corner….</a:t>
            </a:r>
            <a:endParaRPr lang="ru-RU" smtClean="0"/>
          </a:p>
          <a:p>
            <a:r>
              <a:rPr lang="en-US" smtClean="0"/>
              <a:t>In the bottom right-hand corner….</a:t>
            </a:r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16882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750" t="5425" r="2750" b="5425"/>
          <a:stretch/>
        </p:blipFill>
        <p:spPr>
          <a:xfrm>
            <a:off x="0" y="24732"/>
            <a:ext cx="9144000" cy="6833267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323528" y="332656"/>
            <a:ext cx="8496944" cy="612068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Description plan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514350" indent="-514350"/>
            <a:r>
              <a:rPr lang="en-US" i="1" dirty="0" smtClean="0">
                <a:solidFill>
                  <a:srgbClr val="0070C0"/>
                </a:solidFill>
              </a:rPr>
              <a:t>Where</a:t>
            </a:r>
            <a:r>
              <a:rPr lang="en-US" dirty="0" smtClean="0"/>
              <a:t> and </a:t>
            </a:r>
            <a:r>
              <a:rPr lang="en-US" i="1" dirty="0" smtClean="0">
                <a:solidFill>
                  <a:srgbClr val="0070C0"/>
                </a:solidFill>
              </a:rPr>
              <a:t>When</a:t>
            </a:r>
            <a:r>
              <a:rPr lang="en-US" dirty="0" smtClean="0"/>
              <a:t> the photo was taken?(Past Simple)</a:t>
            </a:r>
          </a:p>
          <a:p>
            <a:pPr marL="514350" indent="-514350"/>
            <a:r>
              <a:rPr lang="en-US" i="1" dirty="0" smtClean="0">
                <a:solidFill>
                  <a:srgbClr val="0070C0"/>
                </a:solidFill>
              </a:rPr>
              <a:t>What/Who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is in the photo?(Present Simple)</a:t>
            </a:r>
          </a:p>
          <a:p>
            <a:pPr marL="514350" indent="-514350"/>
            <a:r>
              <a:rPr lang="en-US" i="1" dirty="0" smtClean="0">
                <a:solidFill>
                  <a:srgbClr val="0070C0"/>
                </a:solidFill>
              </a:rPr>
              <a:t>What</a:t>
            </a:r>
            <a:r>
              <a:rPr lang="en-US" dirty="0" smtClean="0"/>
              <a:t> is happening?(Present Continuous)</a:t>
            </a:r>
          </a:p>
          <a:p>
            <a:pPr marL="514350" indent="-514350"/>
            <a:r>
              <a:rPr lang="en-US" i="1" dirty="0" smtClean="0">
                <a:solidFill>
                  <a:srgbClr val="0070C0"/>
                </a:solidFill>
              </a:rPr>
              <a:t>Why</a:t>
            </a:r>
            <a:r>
              <a:rPr lang="en-US" dirty="0" smtClean="0"/>
              <a:t> you keep this photo in your album?</a:t>
            </a:r>
          </a:p>
          <a:p>
            <a:pPr marL="514350" indent="-514350"/>
            <a:r>
              <a:rPr lang="en-US" i="1" dirty="0" smtClean="0">
                <a:solidFill>
                  <a:srgbClr val="0070C0"/>
                </a:solidFill>
              </a:rPr>
              <a:t>Why</a:t>
            </a:r>
            <a:r>
              <a:rPr lang="en-US" i="1" dirty="0" smtClean="0"/>
              <a:t> </a:t>
            </a:r>
            <a:r>
              <a:rPr lang="en-US" dirty="0" smtClean="0"/>
              <a:t>you decided to show this picture to your friend?</a:t>
            </a:r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274</Words>
  <Application>Microsoft Office PowerPoint</Application>
  <PresentationFormat>Экран (4:3)</PresentationFormat>
  <Paragraphs>68</Paragraphs>
  <Slides>27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Aharoni</vt:lpstr>
      <vt:lpstr>Algerian</vt:lpstr>
      <vt:lpstr>Arial</vt:lpstr>
      <vt:lpstr>Calibri</vt:lpstr>
      <vt:lpstr>Тема Office</vt:lpstr>
      <vt:lpstr> </vt:lpstr>
      <vt:lpstr>Description of photos</vt:lpstr>
      <vt:lpstr>         Objectives:</vt:lpstr>
      <vt:lpstr>Презентация PowerPoint</vt:lpstr>
      <vt:lpstr>Phonetic warm- up </vt:lpstr>
      <vt:lpstr>Let’s check your answers!</vt:lpstr>
      <vt:lpstr>Key Expressions </vt:lpstr>
      <vt:lpstr>Презентация PowerPoint</vt:lpstr>
      <vt:lpstr>Description plan</vt:lpstr>
      <vt:lpstr>Презентация PowerPoint</vt:lpstr>
      <vt:lpstr>Презентация PowerPoint</vt:lpstr>
      <vt:lpstr>Презентация PowerPoint</vt:lpstr>
      <vt:lpstr>Презентация PowerPoint</vt:lpstr>
      <vt:lpstr>Let’s search the  differences!</vt:lpstr>
      <vt:lpstr>Презентация PowerPoint</vt:lpstr>
      <vt:lpstr>Презентация PowerPoint</vt:lpstr>
      <vt:lpstr>Video from Winnipeg.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Thank you for attention! </vt:lpstr>
      <vt:lpstr>An annoying noise annoys oyster.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Таня</cp:lastModifiedBy>
  <cp:revision>45</cp:revision>
  <dcterms:created xsi:type="dcterms:W3CDTF">2017-11-27T19:33:54Z</dcterms:created>
  <dcterms:modified xsi:type="dcterms:W3CDTF">2018-03-05T13:36:16Z</dcterms:modified>
</cp:coreProperties>
</file>