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9"/>
  </p:notesMasterIdLst>
  <p:sldIdLst>
    <p:sldId id="332" r:id="rId2"/>
    <p:sldId id="339" r:id="rId3"/>
    <p:sldId id="262" r:id="rId4"/>
    <p:sldId id="302" r:id="rId5"/>
    <p:sldId id="290" r:id="rId6"/>
    <p:sldId id="258" r:id="rId7"/>
    <p:sldId id="289" r:id="rId8"/>
    <p:sldId id="257" r:id="rId9"/>
    <p:sldId id="333" r:id="rId10"/>
    <p:sldId id="298" r:id="rId11"/>
    <p:sldId id="299" r:id="rId12"/>
    <p:sldId id="312" r:id="rId13"/>
    <p:sldId id="303" r:id="rId14"/>
    <p:sldId id="261" r:id="rId15"/>
    <p:sldId id="260" r:id="rId16"/>
    <p:sldId id="334" r:id="rId17"/>
    <p:sldId id="317" r:id="rId18"/>
    <p:sldId id="318" r:id="rId19"/>
    <p:sldId id="316" r:id="rId20"/>
    <p:sldId id="304" r:id="rId21"/>
    <p:sldId id="279" r:id="rId22"/>
    <p:sldId id="281" r:id="rId23"/>
    <p:sldId id="305" r:id="rId24"/>
    <p:sldId id="336" r:id="rId25"/>
    <p:sldId id="319" r:id="rId26"/>
    <p:sldId id="342" r:id="rId27"/>
    <p:sldId id="341" r:id="rId28"/>
    <p:sldId id="324" r:id="rId29"/>
    <p:sldId id="322" r:id="rId30"/>
    <p:sldId id="329" r:id="rId31"/>
    <p:sldId id="320" r:id="rId32"/>
    <p:sldId id="321" r:id="rId33"/>
    <p:sldId id="323" r:id="rId34"/>
    <p:sldId id="306" r:id="rId35"/>
    <p:sldId id="280" r:id="rId36"/>
    <p:sldId id="282" r:id="rId37"/>
    <p:sldId id="265" r:id="rId38"/>
    <p:sldId id="311" r:id="rId39"/>
    <p:sldId id="335" r:id="rId40"/>
    <p:sldId id="297" r:id="rId41"/>
    <p:sldId id="331" r:id="rId42"/>
    <p:sldId id="308" r:id="rId43"/>
    <p:sldId id="292" r:id="rId44"/>
    <p:sldId id="291" r:id="rId45"/>
    <p:sldId id="294" r:id="rId46"/>
    <p:sldId id="295" r:id="rId47"/>
    <p:sldId id="315" r:id="rId48"/>
    <p:sldId id="313" r:id="rId49"/>
    <p:sldId id="338" r:id="rId50"/>
    <p:sldId id="314" r:id="rId51"/>
    <p:sldId id="343" r:id="rId52"/>
    <p:sldId id="307" r:id="rId53"/>
    <p:sldId id="287" r:id="rId54"/>
    <p:sldId id="284" r:id="rId55"/>
    <p:sldId id="285" r:id="rId56"/>
    <p:sldId id="286" r:id="rId57"/>
    <p:sldId id="309" r:id="rId58"/>
    <p:sldId id="310" r:id="rId59"/>
    <p:sldId id="337" r:id="rId60"/>
    <p:sldId id="300" r:id="rId61"/>
    <p:sldId id="330" r:id="rId62"/>
    <p:sldId id="326" r:id="rId63"/>
    <p:sldId id="327" r:id="rId64"/>
    <p:sldId id="325" r:id="rId65"/>
    <p:sldId id="344" r:id="rId66"/>
    <p:sldId id="277" r:id="rId67"/>
    <p:sldId id="340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68" autoAdjust="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64E5D-15F0-42D7-8C69-626BA9FE02EC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0C1AD-BF61-43F1-BD6D-8583714F9E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645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0C1AD-BF61-43F1-BD6D-8583714F9EDB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866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412776"/>
            <a:ext cx="7848872" cy="5256584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00B050"/>
                </a:solidFill>
                <a:latin typeface="Monotype Corsiva" panose="03010101010201010101" pitchFamily="66" charset="0"/>
                <a:cs typeface="EucrosiaUPC" panose="02020603050405020304" pitchFamily="18" charset="-34"/>
              </a:rPr>
              <a:t>«СРІБНЕ СТОЛІТТЯ» РОСІЙСЬКОЇ ПОЕЗІЇ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1"/>
            <a:ext cx="8424936" cy="1656183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7030A0"/>
                </a:solidFill>
              </a:rPr>
              <a:t>ПОЕТИЧНА  </a:t>
            </a:r>
            <a:r>
              <a:rPr lang="uk-UA" b="1" dirty="0" smtClean="0">
                <a:solidFill>
                  <a:srgbClr val="7030A0"/>
                </a:solidFill>
              </a:rPr>
              <a:t>ВІТАЛЬНЯ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20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568952" cy="674136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А. АХМАТОВА   «ЛЮБОВЬ»    (1911)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 змейкой, свернувшись клубком,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 самого сердца колдует,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 целые дни голубком</a:t>
            </a:r>
          </a:p>
          <a:p>
            <a:pPr algn="l"/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белом окошке воркует</a:t>
            </a:r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То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инее ярком блеснет,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Почудится в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дреме левкоя…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Но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верно и тайно ведет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От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радости и от покоя</a:t>
            </a:r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Умеет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так сладко рыдать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молитве тоскующей скрипки,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И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страшно ее угадать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В </a:t>
            </a: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еще незнакомой улыбке.</a:t>
            </a:r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610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0"/>
            <a:ext cx="8568952" cy="68580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300" dirty="0" smtClean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АХМАТОВА   «БУДЕМ ВМЕСТЕ, МИЛЫЙ»    (1915)</a:t>
            </a:r>
          </a:p>
          <a:p>
            <a:pPr algn="l"/>
            <a:endParaRPr lang="ru-RU" sz="2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Будем вместе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, милый, вместе,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Знают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все, что мы родные,</a:t>
            </a:r>
          </a:p>
          <a:p>
            <a:pPr algn="l"/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А лукавые насмешки,</a:t>
            </a:r>
          </a:p>
          <a:p>
            <a:pPr algn="l"/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Как бубенчик отдаленный,</a:t>
            </a:r>
          </a:p>
          <a:p>
            <a:pPr algn="l"/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И обидеть нас не могут,</a:t>
            </a:r>
          </a:p>
          <a:p>
            <a:pPr algn="l"/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И не могут огорчить</a:t>
            </a:r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Где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венчались мы — не помним,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Но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сверкала эта церковь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Тем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неистовым сияньем,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Что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лишь ангелы умеют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В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белых крыльях приносить</a:t>
            </a:r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3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А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теперь пора такая,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Страшный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год и страшный город.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Как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же можно разлучиться</a:t>
            </a:r>
          </a:p>
          <a:p>
            <a:pPr algn="l"/>
            <a:r>
              <a:rPr lang="ru-RU" sz="23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Мне </a:t>
            </a:r>
            <a:r>
              <a:rPr lang="ru-RU" sz="2300" b="1" dirty="0">
                <a:latin typeface="Calibri" panose="020F0502020204030204" pitchFamily="34" charset="0"/>
                <a:cs typeface="Calibri" panose="020F0502020204030204" pitchFamily="34" charset="0"/>
              </a:rPr>
              <a:t>с тобой, тебе со мной?</a:t>
            </a:r>
          </a:p>
          <a:p>
            <a:pPr algn="l"/>
            <a:endParaRPr lang="ru-RU" dirty="0"/>
          </a:p>
          <a:p>
            <a:pPr algn="l"/>
            <a:endParaRPr lang="ru-RU" dirty="0"/>
          </a:p>
          <a:p>
            <a:pPr algn="l"/>
            <a:endParaRPr lang="ru-RU" dirty="0"/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85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784976" cy="674136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АХМАТОВА  «НА ПОРОГЕ БЕЛОГО РАЯ»   (1921)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пороге белом рая,</a:t>
            </a:r>
          </a:p>
          <a:p>
            <a:pPr algn="l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Оглянувшись, крикнул: "Жду!"</a:t>
            </a:r>
          </a:p>
          <a:p>
            <a:pPr algn="l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Завещал мне, умирая,</a:t>
            </a:r>
          </a:p>
          <a:p>
            <a:pPr algn="l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Благостность и нищету.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И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когда прозрачно небо,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Видит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, крыльями звеня,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Как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делюсь я коркой хлеба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С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тем, кто просит у меня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А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когда, как после битвы,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Облака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плывут в крови,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Слышит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он мои молитвы,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И 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слова моей любви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БЛАГОСТНЫЙ —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устар.). Приятный, умиротворяющий, приносящий благо.</a:t>
            </a:r>
          </a:p>
        </p:txBody>
      </p:sp>
    </p:spTree>
    <p:extLst>
      <p:ext uri="{BB962C8B-B14F-4D97-AF65-F5344CB8AC3E}">
        <p14:creationId xmlns:p14="http://schemas.microsoft.com/office/powerpoint/2010/main" val="61446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32656"/>
            <a:ext cx="7920880" cy="6525344"/>
          </a:xfrm>
        </p:spPr>
        <p:txBody>
          <a:bodyPr>
            <a:normAutofit/>
          </a:bodyPr>
          <a:lstStyle/>
          <a:p>
            <a:pPr algn="ctr"/>
            <a:r>
              <a:rPr lang="uk-UA" sz="8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Олександр Олександрович Блок</a:t>
            </a:r>
          </a:p>
          <a:p>
            <a:pPr algn="ctr"/>
            <a:r>
              <a:rPr lang="uk-UA" sz="8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1880 - 1921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5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88" y="62861"/>
            <a:ext cx="8816299" cy="660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99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Админ\Desktop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46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Агбасог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795"/>
            <a:ext cx="9151824" cy="679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7950069" cy="1780803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7030A0"/>
                </a:solidFill>
                <a:latin typeface="Impact" panose="020B0806030902050204" pitchFamily="34" charset="0"/>
              </a:rPr>
              <a:t>Олександр     Блок</a:t>
            </a:r>
          </a:p>
          <a:p>
            <a:pPr algn="ctr"/>
            <a:r>
              <a:rPr lang="uk-UA" sz="5400" b="1" dirty="0" smtClean="0">
                <a:solidFill>
                  <a:srgbClr val="7030A0"/>
                </a:solidFill>
                <a:latin typeface="Impact" panose="020B0806030902050204" pitchFamily="34" charset="0"/>
              </a:rPr>
              <a:t>«Я  знаю  близько  ти»</a:t>
            </a:r>
            <a:endParaRPr lang="ru-RU" sz="5400" b="1" dirty="0">
              <a:solidFill>
                <a:srgbClr val="7030A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93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84976" cy="666936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БЛОК   «Я ЗНАЮ – БЛИЗЬКО ТИ»     (1901)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Я знаю -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близько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Літа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собі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минають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вигляді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одному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дуже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близько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Весь горизонт пала - 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ясний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до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відчаю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Сумую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я в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зітханнях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німоти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Весь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горизонт пала.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Близьке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Твоє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зоріння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Та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я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непевний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зміниш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вигляд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?!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збудиш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нечекане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підозріння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скинеш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кінці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величчя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простоти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О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як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занепаду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- 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журно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й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низько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Не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здатний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чари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смерті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обійти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Прозора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далечінь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!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лучезарність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близько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Та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я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непевний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зміниш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вигляд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?! </a:t>
            </a:r>
          </a:p>
          <a:p>
            <a:pPr algn="l"/>
            <a:endParaRPr lang="ru-RU" sz="23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01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9144000" cy="6568648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БЛОК   «ПРО ДОБЛЕСТІ…»     (1908)</a:t>
            </a:r>
          </a:p>
          <a:p>
            <a:pPr algn="l"/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Про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доблесті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про подвиги, про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славу       Я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кликав —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тільки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не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озирнулась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       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Я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забував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страдницькій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землі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Я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сльози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лив —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ж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очі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відвела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                                       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Коли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твоє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лице 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простій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оправі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синій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плащ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журливо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загорнулась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 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Світилося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у мене на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столі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У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вогку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ніч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із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дому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геть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пішла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</a:p>
          <a:p>
            <a:pPr algn="l"/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Та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час настав, і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пішла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із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дому.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Не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знаю, мила, де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своїй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гордині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ніч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жбурнув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я перстень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пам'ятний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цьому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світі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захисток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знайшла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</a:p>
          <a:p>
            <a:pPr algn="l"/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віддала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своє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життя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чужому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Я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міцно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сплю, і сниться плащ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твій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синій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І я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забув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прекрасний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образ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твій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якому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вогку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ніч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пішла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</a:p>
          <a:p>
            <a:pPr algn="l"/>
            <a:endParaRPr lang="ru-RU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Летіли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дні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кружляли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клятим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роєм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Не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мрію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вже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про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ніжність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і про славу,</a:t>
            </a:r>
            <a:endParaRPr lang="ru-RU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Вино й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любов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були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мої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кати          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Минуло все, і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молодість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пройшла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algn="l"/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Згадав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тебе я перед </a:t>
            </a:r>
            <a:r>
              <a:rPr lang="ru-RU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аналоєм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Твоє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лице 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його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простій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оправіІ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І кликав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ніби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молодість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прийти…              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Я сам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прийняв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з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письмового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стола.</a:t>
            </a:r>
          </a:p>
        </p:txBody>
      </p:sp>
    </p:spTree>
    <p:extLst>
      <p:ext uri="{BB962C8B-B14F-4D97-AF65-F5344CB8AC3E}">
        <p14:creationId xmlns:p14="http://schemas.microsoft.com/office/powerpoint/2010/main" val="413463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84976" cy="666936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 БЛОК   «ЯКА ЖАГА БЕЗУМНА - ЖИТЬ…»    (1914)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Яка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жага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безумна — жить.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здійснене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обожествити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втілити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все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нерозкрите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нечуваному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продзвеніть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Нехай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життя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над нами стеле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Вкривало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чорне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і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смутне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—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Проте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колись юнак веселий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В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прийдешнім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спогада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мене: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не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похмурість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не могила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Була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душі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його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дні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ru-RU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Він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весь — свобода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яснокрила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Дитя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при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світлому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вогні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184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12651" y="332656"/>
            <a:ext cx="8535813" cy="6192688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МЕТА: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перевірити рівень засвоєних учнями знань за темою;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підвести учнів до думки про феноменальність  культурного явища у Росії на межі ХІХ – ХХ століть;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розкрити зв’язок головних проблем часу з особливостями художніх світів, створених поетами «срібної доби» російської літератури;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розвивати навички виразного, вдумливого читання поезії напам'ять; вміння аналізувати ліричний твір, </a:t>
            </a:r>
            <a:r>
              <a:rPr lang="uk-UA" sz="28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обгрунтовувати</a:t>
            </a: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свій вибір;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виховувати наполегливість, любов до поезії, естетичний смак</a:t>
            </a:r>
            <a:endParaRPr lang="ru-RU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53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1628" y="361506"/>
            <a:ext cx="8144828" cy="6235845"/>
          </a:xfrm>
        </p:spPr>
        <p:txBody>
          <a:bodyPr>
            <a:noAutofit/>
          </a:bodyPr>
          <a:lstStyle/>
          <a:p>
            <a:pPr algn="ctr"/>
            <a:r>
              <a:rPr lang="uk-UA" sz="8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Марина </a:t>
            </a:r>
          </a:p>
          <a:p>
            <a:pPr algn="ctr"/>
            <a:r>
              <a:rPr lang="uk-UA" sz="8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Іванівна </a:t>
            </a:r>
          </a:p>
          <a:p>
            <a:pPr algn="ctr"/>
            <a:r>
              <a:rPr lang="uk-UA" sz="88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Цвєтаєва</a:t>
            </a:r>
            <a:endParaRPr lang="uk-UA" sz="8800" b="1" dirty="0" smtClean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8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1892 - 1941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8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дмин\Desktop\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12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дмин\Desktop\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27" y="780455"/>
            <a:ext cx="8672728" cy="552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21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72" y="1268760"/>
            <a:ext cx="823031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82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Яскраві\MLkUZlB6XW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30" y="1"/>
            <a:ext cx="7431493" cy="689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25144"/>
            <a:ext cx="8352928" cy="194421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Марина   Цветаева</a:t>
            </a:r>
          </a:p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«Кроме  любви»</a:t>
            </a:r>
            <a:endParaRPr lang="ru-RU" sz="5400" b="1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21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669360"/>
          </a:xfrm>
        </p:spPr>
        <p:txBody>
          <a:bodyPr>
            <a:noAutofit/>
          </a:bodyPr>
          <a:lstStyle/>
          <a:p>
            <a:pPr algn="l"/>
            <a:r>
              <a:rPr lang="uk-UA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М. ЦВЕТАЕВА    «МОИМ СТИХАМ»   (1913)</a:t>
            </a:r>
          </a:p>
          <a:p>
            <a:pPr algn="l"/>
            <a:endParaRPr lang="uk-UA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Моим стихам, написанным так рано,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и не знала я, что я — поэт,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Сорвавшимся, как брызги из фонтана,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Как искры из ракет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Ворвавшимся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как маленькие черти,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В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святилище, где сон и фимиам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Моим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стихам о юности и смерти,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Нечитанным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стихам!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Разбросанным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пыли по магазинам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(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Где их никто не брал и не берет!),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Моим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стихам, как драгоценным винам,</a:t>
            </a:r>
          </a:p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Настанет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свой черед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2400" b="1" dirty="0"/>
          </a:p>
          <a:p>
            <a:pPr algn="l"/>
            <a:r>
              <a:rPr lang="ru-RU" sz="2400" dirty="0" err="1"/>
              <a:t>Фимиа́м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/>
              <a:t>— ароматическая смола, благовоние; вещества, сжигаемые при богослужениях</a:t>
            </a:r>
            <a:r>
              <a:rPr lang="ru-RU" sz="2400" dirty="0" smtClean="0"/>
              <a:t>.            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352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угачева Мне нравится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19" y="260648"/>
            <a:ext cx="8705963" cy="4896544"/>
          </a:xfrm>
        </p:spPr>
      </p:pic>
    </p:spTree>
    <p:extLst>
      <p:ext uri="{BB962C8B-B14F-4D97-AF65-F5344CB8AC3E}">
        <p14:creationId xmlns:p14="http://schemas.microsoft.com/office/powerpoint/2010/main" val="237102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3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DOM_NA_POKROVSKOM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58" y="42530"/>
            <a:ext cx="7886782" cy="680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8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0"/>
            <a:ext cx="8640960" cy="6858000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М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ЦВЕТАЕВА   «ПОД ЛАСКОЙ ПЛЮШЕВОГО ПЛЕДА»      (1914)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Под лаской плюшевого пледа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Вчерашний вызываю сон.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Что это было? — Чья победа? —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Кто побежден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Всё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передумываю снова,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Всем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перемучиваюсь вновь.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В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том, для чего не знаю слова,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Была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ль любовь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Кто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был охотник? — Кто — добыча?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Всё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дьявольски-наоборот!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Что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понял, длительно мурлыча,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Сибирский кот?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В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том поединке своеволий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Кто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, в чьей руке был только мяч?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Чье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сердце — Ваше ли, мое ли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Летело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вскачь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все-таки — что ж это было?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Чего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так хочется и жаль?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Так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и не знаю: победила ль?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Побеждена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ль? </a:t>
            </a:r>
          </a:p>
          <a:p>
            <a:pPr algn="l"/>
            <a:endParaRPr lang="ru-RU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9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М. ЦВЕТАЕВА   «МНЕ НРАВИТСЯ….»    (1915)</a:t>
            </a: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Мне 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нравится, что вы больны не мной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Спасибо вам и сердцем и рукой    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Мне нравится, что я больна не вами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За то, то вы меня – не зная сами! -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никогда тяжелый шар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земной                         Так любите: за мой ночной покой,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Не уплывет под нашими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ногами                          За редкость встреч закатными часами,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Мне нравится, что можно быть смешной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       За наши не-гулянья под луной,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Распущенной - и не играть словами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За солнце, не у нас над головами, -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И не краснеть удушливой волной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За то, что вы больны – увы! – не мной,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Слегка соприкоснувшись рукавами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За то, то я больна – увы! – не вами!</a:t>
            </a:r>
          </a:p>
          <a:p>
            <a:pPr algn="l"/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Мне нравится еще, что вы при мне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Спокойно обнимаете другую,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Не прочите мне в адовом огне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Гореть за то, что я не вас целую.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Что имя нежное мое, мой нежный, не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Упоминаете ни днем, ни ночью - всуе...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никогда в церковной тишине</a:t>
            </a: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Не пропоют над нами: аллилуйя!</a:t>
            </a:r>
          </a:p>
        </p:txBody>
      </p:sp>
    </p:spTree>
    <p:extLst>
      <p:ext uri="{BB962C8B-B14F-4D97-AF65-F5344CB8AC3E}">
        <p14:creationId xmlns:p14="http://schemas.microsoft.com/office/powerpoint/2010/main" val="40492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l"/>
            <a:r>
              <a:rPr lang="uk-UA" sz="2400" b="1" dirty="0" smtClean="0">
                <a:solidFill>
                  <a:schemeClr val="tx1"/>
                </a:solidFill>
              </a:rPr>
              <a:t>СИМВОЛІЗМ               АКМЕЇЗМ           ФУТУРИЗМ         ІМАЖИНІЗМ</a:t>
            </a:r>
          </a:p>
          <a:p>
            <a:pPr algn="l"/>
            <a:endParaRPr lang="uk-UA" sz="2400" b="1" dirty="0">
              <a:solidFill>
                <a:schemeClr val="tx1"/>
              </a:solidFill>
            </a:endParaRPr>
          </a:p>
          <a:p>
            <a:pPr algn="l"/>
            <a:endParaRPr lang="uk-UA" sz="2400" b="1" dirty="0" smtClean="0">
              <a:solidFill>
                <a:schemeClr val="tx1"/>
              </a:solidFill>
            </a:endParaRPr>
          </a:p>
          <a:p>
            <a:pPr algn="l"/>
            <a:endParaRPr lang="uk-UA" sz="2400" b="1" dirty="0" smtClean="0">
              <a:solidFill>
                <a:schemeClr val="tx1"/>
              </a:solidFill>
            </a:endParaRPr>
          </a:p>
          <a:p>
            <a:endParaRPr lang="uk-UA" sz="2400" b="1" dirty="0" smtClean="0">
              <a:solidFill>
                <a:schemeClr val="tx1"/>
              </a:solidFill>
            </a:endParaRPr>
          </a:p>
          <a:p>
            <a:r>
              <a:rPr lang="uk-UA" sz="2400" b="1" dirty="0" smtClean="0">
                <a:solidFill>
                  <a:schemeClr val="tx1"/>
                </a:solidFill>
              </a:rPr>
              <a:t>Розповісти людині про світ, який її оточує;  про  неї саму; допомогти людині вижити в цьому складному світі та навчити любити його</a:t>
            </a:r>
          </a:p>
          <a:p>
            <a:endParaRPr lang="uk-UA" sz="2400" b="1" dirty="0">
              <a:solidFill>
                <a:schemeClr val="tx1"/>
              </a:solidFill>
            </a:endParaRPr>
          </a:p>
          <a:p>
            <a:endParaRPr lang="uk-UA" sz="2400" b="1" dirty="0" smtClean="0">
              <a:solidFill>
                <a:schemeClr val="tx1"/>
              </a:solidFill>
            </a:endParaRPr>
          </a:p>
          <a:p>
            <a:endParaRPr lang="uk-UA" sz="2400" b="1" dirty="0">
              <a:solidFill>
                <a:schemeClr val="tx1"/>
              </a:solidFill>
            </a:endParaRPr>
          </a:p>
          <a:p>
            <a:pPr algn="l"/>
            <a:r>
              <a:rPr lang="uk-UA" sz="2400" b="1" dirty="0" smtClean="0">
                <a:solidFill>
                  <a:schemeClr val="tx1"/>
                </a:solidFill>
              </a:rPr>
              <a:t> В. Брюсов            А. Ахматова             Б. Пастернак        С. Єсенін</a:t>
            </a:r>
          </a:p>
          <a:p>
            <a:pPr algn="l"/>
            <a:r>
              <a:rPr lang="uk-UA" sz="2400" b="1" dirty="0" smtClean="0">
                <a:solidFill>
                  <a:schemeClr val="tx1"/>
                </a:solidFill>
              </a:rPr>
              <a:t> З. </a:t>
            </a:r>
            <a:r>
              <a:rPr lang="uk-UA" sz="2400" b="1" dirty="0" err="1" smtClean="0">
                <a:solidFill>
                  <a:schemeClr val="tx1"/>
                </a:solidFill>
              </a:rPr>
              <a:t>Гіппіус</a:t>
            </a:r>
            <a:r>
              <a:rPr lang="uk-UA" sz="2400" b="1" dirty="0" smtClean="0">
                <a:solidFill>
                  <a:schemeClr val="tx1"/>
                </a:solidFill>
              </a:rPr>
              <a:t>             М. </a:t>
            </a:r>
            <a:r>
              <a:rPr lang="uk-UA" sz="2400" b="1" dirty="0" err="1" smtClean="0">
                <a:solidFill>
                  <a:schemeClr val="tx1"/>
                </a:solidFill>
              </a:rPr>
              <a:t>Гумільов</a:t>
            </a:r>
            <a:r>
              <a:rPr lang="uk-UA" sz="2400" b="1" dirty="0" smtClean="0">
                <a:solidFill>
                  <a:schemeClr val="tx1"/>
                </a:solidFill>
              </a:rPr>
              <a:t>              І. </a:t>
            </a:r>
            <a:r>
              <a:rPr lang="uk-UA" sz="2400" b="1" dirty="0" err="1" smtClean="0">
                <a:solidFill>
                  <a:schemeClr val="tx1"/>
                </a:solidFill>
              </a:rPr>
              <a:t>Сєвєрянін</a:t>
            </a:r>
            <a:r>
              <a:rPr lang="uk-UA" sz="2400" b="1" dirty="0" smtClean="0">
                <a:solidFill>
                  <a:schemeClr val="tx1"/>
                </a:solidFill>
              </a:rPr>
              <a:t>    М. </a:t>
            </a:r>
            <a:r>
              <a:rPr lang="uk-UA" sz="2400" b="1" dirty="0" err="1" smtClean="0">
                <a:solidFill>
                  <a:schemeClr val="tx1"/>
                </a:solidFill>
              </a:rPr>
              <a:t>Цвєтаєва</a:t>
            </a:r>
            <a:endParaRPr lang="uk-UA" sz="2400" b="1" dirty="0" smtClean="0">
              <a:solidFill>
                <a:schemeClr val="tx1"/>
              </a:solidFill>
            </a:endParaRPr>
          </a:p>
          <a:p>
            <a:pPr algn="l"/>
            <a:r>
              <a:rPr lang="uk-UA" sz="2400" b="1" dirty="0" smtClean="0">
                <a:solidFill>
                  <a:schemeClr val="tx1"/>
                </a:solidFill>
              </a:rPr>
              <a:t> О. Блок               О. </a:t>
            </a:r>
            <a:r>
              <a:rPr lang="uk-UA" sz="2400" b="1" dirty="0" err="1" smtClean="0">
                <a:solidFill>
                  <a:schemeClr val="tx1"/>
                </a:solidFill>
              </a:rPr>
              <a:t>Мандельштам</a:t>
            </a:r>
            <a:r>
              <a:rPr lang="uk-UA" sz="2400" b="1" dirty="0" smtClean="0">
                <a:solidFill>
                  <a:schemeClr val="tx1"/>
                </a:solidFill>
              </a:rPr>
              <a:t>     В. </a:t>
            </a:r>
            <a:r>
              <a:rPr lang="uk-UA" sz="2400" b="1" dirty="0" err="1" smtClean="0">
                <a:solidFill>
                  <a:schemeClr val="tx1"/>
                </a:solidFill>
              </a:rPr>
              <a:t>Хлєбніков</a:t>
            </a:r>
            <a:r>
              <a:rPr lang="uk-UA" sz="2400" b="1" dirty="0" smtClean="0">
                <a:solidFill>
                  <a:schemeClr val="tx1"/>
                </a:solidFill>
              </a:rPr>
              <a:t>          І. Бунін</a:t>
            </a:r>
          </a:p>
          <a:p>
            <a:pPr algn="l"/>
            <a:r>
              <a:rPr lang="uk-UA" sz="2400" b="1" dirty="0">
                <a:solidFill>
                  <a:schemeClr val="tx1"/>
                </a:solidFill>
              </a:rPr>
              <a:t> </a:t>
            </a:r>
            <a:r>
              <a:rPr lang="uk-UA" sz="2400" b="1" dirty="0" smtClean="0">
                <a:solidFill>
                  <a:schemeClr val="tx1"/>
                </a:solidFill>
              </a:rPr>
              <a:t>О. </a:t>
            </a:r>
            <a:r>
              <a:rPr lang="uk-UA" sz="2400" b="1" dirty="0" err="1" smtClean="0">
                <a:solidFill>
                  <a:schemeClr val="tx1"/>
                </a:solidFill>
              </a:rPr>
              <a:t>Бєлий</a:t>
            </a:r>
            <a:r>
              <a:rPr lang="uk-UA" sz="2400" b="1" dirty="0" smtClean="0">
                <a:solidFill>
                  <a:schemeClr val="tx1"/>
                </a:solidFill>
              </a:rPr>
              <a:t>                                        В. Маяковський   Саша Чорний</a:t>
            </a:r>
            <a:endParaRPr lang="uk-UA" sz="24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827584" y="908720"/>
            <a:ext cx="1008112" cy="11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203848" y="908720"/>
            <a:ext cx="673224" cy="11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5220072" y="908720"/>
            <a:ext cx="792088" cy="11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7452320" y="908720"/>
            <a:ext cx="914400" cy="1130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829768" y="328498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540460" y="328498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436096" y="3176972"/>
            <a:ext cx="0" cy="7560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7219552" y="3284984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3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o.56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548" y="-31910"/>
            <a:ext cx="9186547" cy="688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013176"/>
            <a:ext cx="7560840" cy="172819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Impact" panose="020B0806030902050204" pitchFamily="34" charset="0"/>
              </a:rPr>
              <a:t>Марина     </a:t>
            </a:r>
            <a:r>
              <a:rPr lang="uk-UA" sz="5400" b="1" dirty="0" err="1" smtClean="0">
                <a:solidFill>
                  <a:srgbClr val="FF0000"/>
                </a:solidFill>
                <a:latin typeface="Impact" panose="020B0806030902050204" pitchFamily="34" charset="0"/>
              </a:rPr>
              <a:t>Цветаева</a:t>
            </a:r>
            <a:endParaRPr lang="uk-UA" sz="5400" b="1" dirty="0" smtClean="0">
              <a:solidFill>
                <a:srgbClr val="FF0000"/>
              </a:solidFill>
              <a:latin typeface="Impact" panose="020B0806030902050204" pitchFamily="34" charset="0"/>
            </a:endParaRPr>
          </a:p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Impact" panose="020B0806030902050204" pitchFamily="34" charset="0"/>
              </a:rPr>
              <a:t>«Сад»</a:t>
            </a:r>
            <a:endParaRPr lang="ru-RU" sz="5400" b="1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55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712968" cy="674136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М. ЦВЕТАЕВА    «САД»     (1934)</a:t>
            </a: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 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этот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ад                                           Сад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: ни шажка!</a:t>
            </a:r>
            <a:endParaRPr lang="ru-RU" sz="19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 этот бред,                                     Сад: ни глазка!                        </a:t>
            </a: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Пошли 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мне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сад                                 </a:t>
            </a:r>
            <a:r>
              <a:rPr lang="ru-RU" sz="19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Сад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ни смешка!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На старость лет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            Сад: ни свистка!</a:t>
            </a:r>
          </a:p>
          <a:p>
            <a:pPr algn="l"/>
            <a:endParaRPr lang="ru-RU" sz="19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старость лет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Без ни-ушка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На старость бед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                             Мне сад пошли: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Рабочих — лет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  Без ни-душка!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Горбатых — лет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...                             Без ни-души!</a:t>
            </a:r>
          </a:p>
          <a:p>
            <a:pPr algn="l"/>
            <a:endParaRPr lang="ru-RU" sz="19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старость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лет                               Скажи: довольно муки - на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Собачьих — клад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                         Сад – одинокий, как сама.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Горячих лет 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—                                (Но около и сам ни стань!)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Прохладный сад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...                         - Сад, одинокий, как ты Сам.</a:t>
            </a:r>
          </a:p>
          <a:p>
            <a:pPr algn="l"/>
            <a:endParaRPr lang="ru-RU" sz="19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Для беглеца                                    Такой мне сад на старость лет…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Мне сад пошли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                          - Тот сад? А может быть – тот свет? -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Без ни-лица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     На старость лет моих пошли -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900" b="1" dirty="0">
                <a:latin typeface="Calibri" panose="020F0502020204030204" pitchFamily="34" charset="0"/>
                <a:cs typeface="Calibri" panose="020F0502020204030204" pitchFamily="34" charset="0"/>
              </a:rPr>
              <a:t>Без ни-души</a:t>
            </a:r>
            <a:r>
              <a:rPr lang="ru-RU" sz="1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!                                   На отпущение души.</a:t>
            </a:r>
            <a:endParaRPr lang="ru-RU" sz="1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03306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М. ЦВЕТАЕВА   «УЕДИНЕНИЕ: УЙДИ…»        (1934)</a:t>
            </a:r>
          </a:p>
          <a:p>
            <a:pPr algn="l"/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Уединение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: уйди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 себя, как прадеды в феоды.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Уединение: в груди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Ищи и находи свободу.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Чтоб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ни души, чтоб ни ноги —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На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свете нет такого саду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Уединению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. В груди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Ищи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 находи прохладу.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Кто́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победил на площади́ —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Про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то не думай и не ведай.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В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уединении груди —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Справляй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 погребай победу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Уединения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 груди.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Уединение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: уйди,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Жизнь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1070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М. ЦВЕТАЕВА   «КРОМЕ ЛЮБВИ»   (1910)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Не любила, но плакала. Нет, не любила, но все же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Лишь тебе указала в тени обожаемый лик.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Было все в нашем сне на любовь не похоже: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Ни причин, ни улик.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Только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нам этот образ кивнул из вечернего зала,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Только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мы - ты и я - принесли ему жалобный стих.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Обожания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нить нас сильнее связала,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Чем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влюбленность - других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Но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порыв миновал, и приблизился ласково кто-то,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Кто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молиться не мог, но любил. Осуждать не спеши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Ты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мне памятен будешь, как самая нежная нота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В 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пробужденьи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 души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В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этой грустной душе ты бродил, как в незапертом доме...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(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В нашем доме, весною...) Забывшей меня не зови!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Все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минуты свои я тобою наполнила, кроме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Самой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грустной - любви</a:t>
            </a:r>
          </a:p>
        </p:txBody>
      </p:sp>
    </p:spTree>
    <p:extLst>
      <p:ext uri="{BB962C8B-B14F-4D97-AF65-F5344CB8AC3E}">
        <p14:creationId xmlns:p14="http://schemas.microsoft.com/office/powerpoint/2010/main" val="198538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80920" cy="6336704"/>
          </a:xfrm>
        </p:spPr>
        <p:txBody>
          <a:bodyPr>
            <a:normAutofit/>
          </a:bodyPr>
          <a:lstStyle/>
          <a:p>
            <a:pPr algn="ctr"/>
            <a:r>
              <a:rPr lang="uk-UA" sz="8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Борис </a:t>
            </a:r>
          </a:p>
          <a:p>
            <a:pPr algn="ctr"/>
            <a:r>
              <a:rPr lang="uk-UA" sz="88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Леонідович Пастернак</a:t>
            </a:r>
          </a:p>
          <a:p>
            <a:pPr algn="ctr"/>
            <a:r>
              <a:rPr lang="uk-UA" sz="8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1890 - 1960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63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 descr="C:\Users\Админ\Desktop\pasternak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534988"/>
            <a:ext cx="8999537" cy="578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19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Админ\Desktop\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93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964488" cy="6741368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sz="5100" b="1" dirty="0" smtClean="0"/>
              <a:t>  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Б. ПАСТЕРНАК  «ОПРЕДЕЛЕНИЕ  ДУШИ»   (1910)</a:t>
            </a:r>
          </a:p>
          <a:p>
            <a:pPr algn="l"/>
            <a:endParaRPr lang="ru-RU" sz="5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Спелой грушею в бурю слететь</a:t>
            </a:r>
          </a:p>
          <a:p>
            <a:pPr algn="l"/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Об одном безраздельном листе.</a:t>
            </a:r>
          </a:p>
          <a:p>
            <a:pPr algn="l"/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Как он предан — расстался с суком!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Сумасброд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— задохнется в сухом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ru-RU" sz="5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Спелой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грушею, ветра косей.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Как он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предан,— Меня не затреплет!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Оглянись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: отгремела в красе,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Отплыла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, осыпалась — в пепле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5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Нашу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родину буря сожгла.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Узнаешь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ли гнездо свое, птенчик?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О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мой лист, ты пугливей щегла!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Что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ты бьешься, о шелк мой застенчивый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5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О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, не бойся, приросшая песнь!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И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куда порываться еще нам?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Ах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, наречье смертельное здесь —</a:t>
            </a:r>
          </a:p>
          <a:p>
            <a:pPr algn="l"/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Невдомек </a:t>
            </a:r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содроганью сращенному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sz="5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5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</a:t>
            </a:r>
            <a:endParaRPr lang="ru-RU" sz="5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964488" cy="6858000"/>
          </a:xfrm>
        </p:spPr>
        <p:txBody>
          <a:bodyPr>
            <a:noAutofit/>
          </a:bodyPr>
          <a:lstStyle/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Б. ПАСТЕРНАК «МНЕ ХОЧЕТСЯ ДОМОЙ»      (1932)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Мне хочется домой, в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огромность                          Опять к обеду на прогулке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Квартиры, наводящей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грусть.                                Наступит темень, просто страсть.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Войду, сниму пальто, опомнюсь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Опять научит переулки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Огнями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улиц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озарюсь.                                             Охулки на руки не класть.</a:t>
            </a:r>
          </a:p>
          <a:p>
            <a:pPr algn="l"/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Перегородок </a:t>
            </a:r>
            <a:r>
              <a:rPr lang="ru-RU" sz="1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тонкоребрость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Опять повалят с неба взятки,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Пройду насквозь, пройду, как свет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 Опять укроет к утру вихрь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Пройду, как образ входит в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образ                        Осин подследственных десятки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И как предмет сечет предмет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          Сукном сугробов снеговых.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16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Пускай пожизненность задачи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Опять опавшей сердца мышцей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Bрастающей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в заветы дней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  Услышу и вложу в слова,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Зовется </a:t>
            </a:r>
            <a:r>
              <a:rPr lang="ru-RU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жизнию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сидячей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                                   Как ты ползешь и как дымишься,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И по такой, грущу по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ней.                                    Встаешь и строишься, Москва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Опять </a:t>
            </a:r>
            <a:r>
              <a:rPr lang="ru-RU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знакомостью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напева                                   И я приму тебя, как упряжь,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Пахнут деревья и дома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                   Тех ради будущих безумств,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Опять направо и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налево                                       Что ты, как стих, меня зазубришь, 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Пойдет хозяйничать зима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                     Как быль, запомнишь наизусть.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893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Черкас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238"/>
            <a:ext cx="9144000" cy="680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60649"/>
            <a:ext cx="7704855" cy="18002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Impact" panose="020B0806030902050204" pitchFamily="34" charset="0"/>
              </a:rPr>
              <a:t>Борис   Пастернак</a:t>
            </a: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Impact" panose="020B0806030902050204" pitchFamily="34" charset="0"/>
              </a:rPr>
              <a:t>«Нобелевская  премия»</a:t>
            </a:r>
            <a:endParaRPr lang="ru-RU" sz="5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72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620688"/>
            <a:ext cx="7992888" cy="5904656"/>
          </a:xfrm>
        </p:spPr>
        <p:txBody>
          <a:bodyPr>
            <a:normAutofit/>
          </a:bodyPr>
          <a:lstStyle/>
          <a:p>
            <a:pPr algn="ctr"/>
            <a:r>
              <a:rPr lang="uk-UA" sz="80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Анна  Андріївна  Ахматова</a:t>
            </a:r>
          </a:p>
          <a:p>
            <a:pPr algn="ctr"/>
            <a:r>
              <a:rPr lang="uk-UA" sz="80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(</a:t>
            </a:r>
            <a:r>
              <a:rPr lang="uk-UA" sz="80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Горенко</a:t>
            </a:r>
            <a:r>
              <a:rPr lang="uk-UA" sz="80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)</a:t>
            </a:r>
          </a:p>
          <a:p>
            <a:pPr algn="ctr"/>
            <a:r>
              <a:rPr lang="uk-UA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1889 - 1966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7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5100" dirty="0" smtClean="0"/>
              <a:t>  </a:t>
            </a:r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Б. ПАСТЕРНАК  «НОБЕЛЕВСКАЯ ПРЕМИЯ»   (1958)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Я пропал, как зверь в загоне.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Где-то люди, воля, свет,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 за мною шум погони,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Мне наружу ходу нет.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Темный лес и берег пруда,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Ели сваленной бревно.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</a:t>
            </a:r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Путь отрезан отовсюду.</a:t>
            </a:r>
          </a:p>
          <a:p>
            <a:pPr algn="l"/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Будь что будет, все равно.</a:t>
            </a:r>
          </a:p>
          <a:p>
            <a:pPr algn="l"/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Что </a:t>
            </a:r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же сделал я за пакость,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Я убийца и злодей?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Я весь мир заставил плакать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</a:t>
            </a:r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Над красой земли моей.</a:t>
            </a:r>
          </a:p>
          <a:p>
            <a:pPr algn="l"/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Но и так, почти у гроба,</a:t>
            </a:r>
          </a:p>
          <a:p>
            <a:pPr algn="l"/>
            <a:r>
              <a:rPr lang="ru-RU" sz="9200" b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Верю я, придет пора -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Силу подлости и злобы</a:t>
            </a:r>
          </a:p>
          <a:p>
            <a:pPr algn="l"/>
            <a:r>
              <a:rPr lang="ru-RU" sz="9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Одолеет дух добра.</a:t>
            </a:r>
          </a:p>
          <a:p>
            <a:pPr algn="l"/>
            <a:endParaRPr lang="ru-RU" sz="8800" b="1" dirty="0"/>
          </a:p>
          <a:p>
            <a:pPr algn="l"/>
            <a:r>
              <a:rPr lang="ru-RU" sz="8800" dirty="0" smtClean="0"/>
              <a:t>                                                               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7578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Админ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2" y="0"/>
            <a:ext cx="91228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172" y="0"/>
            <a:ext cx="8871308" cy="6827521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Б. ПАСТЕРНАК     «ФЕВРАЛЬ»      (1913)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Февраль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Достать чернил и плакать!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Писать о феврале навзрыд,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Пока грохочущая слякоть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Весною черною горит.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Достать пролетку. За шесть гривен,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Чрез благовест, чрез клик колес,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Перенестись туда, где ливень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Еще шумней чернил и слез.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Где, как обугленные груши,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 деревьев тысячи грачей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Сорвутся в лужи и обрушат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Сухую грусть на дно очей.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Под ней проталины чернеют,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И ветер криками изрыт,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И чем </a:t>
            </a:r>
            <a:r>
              <a:rPr lang="ru-RU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случайней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тем вернее</a:t>
            </a:r>
          </a:p>
          <a:p>
            <a:pPr algn="l"/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Слагаются стихи навзрыд.</a:t>
            </a:r>
          </a:p>
          <a:p>
            <a:endParaRPr lang="ru-RU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1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8640"/>
            <a:ext cx="7560840" cy="6408712"/>
          </a:xfrm>
        </p:spPr>
        <p:txBody>
          <a:bodyPr>
            <a:noAutofit/>
          </a:bodyPr>
          <a:lstStyle/>
          <a:p>
            <a:pPr algn="ctr"/>
            <a:r>
              <a:rPr lang="uk-UA" sz="9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Сергій Олександрович Єсенін</a:t>
            </a:r>
          </a:p>
          <a:p>
            <a:pPr algn="ctr"/>
            <a:r>
              <a:rPr lang="uk-UA" sz="9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1895 - 1925</a:t>
            </a:r>
            <a:endParaRPr lang="ru-RU" sz="9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41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Админ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685"/>
            <a:ext cx="9042399" cy="658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Админ\Desktop\1491384183_detskie-stihi-esenin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199" y="1124744"/>
            <a:ext cx="4521200" cy="515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2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дмин\Desktop\84704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36" y="188640"/>
            <a:ext cx="8702251" cy="6526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67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Админ\Desktop\79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98" y="731520"/>
            <a:ext cx="8903457" cy="514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60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дмин\Desktop\131791387_Sergey__Esenin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1507"/>
            <a:ext cx="8136904" cy="674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80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40" y="182880"/>
            <a:ext cx="8995856" cy="6675120"/>
          </a:xfrm>
        </p:spPr>
        <p:txBody>
          <a:bodyPr>
            <a:noAutofit/>
          </a:bodyPr>
          <a:lstStyle/>
          <a:p>
            <a:pPr algn="l"/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С. ЕСЕНИН   «ЗАМЕТАЛСЯ ПОЖАР ГОЛУБОЙ…»      (1923)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Заметался пожар голубой,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Поступь нежная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, легкий стан,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Позабылись родимые дали.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Если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 знала ты сердцем упорным,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В первый раз я запел про любовь,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Как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умеет любить хулиган,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В первый раз отрекаюсь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скандалить.              Как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умеет он быть покорным.</a:t>
            </a:r>
          </a:p>
          <a:p>
            <a:pPr algn="l"/>
            <a:endParaRPr lang="ru-RU" sz="21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Был я весь — как запущенный сад,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Я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 навеки забыл кабаки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Был на женщин и </a:t>
            </a:r>
            <a:r>
              <a:rPr lang="ru-RU" sz="21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зелие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 падкий.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И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стихи бы писать забросил.         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Разонравилось пить и плясать              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Только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 тонко касаться руки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И терять свою жизнь без оглядки.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И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волос твоих цветом в осень.</a:t>
            </a:r>
            <a:endParaRPr lang="ru-RU" sz="21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21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Мне бы только смотреть на тебя,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Я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б навеки пошел за тобой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Видеть глаз злато-карий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омут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Хоть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в свои, хоть в чужие дали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 algn="l"/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чтоб, прошлое не любя,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В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первый раз я запел про любовь,</a:t>
            </a:r>
          </a:p>
          <a:p>
            <a:pPr algn="l"/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Ты уйти не смогла к </a:t>
            </a:r>
            <a:r>
              <a:rPr lang="ru-RU" sz="21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другому.                  В </a:t>
            </a:r>
            <a:r>
              <a:rPr lang="ru-RU" sz="2100" b="1" dirty="0">
                <a:latin typeface="Calibri" panose="020F0502020204030204" pitchFamily="34" charset="0"/>
                <a:cs typeface="Calibri" panose="020F0502020204030204" pitchFamily="34" charset="0"/>
              </a:rPr>
              <a:t>первый раз отрекаюсь скандалить.</a:t>
            </a:r>
          </a:p>
          <a:p>
            <a:pPr algn="l"/>
            <a:endParaRPr lang="ru-RU" sz="2200" b="1" dirty="0"/>
          </a:p>
          <a:p>
            <a:pPr algn="l"/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27360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640960" cy="6480720"/>
          </a:xfrm>
        </p:spPr>
        <p:txBody>
          <a:bodyPr>
            <a:normAutofit/>
          </a:bodyPr>
          <a:lstStyle/>
          <a:p>
            <a:pPr algn="l"/>
            <a:endParaRPr lang="ru-RU" sz="2000" dirty="0" smtClean="0"/>
          </a:p>
          <a:p>
            <a:pPr algn="l"/>
            <a:r>
              <a:rPr lang="ru-RU" sz="2400" b="1" dirty="0" smtClean="0"/>
              <a:t>С</a:t>
            </a:r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ЕСЕНИН   «ГОЛУБАЯ КОФТА»    (1925)</a:t>
            </a:r>
          </a:p>
          <a:p>
            <a:pPr algn="l"/>
            <a:endParaRPr lang="ru-RU" sz="25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Голубая кофта. Синие глаза.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Никакой я правды милой не сказал.</a:t>
            </a:r>
          </a:p>
          <a:p>
            <a:pPr algn="l"/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Милая </a:t>
            </a:r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спросила: «Крутит ли метель?</a:t>
            </a:r>
          </a:p>
          <a:p>
            <a:pPr algn="l"/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Затопить </a:t>
            </a:r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бы печку, постелить постель».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Я ответил милой: «Нынче с высоты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Кто-то осыпает белые цветы.</a:t>
            </a:r>
          </a:p>
          <a:p>
            <a:pPr algn="l"/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Затопи </a:t>
            </a:r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ты печку, постели постель,</a:t>
            </a:r>
          </a:p>
          <a:p>
            <a:pPr algn="l"/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У </a:t>
            </a:r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меня на сердце без тебя метель».</a:t>
            </a:r>
          </a:p>
          <a:p>
            <a:pPr algn="l"/>
            <a:endParaRPr lang="ru-RU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2563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Шукур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68"/>
            <a:ext cx="9144000" cy="684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797152"/>
            <a:ext cx="5364088" cy="206084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Сергей   Есенин</a:t>
            </a:r>
          </a:p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«До  свиданья»</a:t>
            </a:r>
            <a:endParaRPr lang="ru-RU" sz="5400" b="1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9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Админ\Desktop\Анна Ахматова_ 1911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16" y="260649"/>
            <a:ext cx="4514854" cy="632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дмин\Desktop\0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77" y="260649"/>
            <a:ext cx="4375432" cy="632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60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352928" cy="633670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С. ЕСЕНИН   «ДО СВИДАНЬЯ, ДРУГ МОЙ…»   (1925)</a:t>
            </a:r>
          </a:p>
          <a:p>
            <a:pPr algn="l"/>
            <a:endParaRPr lang="ru-RU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свиданья, друг мой, до свиданья.</a:t>
            </a:r>
          </a:p>
          <a:p>
            <a:pPr algn="l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Милый мой, ты у меня в груди.</a:t>
            </a:r>
          </a:p>
          <a:p>
            <a:pPr algn="l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Предназначенное расставанье</a:t>
            </a:r>
          </a:p>
          <a:p>
            <a:pPr algn="l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Обещает встречу впереди.</a:t>
            </a:r>
          </a:p>
          <a:p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До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свиданья, друг мой, без руки, без слова,</a:t>
            </a:r>
          </a:p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Не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грусти и не печаль бровей, —</a:t>
            </a:r>
          </a:p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В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этой жизни умирать не ново,</a:t>
            </a:r>
          </a:p>
          <a:p>
            <a:pPr algn="l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Но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и жить, конечно, не новей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             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3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Кадышева Отговорила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188640"/>
            <a:ext cx="8332832" cy="6248910"/>
          </a:xfrm>
        </p:spPr>
      </p:pic>
    </p:spTree>
    <p:extLst>
      <p:ext uri="{BB962C8B-B14F-4D97-AF65-F5344CB8AC3E}">
        <p14:creationId xmlns:p14="http://schemas.microsoft.com/office/powerpoint/2010/main" val="382874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32656"/>
            <a:ext cx="7420560" cy="6264696"/>
          </a:xfrm>
        </p:spPr>
        <p:txBody>
          <a:bodyPr>
            <a:noAutofit/>
          </a:bodyPr>
          <a:lstStyle/>
          <a:p>
            <a:pPr algn="ctr"/>
            <a:r>
              <a:rPr lang="uk-UA" sz="9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Осип </a:t>
            </a:r>
            <a:r>
              <a:rPr lang="uk-UA" sz="96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Емільович</a:t>
            </a:r>
            <a:r>
              <a:rPr lang="uk-UA" sz="9600" b="1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 </a:t>
            </a:r>
            <a:r>
              <a:rPr lang="uk-UA" sz="9600" b="1" dirty="0" err="1" smtClean="0">
                <a:solidFill>
                  <a:srgbClr val="00B050"/>
                </a:solidFill>
                <a:latin typeface="Monotype Corsiva" panose="03010101010201010101" pitchFamily="66" charset="0"/>
              </a:rPr>
              <a:t>Мандельштам</a:t>
            </a:r>
            <a:endParaRPr lang="uk-UA" sz="9600" b="1" dirty="0" smtClean="0">
              <a:solidFill>
                <a:srgbClr val="00B05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9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1891 - 1938</a:t>
            </a:r>
            <a:endParaRPr lang="ru-RU" sz="9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23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\Desktop\slid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40" y="90643"/>
            <a:ext cx="8794248" cy="6586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69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Админ\Desktop\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02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\Desktop\4040-img_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 descr="C:\Users\Админ\Desktop\prevyu_ko_ii_uroku_prodolzhe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1" y="209445"/>
            <a:ext cx="8981579" cy="61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4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784976" cy="6858000"/>
          </a:xfrm>
        </p:spPr>
        <p:txBody>
          <a:bodyPr>
            <a:noAutofit/>
          </a:bodyPr>
          <a:lstStyle/>
          <a:p>
            <a:pPr algn="l"/>
            <a:r>
              <a:rPr lang="uk-UA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О. МАНДЕЛЬШТАМ   «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СРЕДИ ЛЕСОВ УНЫЛЫХ»     (1907)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Среди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лесов, унылых и заброшенных,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Пусть остается хлеб в полях некошеным!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Мы ждем гостей незваных и непрошеных,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  Мы ждем гостей!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Пускай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гниют колосья недозрелые!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Они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придут на нивы пожелтелые,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не сносить нам, честные и смелые,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Своих голов!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Они растопчут нивы золотистые,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Они разроют кладбища тенистые,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Потом развяжет их уста нечистые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Кровавый хмель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Они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ворвутся в избы почернелые,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Зажгут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пожар, хмельные, озверелые...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Не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остановят их седины старца белые,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Ни детский плач!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Среди лесов, унылых и заброшенных,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Мы оставляем хлеб в полях некошеным.</a:t>
            </a:r>
          </a:p>
          <a:p>
            <a:pPr algn="l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Мы ждем гостей незваных и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непрошеных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16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Своих детей!</a:t>
            </a:r>
          </a:p>
          <a:p>
            <a:pPr algn="l"/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4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0"/>
            <a:ext cx="8640960" cy="6858000"/>
          </a:xfrm>
        </p:spPr>
        <p:txBody>
          <a:bodyPr>
            <a:noAutofit/>
          </a:bodyPr>
          <a:lstStyle/>
          <a:p>
            <a:pPr algn="l"/>
            <a:r>
              <a:rPr lang="ru-RU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 МАНДЕЛЬШТАМ  «Я НЕНАВИЖУ СВЕТ…»    (1912)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Я ненавижу свет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Однообразных звезд.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Здравствуй, мой давний бред, —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Башни стрельчатой рост!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Кружевом камень будь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И паутиной стань: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Неба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пустую грудь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Тонкой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иглою рань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Будет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 мой черед —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Чую размах крыла.</a:t>
            </a:r>
          </a:p>
          <a:p>
            <a:pPr algn="l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Так — но куда уйдет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Мысли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живой стрела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Или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свой путь и срок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Я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, исчерпав, вернусь: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Там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— я любить не мог,</a:t>
            </a: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Здесь 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— я любить боюсь</a:t>
            </a:r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...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endParaRPr lang="ru-RU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5512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Іваниць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82809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5" y="116632"/>
            <a:ext cx="7992887" cy="208823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Impact" panose="020B0806030902050204" pitchFamily="34" charset="0"/>
              </a:rPr>
              <a:t>Осип   Мандельштам</a:t>
            </a:r>
          </a:p>
          <a:p>
            <a:pPr algn="ctr"/>
            <a:r>
              <a:rPr lang="ru-RU" sz="5400" dirty="0" smtClean="0">
                <a:solidFill>
                  <a:srgbClr val="FFFF00"/>
                </a:solidFill>
                <a:latin typeface="Impact" panose="020B0806030902050204" pitchFamily="34" charset="0"/>
              </a:rPr>
              <a:t>«Мне  холодно»</a:t>
            </a:r>
            <a:endParaRPr lang="ru-RU" sz="5400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16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\Desktop\slide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628"/>
            <a:ext cx="8928992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149080"/>
            <a:ext cx="6912768" cy="2520280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FF0000"/>
                </a:solidFill>
              </a:rPr>
              <a:t>Для Ахматової слова «Батьківщина» і «влада» ніколи не були синонімами;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FF0000"/>
                </a:solidFill>
              </a:rPr>
              <a:t>Для неї не було вибору –  виїхати із Росії чи залишитися;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uk-UA" sz="2400" b="1" dirty="0" smtClean="0">
                <a:solidFill>
                  <a:srgbClr val="FF0000"/>
                </a:solidFill>
              </a:rPr>
              <a:t>Вона вважала втечу зрадою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02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856984" cy="6669360"/>
          </a:xfrm>
        </p:spPr>
        <p:txBody>
          <a:bodyPr>
            <a:normAutofit/>
          </a:bodyPr>
          <a:lstStyle/>
          <a:p>
            <a:endParaRPr lang="ru-RU" sz="1700" dirty="0" smtClean="0"/>
          </a:p>
          <a:p>
            <a:pPr algn="l"/>
            <a:r>
              <a:rPr lang="uk-UA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МАНДЕЛЬШТАМ  «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МНЕ ХОЛОДНО,,,»   (1916)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Мне холодно. Прозрачная весна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зеленый пух </a:t>
            </a:r>
            <a:r>
              <a:rPr lang="ru-RU" sz="26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Петрополь</a:t>
            </a:r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одевает,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Но, как медуза, невская волна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Мне отвращенье легкое внушает.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 набережной северной реки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Автомобилей </a:t>
            </a:r>
            <a:r>
              <a:rPr lang="ru-RU" sz="2600" b="1" dirty="0">
                <a:latin typeface="Calibri" panose="020F0502020204030204" pitchFamily="34" charset="0"/>
                <a:cs typeface="Calibri" panose="020F0502020204030204" pitchFamily="34" charset="0"/>
              </a:rPr>
              <a:t>мчатся светляки,</a:t>
            </a:r>
          </a:p>
          <a:p>
            <a:pPr algn="l"/>
            <a:r>
              <a:rPr lang="ru-RU" sz="2600" b="1" dirty="0">
                <a:latin typeface="Calibri" panose="020F0502020204030204" pitchFamily="34" charset="0"/>
                <a:cs typeface="Calibri" panose="020F0502020204030204" pitchFamily="34" charset="0"/>
              </a:rPr>
              <a:t>Летят стрекозы и жуки стальные,</a:t>
            </a:r>
          </a:p>
          <a:p>
            <a:pPr algn="l"/>
            <a:r>
              <a:rPr lang="ru-RU" sz="2600" b="1" dirty="0">
                <a:latin typeface="Calibri" panose="020F0502020204030204" pitchFamily="34" charset="0"/>
                <a:cs typeface="Calibri" panose="020F0502020204030204" pitchFamily="34" charset="0"/>
              </a:rPr>
              <a:t>Мерцают звезд </a:t>
            </a:r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булавки </a:t>
            </a:r>
            <a:r>
              <a:rPr lang="ru-RU" sz="2600" b="1" dirty="0">
                <a:latin typeface="Calibri" panose="020F0502020204030204" pitchFamily="34" charset="0"/>
                <a:cs typeface="Calibri" panose="020F0502020204030204" pitchFamily="34" charset="0"/>
              </a:rPr>
              <a:t>золотые,</a:t>
            </a:r>
          </a:p>
          <a:p>
            <a:pPr algn="l"/>
            <a:r>
              <a:rPr lang="ru-RU" sz="2600" b="1" dirty="0">
                <a:latin typeface="Calibri" panose="020F0502020204030204" pitchFamily="34" charset="0"/>
                <a:cs typeface="Calibri" panose="020F0502020204030204" pitchFamily="34" charset="0"/>
              </a:rPr>
              <a:t>Но никакие звезды не убьют</a:t>
            </a:r>
          </a:p>
          <a:p>
            <a:pPr algn="l"/>
            <a:r>
              <a:rPr lang="ru-RU" sz="2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Морской воды тяжелый изумруд.</a:t>
            </a:r>
          </a:p>
          <a:p>
            <a:pPr algn="l"/>
            <a:endParaRPr lang="ru-RU" sz="2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0020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oboik.ru_24127-575x3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1920"/>
            <a:ext cx="8496944" cy="215495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Осип       </a:t>
            </a:r>
            <a:r>
              <a:rPr lang="uk-UA" sz="5400" b="1" dirty="0" err="1" smtClean="0">
                <a:solidFill>
                  <a:srgbClr val="FFFF00"/>
                </a:solidFill>
                <a:latin typeface="Impact" panose="020B0806030902050204" pitchFamily="34" charset="0"/>
              </a:rPr>
              <a:t>Мандельштам</a:t>
            </a:r>
            <a:endParaRPr lang="uk-UA" sz="5400" b="1" dirty="0" smtClean="0">
              <a:solidFill>
                <a:srgbClr val="FFFF00"/>
              </a:solidFill>
              <a:latin typeface="Impact" panose="020B0806030902050204" pitchFamily="34" charset="0"/>
            </a:endParaRPr>
          </a:p>
          <a:p>
            <a:pPr algn="ctr"/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«</a:t>
            </a:r>
            <a:r>
              <a:rPr lang="uk-UA" sz="5400" b="1" dirty="0" err="1" smtClean="0">
                <a:solidFill>
                  <a:srgbClr val="FFFF00"/>
                </a:solidFill>
                <a:latin typeface="Impact" panose="020B0806030902050204" pitchFamily="34" charset="0"/>
              </a:rPr>
              <a:t>Сусальным</a:t>
            </a:r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       золотом»</a:t>
            </a:r>
            <a:endParaRPr lang="ru-RU" sz="5400" b="1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13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0"/>
            <a:ext cx="8900692" cy="6719777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МАНДЕЛЬШТАМ   «СУСАЛЬНЫМ ЗОЛОТОМ ГОРЯТ»     (1908)</a:t>
            </a:r>
          </a:p>
          <a:p>
            <a:pPr algn="l"/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Сусальным золотом горят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лесах рождественские елки;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кустах игрушечные волки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Глазами страшными глядят.</a:t>
            </a:r>
          </a:p>
          <a:p>
            <a:pPr algn="l"/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О, вещая моя печаль,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О, тихая моя свобода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 неживого небосвода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Всегда смеющийся хрусталь!</a:t>
            </a:r>
          </a:p>
          <a:p>
            <a:pPr algn="l"/>
            <a:endParaRPr lang="ru-RU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СУСА́ЛЬНЫЙ</a:t>
            </a:r>
          </a:p>
          <a:p>
            <a:pPr algn="l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Относящийся к изготовлению из различных металлов (золота, серебра, меди, олова) тонких плёнок золотистого или серебристого цвета для золочения или серебрения ими каких-н. изделий.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71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6632"/>
            <a:ext cx="8640960" cy="6552728"/>
          </a:xfrm>
        </p:spPr>
        <p:txBody>
          <a:bodyPr>
            <a:normAutofit/>
          </a:bodyPr>
          <a:lstStyle/>
          <a:p>
            <a:pPr algn="l"/>
            <a:r>
              <a:rPr lang="ru-RU" sz="2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МАНДЕЛЬШТАМ  «НИ О ЧЕМ НЕ НУЖНО ГОВОРИТЬ….»    (1909)</a:t>
            </a:r>
          </a:p>
          <a:p>
            <a:pPr algn="l"/>
            <a:endParaRPr lang="ru-RU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Ни о чем не нужно говорить,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Ничему не следует учить,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И печальна так и хороша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Темная звериная душа:</a:t>
            </a:r>
          </a:p>
          <a:p>
            <a:pPr algn="l"/>
            <a:endParaRPr lang="ru-RU" sz="25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Ничему не хочет научить,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Не умеет вовсе говорить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И плывет дельфином молодым</a:t>
            </a:r>
          </a:p>
          <a:p>
            <a:pPr algn="l"/>
            <a:r>
              <a:rPr lang="ru-RU" sz="2500" b="1" dirty="0">
                <a:latin typeface="Calibri" panose="020F0502020204030204" pitchFamily="34" charset="0"/>
                <a:cs typeface="Calibri" panose="020F0502020204030204" pitchFamily="34" charset="0"/>
              </a:rPr>
              <a:t>По седым пучинам мировым</a:t>
            </a:r>
          </a:p>
        </p:txBody>
      </p:sp>
    </p:spTree>
    <p:extLst>
      <p:ext uri="{BB962C8B-B14F-4D97-AF65-F5344CB8AC3E}">
        <p14:creationId xmlns:p14="http://schemas.microsoft.com/office/powerpoint/2010/main" val="344371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40"/>
            <a:ext cx="8784976" cy="655272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О. МАНДЕЛЬШТАМ  «КУДА, КАК СТРАШНО НАМ С ТОБОЙ»    (1930)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Куда как страшно нам с тобой,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Товарищ большеротый мой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Ох, как крошится наш табак,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Щелкунчик, дружок, дурак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А мог бы жизнь просвистать скворцом,</a:t>
            </a: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Заесть ореховым пирогом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Да, видно, нельзя никак...</a:t>
            </a:r>
          </a:p>
          <a:p>
            <a:pPr algn="l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70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угачева Ленинград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5632" y="188640"/>
            <a:ext cx="8476848" cy="6356910"/>
          </a:xfrm>
        </p:spPr>
      </p:pic>
    </p:spTree>
    <p:extLst>
      <p:ext uri="{BB962C8B-B14F-4D97-AF65-F5344CB8AC3E}">
        <p14:creationId xmlns:p14="http://schemas.microsoft.com/office/powerpoint/2010/main" val="243481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1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esperanza_eh13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854" y="1467292"/>
            <a:ext cx="3709055" cy="520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820472" cy="6264696"/>
          </a:xfrm>
        </p:spPr>
        <p:txBody>
          <a:bodyPr/>
          <a:lstStyle/>
          <a:p>
            <a:r>
              <a:rPr lang="uk-UA" sz="6600" dirty="0" smtClean="0">
                <a:solidFill>
                  <a:srgbClr val="7030A0"/>
                </a:solidFill>
              </a:rPr>
              <a:t>МІКРОФОН</a:t>
            </a:r>
            <a:br>
              <a:rPr lang="uk-UA" sz="6600" dirty="0" smtClean="0">
                <a:solidFill>
                  <a:srgbClr val="7030A0"/>
                </a:solidFill>
              </a:rPr>
            </a:br>
            <a:r>
              <a:rPr lang="uk-UA" sz="6600" dirty="0" smtClean="0">
                <a:solidFill>
                  <a:srgbClr val="7030A0"/>
                </a:solidFill>
              </a:rPr>
              <a:t/>
            </a:r>
            <a:br>
              <a:rPr lang="uk-UA" sz="6600" dirty="0" smtClean="0">
                <a:solidFill>
                  <a:srgbClr val="7030A0"/>
                </a:solidFill>
              </a:rPr>
            </a:br>
            <a:r>
              <a:rPr lang="uk-UA" dirty="0" smtClean="0">
                <a:solidFill>
                  <a:srgbClr val="7030A0"/>
                </a:solidFill>
              </a:rPr>
              <a:t>Сьогодні мені найбільше запам'яталося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4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Яскраві\x_8b2824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-3242"/>
            <a:ext cx="6120681" cy="686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rot="20426121">
            <a:off x="227798" y="1387680"/>
            <a:ext cx="8688404" cy="2858503"/>
          </a:xfrm>
        </p:spPr>
        <p:txBody>
          <a:bodyPr>
            <a:noAutofit/>
          </a:bodyPr>
          <a:lstStyle/>
          <a:p>
            <a:pPr algn="ctr"/>
            <a:r>
              <a:rPr lang="uk-UA" sz="8800" b="1" dirty="0" smtClean="0">
                <a:solidFill>
                  <a:srgbClr val="FF0000"/>
                </a:solidFill>
                <a:latin typeface="Mistral" panose="03090702030407020403" pitchFamily="66" charset="0"/>
              </a:rPr>
              <a:t>ДО  НОВИХ  ЗУСТРІЧЕЙ!!!</a:t>
            </a:r>
            <a:endParaRPr lang="ru-RU" sz="8800" b="1" dirty="0">
              <a:solidFill>
                <a:srgbClr val="FF0000"/>
              </a:solidFill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27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5" name="Picture 3" descr="C:\Users\Админ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810"/>
            <a:ext cx="8712968" cy="652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72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дмин\Desktop\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50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Чупил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" y="321712"/>
            <a:ext cx="9151496" cy="650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27584" y="476672"/>
            <a:ext cx="7488832" cy="2088232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Анна     Ахматова</a:t>
            </a:r>
          </a:p>
          <a:p>
            <a:pPr algn="ctr"/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«</a:t>
            </a:r>
            <a:r>
              <a:rPr lang="uk-UA" sz="5400" b="1" dirty="0" err="1" smtClean="0">
                <a:solidFill>
                  <a:srgbClr val="FFFF00"/>
                </a:solidFill>
                <a:latin typeface="Impact" panose="020B0806030902050204" pitchFamily="34" charset="0"/>
              </a:rPr>
              <a:t>Любовь</a:t>
            </a:r>
            <a:r>
              <a:rPr lang="uk-UA" sz="5400" b="1" dirty="0" smtClean="0">
                <a:solidFill>
                  <a:srgbClr val="FFFF00"/>
                </a:solidFill>
                <a:latin typeface="Impact" panose="020B0806030902050204" pitchFamily="34" charset="0"/>
              </a:rPr>
              <a:t>»</a:t>
            </a:r>
            <a:endParaRPr lang="ru-RU" sz="5400" b="1" dirty="0">
              <a:solidFill>
                <a:srgbClr val="FFFF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50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1718</TotalTime>
  <Words>3119</Words>
  <Application>Microsoft Office PowerPoint</Application>
  <PresentationFormat>Экран (4:3)</PresentationFormat>
  <Paragraphs>466</Paragraphs>
  <Slides>67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6" baseType="lpstr">
      <vt:lpstr>Calibri</vt:lpstr>
      <vt:lpstr>EucrosiaUPC</vt:lpstr>
      <vt:lpstr>Georgia</vt:lpstr>
      <vt:lpstr>Impact</vt:lpstr>
      <vt:lpstr>Mistral</vt:lpstr>
      <vt:lpstr>Monotype Corsiva</vt:lpstr>
      <vt:lpstr>Trebuchet MS</vt:lpstr>
      <vt:lpstr>Wingdings</vt:lpstr>
      <vt:lpstr>Воздушный поток</vt:lpstr>
      <vt:lpstr>ПОЕТИЧНА  ВІТАЛЬНЯ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МІКРОФОН  Сьогодні мені найбільше запам'яталося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Пользователь</cp:lastModifiedBy>
  <cp:revision>130</cp:revision>
  <dcterms:created xsi:type="dcterms:W3CDTF">2018-01-07T10:54:15Z</dcterms:created>
  <dcterms:modified xsi:type="dcterms:W3CDTF">2018-02-14T06:34:47Z</dcterms:modified>
</cp:coreProperties>
</file>