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99" r:id="rId3"/>
    <p:sldId id="262" r:id="rId4"/>
    <p:sldId id="267" r:id="rId5"/>
    <p:sldId id="270" r:id="rId6"/>
    <p:sldId id="268" r:id="rId7"/>
    <p:sldId id="266" r:id="rId8"/>
    <p:sldId id="265" r:id="rId9"/>
    <p:sldId id="264" r:id="rId10"/>
    <p:sldId id="271" r:id="rId11"/>
    <p:sldId id="273" r:id="rId12"/>
    <p:sldId id="282" r:id="rId13"/>
    <p:sldId id="285" r:id="rId14"/>
    <p:sldId id="286" r:id="rId15"/>
    <p:sldId id="287" r:id="rId16"/>
    <p:sldId id="288" r:id="rId17"/>
    <p:sldId id="297" r:id="rId18"/>
    <p:sldId id="258" r:id="rId19"/>
    <p:sldId id="294" r:id="rId20"/>
    <p:sldId id="301" r:id="rId21"/>
    <p:sldId id="302" r:id="rId22"/>
    <p:sldId id="284" r:id="rId23"/>
    <p:sldId id="289" r:id="rId24"/>
    <p:sldId id="29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EA"/>
    <a:srgbClr val="FF9900"/>
    <a:srgbClr val="3FCD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1" autoAdjust="0"/>
    <p:restoredTop sz="94660"/>
  </p:normalViewPr>
  <p:slideViewPr>
    <p:cSldViewPr>
      <p:cViewPr varScale="1">
        <p:scale>
          <a:sx n="43" d="100"/>
          <a:sy n="43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7AEFC-6C85-454B-BB4F-DF1B20506207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12681-1A57-4D60-852C-0AA612547A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87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12681-1A57-4D60-852C-0AA612547A9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12681-1A57-4D60-852C-0AA612547A9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12681-1A57-4D60-852C-0AA612547A9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46F20-1E7A-4981-BF80-ADA54C78F6C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E52DE-C502-4299-A97B-81FBFF15E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64;&#1072;&#1080;&#1085;&#1089;&#1082;&#1080;&#1081;_-_&#1040;&#1041;&#1042;&#1043;&#1044;&#1077;&#1081;&#1082;&#1072;__&#1079;&#1072;&#1089;&#1090;&#1072;&#1074;&#1082;&#1072;_&#1089;&#1090;&#1072;&#1088;&#1072;&#1103;_&#1074;&#1077;&#1088;&#1089;&#1080;&#1103;_.mp3" TargetMode="External"/><Relationship Id="rId6" Type="http://schemas.openxmlformats.org/officeDocument/2006/relationships/image" Target="../media/image26.jpeg"/><Relationship Id="rId11" Type="http://schemas.openxmlformats.org/officeDocument/2006/relationships/image" Target="../media/image30.png"/><Relationship Id="rId5" Type="http://schemas.openxmlformats.org/officeDocument/2006/relationships/image" Target="../media/image25.jpeg"/><Relationship Id="rId10" Type="http://schemas.openxmlformats.org/officeDocument/2006/relationships/slide" Target="slide7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Ирина\шаблони презентацій\шаблони діти 2\fonoform\7a550f11a1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318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9712" y="3645024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accent1"/>
                </a:solidFill>
              </a:rPr>
              <a:t>Українська</a:t>
            </a:r>
            <a:r>
              <a:rPr lang="uk-UA" sz="4000" b="1" dirty="0" smtClean="0"/>
              <a:t> </a:t>
            </a:r>
            <a:r>
              <a:rPr lang="uk-UA" sz="4000" b="1" dirty="0" smtClean="0">
                <a:solidFill>
                  <a:schemeClr val="accent1"/>
                </a:solidFill>
              </a:rPr>
              <a:t>мова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4221088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 </a:t>
            </a:r>
            <a:r>
              <a:rPr lang="uk-UA" sz="4000" dirty="0" smtClean="0">
                <a:solidFill>
                  <a:schemeClr val="accent1"/>
                </a:solidFill>
              </a:rPr>
              <a:t>2 клас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340768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</a:rPr>
              <a:t>Розташування слів в алфавітному порядку. Робота з орфографічним словником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Ирина\шаблони презентацій\шаблони діти 4\fonoform\3aafa149106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8820472" cy="646331"/>
          </a:xfrm>
          <a:prstGeom prst="rect">
            <a:avLst/>
          </a:prstGeom>
          <a:noFill/>
          <a:effectLst>
            <a:outerShdw dist="35560" dir="2700000" algn="l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36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Робота над вивченням нового матеріалу</a:t>
            </a:r>
            <a:endParaRPr lang="ru-RU" sz="3600" b="1" i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6" name="Рисунок 5" descr="старовинні книг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204864"/>
            <a:ext cx="1906175" cy="27298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71800" y="1268760"/>
            <a:ext cx="57606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uk-UA" sz="3200" dirty="0" smtClean="0"/>
              <a:t>  </a:t>
            </a:r>
            <a:r>
              <a:rPr lang="uk-UA" sz="3200" b="1" dirty="0" smtClean="0">
                <a:solidFill>
                  <a:srgbClr val="FF0000"/>
                </a:solidFill>
              </a:rPr>
              <a:t>Словник </a:t>
            </a:r>
            <a:r>
              <a:rPr lang="uk-UA" sz="3200" b="1" dirty="0" smtClean="0"/>
              <a:t>– це зібрання слів, розміщених  в   алфавітному порядку, з поясненням, тлумаченням, чи перекладом іншою мовою.</a:t>
            </a:r>
          </a:p>
          <a:p>
            <a:pPr>
              <a:buFont typeface="Wingdings" pitchFamily="2" charset="2"/>
              <a:buChar char="§"/>
            </a:pPr>
            <a:r>
              <a:rPr lang="uk-UA" sz="3200" b="1" dirty="0" smtClean="0"/>
              <a:t>   В перекладі з латини означає «колекція слів».  </a:t>
            </a:r>
          </a:p>
          <a:p>
            <a:pPr>
              <a:buFont typeface="Wingdings" pitchFamily="2" charset="2"/>
              <a:buChar char="§"/>
            </a:pPr>
            <a:r>
              <a:rPr lang="uk-UA" sz="3200" b="1" dirty="0" smtClean="0"/>
              <a:t>  Слова розміщуються в алфавітному порядку.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Ирина\шаблони презентацій\шаблони діти 4\fonoform\3aafa149106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332656"/>
            <a:ext cx="25314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Словники</a:t>
            </a:r>
            <a:endParaRPr lang="ru-RU" sz="4400" b="1" i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191683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340768"/>
            <a:ext cx="60007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2800" b="1" i="1" dirty="0" smtClean="0"/>
              <a:t> Можуть бути великими або зовсім маленькими, кишеньковими,товстими або тоненькими.</a:t>
            </a:r>
          </a:p>
          <a:p>
            <a:pPr>
              <a:buFont typeface="Wingdings" pitchFamily="2" charset="2"/>
              <a:buChar char="v"/>
            </a:pPr>
            <a:r>
              <a:rPr lang="uk-UA" sz="2800" b="1" i="1" dirty="0" smtClean="0"/>
              <a:t>Перепліт може бути цупким , а може бути м'яким.</a:t>
            </a:r>
          </a:p>
          <a:p>
            <a:endParaRPr lang="uk-UA" sz="2800" b="1" i="1" dirty="0" smtClean="0"/>
          </a:p>
          <a:p>
            <a:pPr>
              <a:buFont typeface="Wingdings" pitchFamily="2" charset="2"/>
              <a:buChar char="v"/>
            </a:pPr>
            <a:r>
              <a:rPr lang="uk-UA" sz="2800" b="1" i="1" dirty="0" smtClean="0"/>
              <a:t> У бібліотеці знаходяться в найзручнішому місці.</a:t>
            </a:r>
          </a:p>
          <a:p>
            <a:pPr>
              <a:buFont typeface="Wingdings" pitchFamily="2" charset="2"/>
              <a:buChar char="v"/>
            </a:pPr>
            <a:r>
              <a:rPr lang="uk-UA" sz="2800" b="1" i="1" dirty="0" smtClean="0"/>
              <a:t>В Україні перший рукописний словник з'явився понад 400 років.</a:t>
            </a:r>
            <a:endParaRPr lang="uk-UA" sz="2800" b="1" i="1" dirty="0"/>
          </a:p>
        </p:txBody>
      </p:sp>
      <p:pic>
        <p:nvPicPr>
          <p:cNvPr id="9" name="Picture 9" descr="D:\Ирина\картинки\книги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000372"/>
            <a:ext cx="2622550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pic>
        <p:nvPicPr>
          <p:cNvPr id="4" name="Picture 2" descr="мал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576" y="1772816"/>
            <a:ext cx="246595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47864" y="1700808"/>
            <a:ext cx="51125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050" b="1" i="1" dirty="0" smtClean="0">
                <a:solidFill>
                  <a:srgbClr val="000000"/>
                </a:solidFill>
                <a:ea typeface="Times New Roman" pitchFamily="18" charset="0"/>
              </a:rPr>
              <a:t> </a:t>
            </a:r>
            <a:r>
              <a:rPr lang="uk-UA" sz="3200" b="1" dirty="0" smtClean="0">
                <a:solidFill>
                  <a:srgbClr val="000000"/>
                </a:solidFill>
                <a:ea typeface="Times New Roman" pitchFamily="18" charset="0"/>
              </a:rPr>
              <a:t>З цієї книжки ви </a:t>
            </a:r>
            <a:r>
              <a:rPr lang="uk-UA" sz="3200" b="1" dirty="0" err="1" smtClean="0">
                <a:solidFill>
                  <a:srgbClr val="000000"/>
                </a:solidFill>
                <a:ea typeface="Times New Roman" pitchFamily="18" charset="0"/>
              </a:rPr>
              <a:t>дізнаєте-ся</a:t>
            </a:r>
            <a:r>
              <a:rPr lang="uk-UA" sz="3200" b="1" dirty="0" smtClean="0">
                <a:solidFill>
                  <a:srgbClr val="000000"/>
                </a:solidFill>
                <a:ea typeface="Times New Roman" pitchFamily="18" charset="0"/>
              </a:rPr>
              <a:t> про те, як народжується слово, яких родичів (</a:t>
            </a:r>
            <a:r>
              <a:rPr lang="uk-UA" sz="3200" b="1" dirty="0" err="1" smtClean="0">
                <a:solidFill>
                  <a:srgbClr val="000000"/>
                </a:solidFill>
                <a:ea typeface="Times New Roman" pitchFamily="18" charset="0"/>
              </a:rPr>
              <a:t>одно-кореневих</a:t>
            </a:r>
            <a:r>
              <a:rPr lang="uk-UA" sz="3200" b="1" dirty="0" smtClean="0">
                <a:solidFill>
                  <a:srgbClr val="000000"/>
                </a:solidFill>
                <a:ea typeface="Times New Roman" pitchFamily="18" charset="0"/>
              </a:rPr>
              <a:t> слів), </a:t>
            </a:r>
            <a:r>
              <a:rPr lang="uk-UA" sz="3200" b="1" dirty="0" err="1" smtClean="0">
                <a:solidFill>
                  <a:srgbClr val="000000"/>
                </a:solidFill>
                <a:ea typeface="Times New Roman" pitchFamily="18" charset="0"/>
              </a:rPr>
              <a:t>побрати-мів</a:t>
            </a:r>
            <a:r>
              <a:rPr lang="uk-UA" sz="3200" b="1" dirty="0" smtClean="0">
                <a:solidFill>
                  <a:srgbClr val="000000"/>
                </a:solidFill>
                <a:ea typeface="Times New Roman" pitchFamily="18" charset="0"/>
              </a:rPr>
              <a:t> ( слів близьких за значенням) і нерозлучних друзів  (фразеологічних зворотів) має.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908720"/>
            <a:ext cx="25314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Словники</a:t>
            </a:r>
            <a:endParaRPr lang="ru-RU" sz="4400" b="1" i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764704"/>
            <a:ext cx="25314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Словники</a:t>
            </a:r>
            <a:endParaRPr lang="ru-RU" sz="4400" b="1" i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pic>
        <p:nvPicPr>
          <p:cNvPr id="5" name="Picture 2" descr="тема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868144" y="1844824"/>
            <a:ext cx="260082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1628800"/>
            <a:ext cx="52565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/>
              <a:t>  Цей словник допоможе правильно написати,</a:t>
            </a:r>
            <a:r>
              <a:rPr lang="en-US" sz="3200" b="1" dirty="0" smtClean="0"/>
              <a:t> </a:t>
            </a:r>
            <a:r>
              <a:rPr lang="uk-UA" sz="3200" b="1" dirty="0" smtClean="0"/>
              <a:t>вимовити слово, розтлумачить його.</a:t>
            </a:r>
          </a:p>
          <a:p>
            <a:endParaRPr lang="uk-UA" sz="3200" b="1" dirty="0" smtClean="0"/>
          </a:p>
          <a:p>
            <a:r>
              <a:rPr lang="uk-UA" sz="3200" b="1" dirty="0" smtClean="0"/>
              <a:t>   Можна прочитати вірші, загадки, скоромовки,</a:t>
            </a:r>
          </a:p>
          <a:p>
            <a:r>
              <a:rPr lang="uk-UA" sz="3200" b="1" dirty="0" smtClean="0"/>
              <a:t>прислів’я.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тлумачн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599" y="1844824"/>
            <a:ext cx="2555641" cy="38164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836712"/>
            <a:ext cx="25314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Словники</a:t>
            </a:r>
            <a:endParaRPr lang="ru-RU" sz="4400" b="1" i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pic>
        <p:nvPicPr>
          <p:cNvPr id="5" name="Рисунок 4" descr="тлумачний словн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844824"/>
            <a:ext cx="2273672" cy="381017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1920" y="170080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200" b="1" dirty="0" smtClean="0"/>
              <a:t>Буває, що слово</a:t>
            </a:r>
          </a:p>
          <a:p>
            <a:r>
              <a:rPr lang="uk-UA" sz="3200" b="1" dirty="0" smtClean="0"/>
              <a:t>Відоме давно,</a:t>
            </a:r>
          </a:p>
          <a:p>
            <a:r>
              <a:rPr lang="uk-UA" sz="3200" b="1" dirty="0" smtClean="0"/>
              <a:t>А знає не кожен,</a:t>
            </a:r>
          </a:p>
          <a:p>
            <a:r>
              <a:rPr lang="uk-UA" sz="3200" b="1" dirty="0" smtClean="0"/>
              <a:t>Що значить воно.</a:t>
            </a:r>
          </a:p>
          <a:p>
            <a:r>
              <a:rPr lang="uk-UA" sz="3200" b="1" dirty="0" smtClean="0"/>
              <a:t>І тут у пригоді</a:t>
            </a:r>
          </a:p>
          <a:p>
            <a:r>
              <a:rPr lang="uk-UA" sz="3200" b="1" dirty="0" smtClean="0"/>
              <a:t> Стає визначник</a:t>
            </a:r>
          </a:p>
          <a:p>
            <a:r>
              <a:rPr lang="uk-UA" sz="3200" b="1" dirty="0" smtClean="0"/>
              <a:t>Скарбів наших мовних –</a:t>
            </a:r>
          </a:p>
          <a:p>
            <a:r>
              <a:rPr lang="uk-UA" sz="3200" b="1" dirty="0" smtClean="0"/>
              <a:t>Тлумачний словник. </a:t>
            </a:r>
          </a:p>
          <a:p>
            <a:r>
              <a:rPr lang="uk-UA" sz="3200" b="1" dirty="0" smtClean="0"/>
              <a:t>                 (Д.Білоус)</a:t>
            </a:r>
            <a:endParaRPr lang="ru-RU" sz="3200" b="1" dirty="0"/>
          </a:p>
        </p:txBody>
      </p:sp>
      <p:pic>
        <p:nvPicPr>
          <p:cNvPr id="8" name="Рисунок 7" descr="тлумачн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060848"/>
            <a:ext cx="1872208" cy="2795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980728"/>
            <a:ext cx="25314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Словники</a:t>
            </a:r>
            <a:endParaRPr lang="ru-RU" sz="4400" b="1" i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pic>
        <p:nvPicPr>
          <p:cNvPr id="5" name="Рисунок 4" descr="фразеолог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772816"/>
            <a:ext cx="2376264" cy="348518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841242"/>
            <a:ext cx="56166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</a:t>
            </a:r>
            <a:r>
              <a:rPr lang="uk-UA" sz="3200" b="1" dirty="0" smtClean="0"/>
              <a:t>У</a:t>
            </a:r>
            <a:r>
              <a:rPr lang="uk-UA" sz="3200" dirty="0" smtClean="0"/>
              <a:t> </a:t>
            </a:r>
            <a:r>
              <a:rPr lang="uk-UA" sz="3200" b="1" dirty="0" smtClean="0"/>
              <a:t>цікавій та доступній формі ознайомить  з </a:t>
            </a:r>
            <a:r>
              <a:rPr lang="uk-UA" sz="3200" b="1" dirty="0" err="1" smtClean="0"/>
              <a:t>фразеологіч-ним</a:t>
            </a:r>
            <a:r>
              <a:rPr lang="uk-UA" sz="3200" b="1" dirty="0" smtClean="0"/>
              <a:t> багатством української мови.       </a:t>
            </a:r>
          </a:p>
          <a:p>
            <a:r>
              <a:rPr lang="uk-UA" sz="3200" b="1" dirty="0" smtClean="0"/>
              <a:t>    Алфавітний покажчик слів робить користування </a:t>
            </a:r>
            <a:r>
              <a:rPr lang="uk-UA" sz="3200" b="1" dirty="0" err="1" smtClean="0"/>
              <a:t>словнич-ком</a:t>
            </a:r>
            <a:r>
              <a:rPr lang="uk-UA" sz="3200" b="1" dirty="0" smtClean="0"/>
              <a:t> дуже зручним. 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31840" y="980728"/>
            <a:ext cx="25314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Словники</a:t>
            </a:r>
            <a:endParaRPr lang="ru-RU" sz="4400" b="1" i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pic>
        <p:nvPicPr>
          <p:cNvPr id="5" name="Рисунок 4" descr="орф.сл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276872"/>
            <a:ext cx="2010519" cy="28817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91880" y="2132856"/>
            <a:ext cx="5040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</a:t>
            </a:r>
            <a:r>
              <a:rPr lang="uk-UA" sz="3200" b="1" dirty="0" smtClean="0"/>
              <a:t>Орфографічний </a:t>
            </a:r>
            <a:r>
              <a:rPr lang="uk-UA" sz="3200" b="1" dirty="0" err="1" smtClean="0"/>
              <a:t>словни-чок</a:t>
            </a:r>
            <a:r>
              <a:rPr lang="uk-UA" sz="3200" b="1" dirty="0" smtClean="0"/>
              <a:t> містить майже дві тисячі слів, у написанні, тлумаченні та перекладі, яких виникають певні труднощі. </a:t>
            </a:r>
            <a:endParaRPr lang="uk-U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AutoShape 37"/>
          <p:cNvSpPr>
            <a:spLocks noChangeArrowheads="1"/>
          </p:cNvSpPr>
          <p:nvPr/>
        </p:nvSpPr>
        <p:spPr bwMode="auto">
          <a:xfrm rot="1261379">
            <a:off x="5364163" y="3357563"/>
            <a:ext cx="1058862" cy="1254125"/>
          </a:xfrm>
          <a:custGeom>
            <a:avLst/>
            <a:gdLst>
              <a:gd name="T0" fmla="*/ 41587979 w 21600"/>
              <a:gd name="T1" fmla="*/ 0 h 21600"/>
              <a:gd name="T2" fmla="*/ 31269078 w 21600"/>
              <a:gd name="T3" fmla="*/ 0 h 21600"/>
              <a:gd name="T4" fmla="*/ 0 w 21600"/>
              <a:gd name="T5" fmla="*/ 43864995 h 21600"/>
              <a:gd name="T6" fmla="*/ 0 w 21600"/>
              <a:gd name="T7" fmla="*/ 58340611 h 21600"/>
              <a:gd name="T8" fmla="*/ 0 w 21600"/>
              <a:gd name="T9" fmla="*/ 72816184 h 21600"/>
              <a:gd name="T10" fmla="*/ 21522153 w 21600"/>
              <a:gd name="T11" fmla="*/ 60383499 h 21600"/>
              <a:gd name="T12" fmla="*/ 43044257 w 21600"/>
              <a:gd name="T13" fmla="*/ 30191720 h 21600"/>
              <a:gd name="T14" fmla="*/ 51906892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76" name="AutoShape 36"/>
          <p:cNvSpPr>
            <a:spLocks noChangeArrowheads="1"/>
          </p:cNvSpPr>
          <p:nvPr/>
        </p:nvSpPr>
        <p:spPr bwMode="auto">
          <a:xfrm rot="2333782" flipH="1" flipV="1">
            <a:off x="2051050" y="3141663"/>
            <a:ext cx="1173163" cy="1338262"/>
          </a:xfrm>
          <a:custGeom>
            <a:avLst/>
            <a:gdLst>
              <a:gd name="T0" fmla="*/ 51051215 w 21600"/>
              <a:gd name="T1" fmla="*/ 0 h 21600"/>
              <a:gd name="T2" fmla="*/ 38384264 w 21600"/>
              <a:gd name="T3" fmla="*/ 0 h 21600"/>
              <a:gd name="T4" fmla="*/ 0 w 21600"/>
              <a:gd name="T5" fmla="*/ 49948086 h 21600"/>
              <a:gd name="T6" fmla="*/ 0 w 21600"/>
              <a:gd name="T7" fmla="*/ 66431147 h 21600"/>
              <a:gd name="T8" fmla="*/ 0 w 21600"/>
              <a:gd name="T9" fmla="*/ 82914130 h 21600"/>
              <a:gd name="T10" fmla="*/ 26419411 w 21600"/>
              <a:gd name="T11" fmla="*/ 68757305 h 21600"/>
              <a:gd name="T12" fmla="*/ 52838821 w 21600"/>
              <a:gd name="T13" fmla="*/ 34378653 h 21600"/>
              <a:gd name="T14" fmla="*/ 63718126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2987675" y="3284538"/>
            <a:ext cx="2736850" cy="216058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3492500" y="2060575"/>
            <a:ext cx="1727200" cy="13684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8" name="Picture 8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5516563"/>
            <a:ext cx="10414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2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979613" y="188913"/>
            <a:ext cx="1103312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3" descr="sn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40200" y="188913"/>
            <a:ext cx="8143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Picture 17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1773238"/>
            <a:ext cx="10652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0" name="Picture 20" descr="sn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227763" y="5734050"/>
            <a:ext cx="79057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1" name="Picture 21" descr="sn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211638" y="5445125"/>
            <a:ext cx="10683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3" name="Picture 33" descr="varezki2_resiz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933"/>
          <a:stretch>
            <a:fillRect/>
          </a:stretch>
        </p:blipFill>
        <p:spPr bwMode="auto">
          <a:xfrm rot="-8340417">
            <a:off x="1349375" y="3451225"/>
            <a:ext cx="9937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4" name="Picture 34" descr="varezki2_resiz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599"/>
          <a:stretch>
            <a:fillRect/>
          </a:stretch>
        </p:blipFill>
        <p:spPr bwMode="auto">
          <a:xfrm rot="1798119">
            <a:off x="6149975" y="2566988"/>
            <a:ext cx="10445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8" name="Oval 38"/>
          <p:cNvSpPr>
            <a:spLocks noChangeArrowheads="1"/>
          </p:cNvSpPr>
          <p:nvPr/>
        </p:nvSpPr>
        <p:spPr bwMode="auto">
          <a:xfrm rot="830955">
            <a:off x="2913063" y="5183188"/>
            <a:ext cx="1150937" cy="50323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 rot="-665123">
            <a:off x="4795838" y="5176838"/>
            <a:ext cx="1146175" cy="5048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0" name="Oval 40"/>
          <p:cNvSpPr>
            <a:spLocks noChangeArrowheads="1"/>
          </p:cNvSpPr>
          <p:nvPr/>
        </p:nvSpPr>
        <p:spPr bwMode="auto">
          <a:xfrm>
            <a:off x="3995738" y="2420938"/>
            <a:ext cx="287337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>
            <a:off x="4572000" y="2349500"/>
            <a:ext cx="287338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3" name="AutoShape 43"/>
          <p:cNvSpPr>
            <a:spLocks noChangeArrowheads="1"/>
          </p:cNvSpPr>
          <p:nvPr/>
        </p:nvSpPr>
        <p:spPr bwMode="auto">
          <a:xfrm rot="-5759440">
            <a:off x="4432301" y="2776537"/>
            <a:ext cx="209550" cy="504825"/>
          </a:xfrm>
          <a:prstGeom prst="moon">
            <a:avLst>
              <a:gd name="adj" fmla="val 3881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7" name="Picture 27" descr="1198423906_0lik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t="27179" r="54167" b="36531"/>
          <a:stretch>
            <a:fillRect/>
          </a:stretch>
        </p:blipFill>
        <p:spPr bwMode="auto">
          <a:xfrm rot="-745644">
            <a:off x="2840038" y="812800"/>
            <a:ext cx="2519362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5" name="Picture 45" descr="sn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87450" y="765175"/>
            <a:ext cx="728663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6" name="Picture 46" descr="sn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300788" y="1196975"/>
            <a:ext cx="72866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7" name="Picture 47" descr="sn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835150" y="1989138"/>
            <a:ext cx="728663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0" name="Picture 50" descr="sn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12088" y="1989138"/>
            <a:ext cx="728662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1" name="Picture 51" descr="sn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948488" y="3789363"/>
            <a:ext cx="728662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2" name="AutoShape 42"/>
          <p:cNvSpPr>
            <a:spLocks noChangeArrowheads="1"/>
          </p:cNvSpPr>
          <p:nvPr/>
        </p:nvSpPr>
        <p:spPr bwMode="auto">
          <a:xfrm rot="4163096">
            <a:off x="4739481" y="2097882"/>
            <a:ext cx="288925" cy="1081088"/>
          </a:xfrm>
          <a:prstGeom prst="triangle">
            <a:avLst>
              <a:gd name="adj" fmla="val 100000"/>
            </a:avLst>
          </a:prstGeom>
          <a:gradFill rotWithShape="1">
            <a:gsLst>
              <a:gs pos="0">
                <a:srgbClr val="FF6600"/>
              </a:gs>
              <a:gs pos="100000">
                <a:srgbClr val="FF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4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9" name="Шаинский_-_АБВГДейка__заставка_старая_версия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7215206" y="492919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2" dur="10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02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500"/>
                            </p:stCondLst>
                            <p:childTnLst>
                              <p:par>
                                <p:cTn id="72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9236 C 0.03455 -0.12477 0.10677 -0.08125 0.13125 0.00486 C 0.15556 0.09074 0.12292 0.18703 0.05833 0.21967 C -0.00608 0.25208 -0.0783 0.20856 -0.10278 0.12245 C -0.12708 0.03657 -0.09444 -0.05973 -0.02986 -0.09236 Z " pathEditMode="relative" rAng="-1238949" ptsTypes="fffff">
                                      <p:cBhvr>
                                        <p:cTn id="73" dur="2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7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1.38889E-6 0.64051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8500"/>
                            </p:stCondLst>
                            <p:childTnLst>
                              <p:par>
                                <p:cTn id="7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5469 0.60047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500"/>
                            </p:stCondLst>
                            <p:childTnLst>
                              <p:par>
                                <p:cTn id="8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0034 0.19097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500"/>
                            </p:stCondLst>
                            <p:childTnLst>
                              <p:par>
                                <p:cTn id="8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11788 0.55856 " pathEditMode="relative" rAng="0" ptsTypes="AA">
                                      <p:cBhvr>
                                        <p:cTn id="85" dur="1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1500"/>
                            </p:stCondLst>
                            <p:childTnLst>
                              <p:par>
                                <p:cTn id="8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-0.31528 0.55856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2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10277" grpId="0" animBg="1"/>
      <p:bldP spid="10243" grpId="1" animBg="1"/>
      <p:bldP spid="10278" grpId="0" animBg="1"/>
      <p:bldP spid="10279" grpId="0" animBg="1"/>
      <p:bldP spid="10283" grpId="1" animBg="1"/>
      <p:bldP spid="1029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155679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/>
              <a:t>    </a:t>
            </a:r>
            <a:endParaRPr lang="ru-RU" b="1" dirty="0"/>
          </a:p>
        </p:txBody>
      </p:sp>
      <p:pic>
        <p:nvPicPr>
          <p:cNvPr id="8" name="Рисунок 7" descr="орф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3248" y="1772816"/>
            <a:ext cx="2102888" cy="31683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19872" y="1268760"/>
            <a:ext cx="511256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3200" dirty="0" smtClean="0"/>
              <a:t>   </a:t>
            </a:r>
            <a:r>
              <a:rPr lang="uk-UA" sz="2800" b="1" dirty="0" smtClean="0"/>
              <a:t>Розгляньте орфографічний словник для початкових класів. Зверніть увагу, що слова в ньому розміщені за алфавітом і до уваги береться не тільки перша буква, а й усі наступні.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91880" y="3933056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2800" dirty="0" smtClean="0"/>
              <a:t> </a:t>
            </a:r>
            <a:r>
              <a:rPr lang="uk-UA" sz="2800" b="1" dirty="0" smtClean="0"/>
              <a:t>Випишіть зі словника по три слова, які називають предмети і відповідають на питання що?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79712" y="260648"/>
            <a:ext cx="4968552" cy="707886"/>
          </a:xfrm>
          <a:prstGeom prst="rect">
            <a:avLst/>
          </a:prstGeom>
          <a:noFill/>
          <a:effectLst>
            <a:outerShdw dist="35560" dir="27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FF0000"/>
                </a:solidFill>
              </a:rPr>
              <a:t>Самостійна робота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1722" y="-35204"/>
            <a:ext cx="9175722" cy="6893204"/>
          </a:xfrm>
        </p:spPr>
      </p:pic>
      <p:sp>
        <p:nvSpPr>
          <p:cNvPr id="6" name="TextBox 5"/>
          <p:cNvSpPr txBox="1"/>
          <p:nvPr/>
        </p:nvSpPr>
        <p:spPr>
          <a:xfrm rot="21148446">
            <a:off x="1043608" y="1412776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/>
              <a:t>В  </a:t>
            </a:r>
            <a:r>
              <a:rPr lang="uk-UA" sz="4000" b="1" dirty="0" err="1" smtClean="0"/>
              <a:t>дмідь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 rot="20814460">
            <a:off x="1795811" y="1458615"/>
            <a:ext cx="424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286228">
            <a:off x="971647" y="1885204"/>
            <a:ext cx="344773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 smtClean="0"/>
              <a:t> Великий хижий звір, укритий густою бурою або білою шерстю.</a:t>
            </a:r>
          </a:p>
          <a:p>
            <a:r>
              <a:rPr lang="uk-UA" sz="2800" b="1" i="1" dirty="0" smtClean="0"/>
              <a:t>Коли так говорять</a:t>
            </a:r>
          </a:p>
          <a:p>
            <a:r>
              <a:rPr lang="uk-UA" sz="2800" b="1" i="1" dirty="0" smtClean="0">
                <a:solidFill>
                  <a:srgbClr val="C00000"/>
                </a:solidFill>
              </a:rPr>
              <a:t>Ведмежа послуга.</a:t>
            </a:r>
          </a:p>
          <a:p>
            <a:endParaRPr lang="uk-UA" sz="2800" b="1" i="1" dirty="0" smtClean="0">
              <a:solidFill>
                <a:srgbClr val="C00000"/>
              </a:solidFill>
            </a:endParaRPr>
          </a:p>
          <a:p>
            <a:r>
              <a:rPr lang="uk-UA" sz="2800" b="1" i="1" dirty="0" smtClean="0">
                <a:solidFill>
                  <a:srgbClr val="C00000"/>
                </a:solidFill>
              </a:rPr>
              <a:t>Ведмідь на вухо наступив.</a:t>
            </a:r>
          </a:p>
        </p:txBody>
      </p:sp>
      <p:pic>
        <p:nvPicPr>
          <p:cNvPr id="9" name="Рисунок 8" descr="http://100-000-pochemu.info/wp-content/uploads/2010/04/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02364">
            <a:off x="4587085" y="1033500"/>
            <a:ext cx="3560466" cy="439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Ирина\шаблони презентацій\шаблони діти 4\fonoform\3aafa14910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158" y="0"/>
            <a:ext cx="950115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1000108"/>
            <a:ext cx="692948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i="1" dirty="0" smtClean="0">
                <a:solidFill>
                  <a:srgbClr val="C00000"/>
                </a:solidFill>
                <a:latin typeface="+mj-lt"/>
              </a:rPr>
              <a:t>Девіз уроку:</a:t>
            </a:r>
          </a:p>
          <a:p>
            <a:endParaRPr lang="uk-UA" sz="2800" dirty="0" smtClean="0">
              <a:latin typeface="+mj-lt"/>
            </a:endParaRPr>
          </a:p>
          <a:p>
            <a:endParaRPr lang="uk-UA" sz="2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285992"/>
            <a:ext cx="6000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i="1" dirty="0" smtClean="0">
                <a:solidFill>
                  <a:srgbClr val="0000EA"/>
                </a:solidFill>
                <a:latin typeface="+mj-lt"/>
              </a:rPr>
              <a:t>Не цурайтесь того слова,</a:t>
            </a:r>
          </a:p>
          <a:p>
            <a:r>
              <a:rPr lang="uk-UA" sz="4000" i="1" dirty="0" smtClean="0">
                <a:solidFill>
                  <a:srgbClr val="0000EA"/>
                </a:solidFill>
                <a:latin typeface="+mj-lt"/>
              </a:rPr>
              <a:t>що мати співала,</a:t>
            </a:r>
          </a:p>
          <a:p>
            <a:r>
              <a:rPr lang="uk-UA" sz="4000" i="1" dirty="0" smtClean="0">
                <a:solidFill>
                  <a:srgbClr val="0000EA"/>
                </a:solidFill>
                <a:latin typeface="+mj-lt"/>
              </a:rPr>
              <a:t>як малого сповивала,</a:t>
            </a:r>
          </a:p>
          <a:p>
            <a:r>
              <a:rPr lang="uk-UA" sz="4000" i="1" dirty="0" smtClean="0">
                <a:solidFill>
                  <a:srgbClr val="0000EA"/>
                </a:solidFill>
                <a:latin typeface="+mj-lt"/>
              </a:rPr>
              <a:t>з малим розмовляла.</a:t>
            </a:r>
            <a:endParaRPr lang="uk-UA" sz="4000" i="1" dirty="0">
              <a:solidFill>
                <a:srgbClr val="0000EA"/>
              </a:solidFill>
              <a:latin typeface="+mj-lt"/>
            </a:endParaRPr>
          </a:p>
        </p:txBody>
      </p:sp>
      <p:pic>
        <p:nvPicPr>
          <p:cNvPr id="27649" name="Picture 1" descr="C:\Documents and Settings\Admin\Рабочий стол\d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143248"/>
            <a:ext cx="3424783" cy="2938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260648"/>
            <a:ext cx="8748464" cy="584775"/>
          </a:xfrm>
          <a:prstGeom prst="rect">
            <a:avLst/>
          </a:prstGeom>
          <a:noFill/>
          <a:effectLst>
            <a:outerShdw dist="35560" dir="27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Це цікаво знати!</a:t>
            </a:r>
            <a:endParaRPr lang="uk-UA" sz="4000" b="1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1500174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928670"/>
            <a:ext cx="84296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2800" i="1" dirty="0" smtClean="0">
                <a:solidFill>
                  <a:srgbClr val="002060"/>
                </a:solidFill>
              </a:rPr>
              <a:t>Дорослі ведмеді ведуть усамітнений спосіб життя;</a:t>
            </a:r>
          </a:p>
          <a:p>
            <a:pPr>
              <a:buFont typeface="Wingdings" pitchFamily="2" charset="2"/>
              <a:buChar char="v"/>
            </a:pPr>
            <a:r>
              <a:rPr lang="uk-UA" sz="2800" i="1" dirty="0" smtClean="0">
                <a:solidFill>
                  <a:srgbClr val="002060"/>
                </a:solidFill>
              </a:rPr>
              <a:t>Найбільше ведмідь боїться запаху людини;</a:t>
            </a:r>
          </a:p>
          <a:p>
            <a:pPr>
              <a:buFont typeface="Wingdings" pitchFamily="2" charset="2"/>
              <a:buChar char="v"/>
            </a:pPr>
            <a:r>
              <a:rPr lang="uk-UA" sz="2800" i="1" dirty="0" smtClean="0">
                <a:solidFill>
                  <a:srgbClr val="002060"/>
                </a:solidFill>
              </a:rPr>
              <a:t>Ведмеді люблять солодке, у них навіть можуть боліти зуби, якщо вони занадто зловживають солодким.</a:t>
            </a:r>
            <a:endParaRPr lang="uk-UA" sz="2800" i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&amp;Mcy;&amp;iecy;&amp;dcy;&amp;vcy;&amp;iecy;&amp;dcy;&amp;icy;&amp;tscy;&amp;acy; &amp;scy; &amp;mcy;&amp;iecy;&amp;dcy;&amp;vcy;&amp;iecy;&amp;zhcy;&amp;acy;&amp;tcy;&amp;acy;&amp;mcy;&amp;i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643314"/>
            <a:ext cx="30718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&amp;Mcy;&amp;iecy;&amp;dcy;&amp;vcy;&amp;iecy;&amp;dcy;&amp;icy;&amp;tscy;&amp;acy; &amp;scy; &amp;pcy;&amp;ocy;&amp;tcy;&amp;ocy;&amp;mcy;&amp;scy;&amp;tcy;&amp;vcy;&amp;ocy;&amp;m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571876"/>
            <a:ext cx="3000396" cy="221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396536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71480"/>
            <a:ext cx="8748464" cy="584775"/>
          </a:xfrm>
          <a:prstGeom prst="rect">
            <a:avLst/>
          </a:prstGeom>
          <a:noFill/>
          <a:effectLst>
            <a:outerShdw dist="35560" dir="27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Закріплення вивченого матеріалу </a:t>
            </a:r>
            <a:endParaRPr lang="uk-UA" sz="4000" b="1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35729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Яке слово стоїть у словнику першим </a:t>
            </a:r>
          </a:p>
          <a:p>
            <a:r>
              <a:rPr lang="uk-UA" sz="3600" b="1" dirty="0" smtClean="0"/>
              <a:t>            весна     чи    ведмідь?</a:t>
            </a:r>
            <a:endParaRPr lang="uk-UA" sz="3600" b="1" dirty="0"/>
          </a:p>
        </p:txBody>
      </p:sp>
      <p:pic>
        <p:nvPicPr>
          <p:cNvPr id="6" name="Picture 7" descr="imagesCAW2SR5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786058"/>
            <a:ext cx="2878009" cy="2643206"/>
          </a:xfrm>
          <a:prstGeom prst="rect">
            <a:avLst/>
          </a:prstGeom>
          <a:noFill/>
        </p:spPr>
      </p:pic>
      <p:pic>
        <p:nvPicPr>
          <p:cNvPr id="8" name="Рисунок 7" descr="&amp;Pcy;&amp;ocy;&amp;rcy;&amp;acy;  &amp;vcy; &amp;bcy;&amp;iecy;&amp;rcy;&amp;lcy;&amp;ocy;&amp;gcy;&amp;u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643182"/>
            <a:ext cx="30718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-785842"/>
            <a:ext cx="10468106" cy="72152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214290"/>
            <a:ext cx="7992888" cy="707886"/>
          </a:xfrm>
          <a:prstGeom prst="rect">
            <a:avLst/>
          </a:prstGeom>
          <a:noFill/>
          <a:effectLst>
            <a:outerShdw dist="35560" dir="27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FF0000"/>
                </a:solidFill>
              </a:rPr>
              <a:t>Коментоване письмо ( вправа86)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3501008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 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3501008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3501008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92280" y="350100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584" y="4077072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51720" y="4077072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28728" y="1214422"/>
            <a:ext cx="6929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i="1" dirty="0" smtClean="0">
                <a:solidFill>
                  <a:srgbClr val="0000EA"/>
                </a:solidFill>
              </a:rPr>
              <a:t>Вінниця, Горлівка, Донецьк, Запоріжжя, Канів,Київ,Рівне, Харків.</a:t>
            </a:r>
            <a:endParaRPr lang="uk-UA" sz="3600" b="1" i="1" dirty="0">
              <a:solidFill>
                <a:srgbClr val="0000EA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14348" y="1142984"/>
            <a:ext cx="84296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 Розташуйте назви українських міст за алфавітом. Зверніть увагу, що назва одного міста потрапила випадково.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uk-UA" sz="2800" b="1" dirty="0" smtClean="0">
                <a:solidFill>
                  <a:srgbClr val="C00000"/>
                </a:solidFill>
                <a:latin typeface="Calibri" pitchFamily="34" charset="0"/>
              </a:rPr>
              <a:t>Знаючи, що кожна буква алфавіту має свій порядковий номер, розшифруйте повідомлення:</a:t>
            </a:r>
          </a:p>
          <a:p>
            <a:r>
              <a:rPr lang="uk-UA" sz="2800" b="1" dirty="0" smtClean="0">
                <a:solidFill>
                  <a:srgbClr val="C00000"/>
                </a:solidFill>
                <a:latin typeface="Calibri" pitchFamily="34" charset="0"/>
              </a:rPr>
              <a:t> 17-19-16-19-6-27-12! </a:t>
            </a:r>
            <a:endParaRPr lang="uk-UA" sz="2800" b="1" dirty="0" smtClean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00100" y="4357694"/>
            <a:ext cx="6572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i="1" u="sng" dirty="0" smtClean="0">
                <a:solidFill>
                  <a:srgbClr val="7030A0"/>
                </a:solidFill>
              </a:rPr>
              <a:t>МОЛОДЦІ</a:t>
            </a:r>
            <a:endParaRPr lang="uk-UA" sz="6000" i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Ирина\шаблони презентацій\шаблони діти 3\fonoform\55e9c9b0772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19672" y="260648"/>
            <a:ext cx="6192688" cy="707886"/>
          </a:xfrm>
          <a:prstGeom prst="rect">
            <a:avLst/>
          </a:prstGeom>
          <a:noFill/>
          <a:effectLst>
            <a:outerShdw dist="35560" dir="27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FF0000"/>
                </a:solidFill>
              </a:rPr>
              <a:t>Підсумок уроку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196752"/>
            <a:ext cx="7272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uk-UA" sz="3200" b="1" i="1" dirty="0" smtClean="0"/>
              <a:t>Що нового дізналися на уроці?</a:t>
            </a:r>
          </a:p>
          <a:p>
            <a:r>
              <a:rPr lang="uk-UA" sz="3200" b="1" i="1" dirty="0" smtClean="0"/>
              <a:t>   Що навчилися робити?</a:t>
            </a:r>
          </a:p>
          <a:p>
            <a:pPr>
              <a:buBlip>
                <a:blip r:embed="rId3"/>
              </a:buBlip>
            </a:pPr>
            <a:r>
              <a:rPr lang="uk-UA" sz="3200" b="1" i="1" dirty="0" smtClean="0"/>
              <a:t>Де можна застосувати набуті    </a:t>
            </a:r>
          </a:p>
          <a:p>
            <a:r>
              <a:rPr lang="uk-UA" sz="3200" b="1" i="1" dirty="0" smtClean="0"/>
              <a:t>   знання?</a:t>
            </a:r>
          </a:p>
          <a:p>
            <a:endParaRPr lang="uk-UA" sz="3200" b="1" i="1" dirty="0" smtClean="0"/>
          </a:p>
        </p:txBody>
      </p:sp>
      <p:pic>
        <p:nvPicPr>
          <p:cNvPr id="13" name="Picture 10" descr="H:\маманено\лена\хлам с флешки\Картинки\Animated\человечки\AG00317_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5924" y="3068960"/>
            <a:ext cx="190652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Улыбк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4293096"/>
            <a:ext cx="1913518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Ирина\шаблони презентацій\шаблони діти 4\fonoform\3aafa14910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7664" y="980728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rgbClr val="FF0000"/>
                </a:solidFill>
              </a:rPr>
              <a:t>Домашнє завдання  ( за вибором)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844824"/>
            <a:ext cx="76328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3200" dirty="0" smtClean="0"/>
              <a:t> </a:t>
            </a:r>
            <a:r>
              <a:rPr lang="uk-UA" sz="3200" b="1" i="1" dirty="0" smtClean="0"/>
              <a:t>Вправа 85. Записати слова за алфавітом, поставити наголос.</a:t>
            </a:r>
          </a:p>
          <a:p>
            <a:pPr algn="ctr"/>
            <a:r>
              <a:rPr lang="uk-UA" sz="3200" b="1" i="1" dirty="0" smtClean="0"/>
              <a:t>або</a:t>
            </a:r>
          </a:p>
          <a:p>
            <a:pPr>
              <a:buFont typeface="Wingdings" pitchFamily="2" charset="2"/>
              <a:buChar char="v"/>
            </a:pPr>
            <a:r>
              <a:rPr lang="uk-UA" sz="3200" dirty="0" smtClean="0"/>
              <a:t> </a:t>
            </a:r>
            <a:r>
              <a:rPr lang="uk-UA" sz="3200" b="1" i="1" dirty="0" err="1" smtClean="0"/>
              <a:t>“Алфавітний</a:t>
            </a:r>
            <a:r>
              <a:rPr lang="uk-UA" sz="3200" b="1" i="1" dirty="0" smtClean="0"/>
              <a:t>  </a:t>
            </a:r>
            <a:r>
              <a:rPr lang="uk-UA" sz="3200" b="1" i="1" dirty="0" err="1" smtClean="0"/>
              <a:t>ланцюжок”</a:t>
            </a:r>
            <a:r>
              <a:rPr lang="uk-UA" sz="3200" b="1" i="1" dirty="0" smtClean="0"/>
              <a:t>   </a:t>
            </a:r>
          </a:p>
          <a:p>
            <a:r>
              <a:rPr lang="uk-UA" sz="3200" b="1" i="1" dirty="0" smtClean="0"/>
              <a:t>    Записати назву тварини на  кожну  </a:t>
            </a:r>
          </a:p>
          <a:p>
            <a:r>
              <a:rPr lang="uk-UA" sz="3200" b="1" i="1" dirty="0" smtClean="0"/>
              <a:t>    букву алфавіту. Наприклад: </a:t>
            </a:r>
            <a:r>
              <a:rPr lang="uk-UA" sz="3200" b="1" i="1" dirty="0" smtClean="0">
                <a:solidFill>
                  <a:srgbClr val="FF0000"/>
                </a:solidFill>
              </a:rPr>
              <a:t>а </a:t>
            </a:r>
            <a:r>
              <a:rPr lang="uk-UA" sz="3200" b="1" i="1" dirty="0" smtClean="0"/>
              <a:t>- акула,  </a:t>
            </a:r>
          </a:p>
          <a:p>
            <a:r>
              <a:rPr lang="uk-UA" sz="3200" b="1" i="1" dirty="0" smtClean="0">
                <a:solidFill>
                  <a:srgbClr val="FF0000"/>
                </a:solidFill>
              </a:rPr>
              <a:t>    б </a:t>
            </a:r>
            <a:r>
              <a:rPr lang="uk-UA" sz="3200" b="1" i="1" dirty="0" smtClean="0"/>
              <a:t>- бобер …</a:t>
            </a:r>
            <a:endParaRPr lang="ru-RU" sz="3200" b="1" i="1" dirty="0"/>
          </a:p>
        </p:txBody>
      </p:sp>
      <p:pic>
        <p:nvPicPr>
          <p:cNvPr id="9" name="Picture 7" descr="livre17qk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996952"/>
            <a:ext cx="1800225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Ирина\шаблони презентацій\шаблони діти 4\fonoform\3aafa149106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D:\Ирина\раскраски\Азбукварик 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916832"/>
            <a:ext cx="2145632" cy="27950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980728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>
                <a:cs typeface="Times New Roman" pitchFamily="18" charset="0"/>
              </a:rPr>
              <a:t> </a:t>
            </a:r>
            <a:r>
              <a:rPr lang="uk-UA" sz="4000" b="1" i="1" dirty="0" smtClean="0">
                <a:solidFill>
                  <a:srgbClr val="FF0000"/>
                </a:solidFill>
                <a:cs typeface="Times New Roman" pitchFamily="18" charset="0"/>
              </a:rPr>
              <a:t>Хвилинка каліграфії</a:t>
            </a:r>
            <a:endParaRPr lang="ru-RU" sz="4000" b="1" i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2276872"/>
            <a:ext cx="4104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err="1" smtClean="0">
                <a:latin typeface="Times New Roman" pitchFamily="18" charset="0"/>
                <a:cs typeface="Times New Roman" pitchFamily="18" charset="0"/>
              </a:rPr>
              <a:t>Ал</a:t>
            </a:r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 віт фа 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4869160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Абетка, азбука, алфавіт. 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Ирина\шаблони презентацій\шаблони діти 4\fonoform\3aafa149106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03648" y="980728"/>
            <a:ext cx="696938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Алфавіт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–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певний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порядок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розміщення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букв у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писемності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будь-якого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народу.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7" descr="livre17qk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509120"/>
            <a:ext cx="1800225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Ирина\шаблони презентацій\шаблони діти 4\fonoform\3aafa149106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259632" y="1268760"/>
            <a:ext cx="633670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А   Б   В   Г   Ґ   Д   Е  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Є   Ж  З   И   І    Ї    Й  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К  Л   М  Н   О  П   Р  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С   Т   У   </a:t>
            </a:r>
            <a:r>
              <a:rPr lang="uk-U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Ф   Х   Ц  Ч  </a:t>
            </a:r>
          </a:p>
          <a:p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 Ш </a:t>
            </a:r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r>
              <a:rPr lang="uk-U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Щ  ь  Ю  Я</a:t>
            </a: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28384" y="-3154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385824" y="90872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260648"/>
            <a:ext cx="3240360" cy="1015663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0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Алфавіт</a:t>
            </a:r>
            <a:endParaRPr lang="ru-RU" sz="6000" b="1" cap="none" spc="0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Ирина\шаблони презентацій\шаблони діти 4\fonoform\3aafa149106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908720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Перевірка домашнього завдання  (вправа 83)</a:t>
            </a:r>
            <a:endParaRPr lang="ru-RU" sz="2800" b="1" i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278092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</a:t>
            </a:r>
            <a:r>
              <a:rPr lang="uk-UA" sz="2800" b="1" i="1" dirty="0" smtClean="0"/>
              <a:t>-</a:t>
            </a:r>
            <a:r>
              <a:rPr lang="uk-UA" sz="2800" dirty="0" smtClean="0"/>
              <a:t> </a:t>
            </a:r>
            <a:r>
              <a:rPr lang="uk-UA" sz="2800" b="1" i="1" dirty="0" smtClean="0"/>
              <a:t>Чому так розмістили прізвища письменників?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3429000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uk-UA" sz="2800" b="1" i="1" dirty="0" smtClean="0"/>
              <a:t> Книги різних авторів розміщуються в бібліотеці в алфавітному порядку.</a:t>
            </a:r>
            <a:endParaRPr lang="ru-RU" sz="28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4869160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 smtClean="0"/>
              <a:t>-  Де ще використовується  знання алфавіту?</a:t>
            </a:r>
            <a:endParaRPr lang="ru-RU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1556792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uk-UA" sz="3200" b="1" i="1" dirty="0" smtClean="0">
                <a:solidFill>
                  <a:schemeClr val="accent1">
                    <a:lumMod val="75000"/>
                  </a:schemeClr>
                </a:solidFill>
              </a:rPr>
              <a:t>Г.П.Бойко, П.М.Воронько, Л.І.Глібов, 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uk-UA" sz="3200" b="1" i="1" dirty="0" smtClean="0">
                <a:solidFill>
                  <a:schemeClr val="accent1">
                    <a:lumMod val="75000"/>
                  </a:schemeClr>
                </a:solidFill>
              </a:rPr>
              <a:t>М.Т. Рильський, І.Я.Франко, Т.Г. Шевченко.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D:\Ирина\шаблони презентацій\шаблони діти 4\fonoform\3aafa14910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31640" y="908720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FF0000"/>
                </a:solidFill>
              </a:rPr>
              <a:t>Малюнковий диктант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6782" y="260648"/>
            <a:ext cx="8797218" cy="707886"/>
          </a:xfrm>
          <a:prstGeom prst="rect">
            <a:avLst/>
          </a:prstGeom>
          <a:noFill/>
          <a:effectLst>
            <a:outerShdw dist="35560" dir="2700000" algn="ctr" rotWithShape="0">
              <a:srgbClr val="000000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i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Актуалізація</a:t>
            </a:r>
            <a:r>
              <a:rPr lang="uk-UA" sz="4000" b="1" i="1" cap="none" spc="0" dirty="0" smtClean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uk-UA" sz="4000" b="1" i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опорних знань учнів</a:t>
            </a:r>
            <a:endParaRPr lang="ru-RU" sz="4000" b="1" i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Picture 6" descr="A37CM7KCAW6ETIFCASK0WZACALY761XCAVPHDMFCAWBC53VCA2IFD9ZCAZVBWQPCADPAPQXCAHKHYZ1CA4AQAYCCA9T1HJ3CATU4TGHCAN9D4HPCA5WHC2WCA2YAOYACA3YRHZ2CAE7M24ECARQFGCVCAI1V8K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1643050"/>
            <a:ext cx="2360122" cy="16195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opup_img" descr="http://go4.imgsmail.ru/imgpreview?key=http%3A//smart-planet.ru/uploads/blogs/73308/thumbs/1272138428%5Fukraina.jpg&amp;mb=imgdb_preview_30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1785926"/>
            <a:ext cx="1957394" cy="125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opup_img" descr="http://go1.imgsmail.ru/imgpreview?key=http%3A//geopoesia.ru/gp/foto/japan/japan-foto-011.jpg&amp;mb=imgdb_preview_9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1643050"/>
            <a:ext cx="23336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opup_img" descr="http://go1.imgsmail.ru/imgpreview?key=http%3A//www.soldiering.ru/other/geralgika/russia/other/medal%5Fveteran%5F01.jpg&amp;mb=imgdb_preview_36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643314"/>
            <a:ext cx="12144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opup_img" descr="http://go4.imgsmail.ru/imgpreview?key=http%3A//www.cifratechnika.ru/how/computer/1.jpg&amp;mb=imgdb_preview_34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3571876"/>
            <a:ext cx="21907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opup_img" descr="http://go2.imgsmail.ru/imgpreview?key=http%3A//1form.ru/wp-content/uploads/2010/01/school%5Fbag.jpg&amp;mb=imgdb_preview_16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714752"/>
            <a:ext cx="164307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9" name="Picture 1" descr="E:\Документы\школа 2011\ШКОЛА\Новая папка (2)\фото 024.jpg"/>
          <p:cNvPicPr>
            <a:picLocks noGrp="1" noChangeAspect="1" noChangeArrowheads="1"/>
          </p:cNvPicPr>
          <p:nvPr>
            <p:ph idx="1"/>
          </p:nvPr>
        </p:nvPicPr>
        <p:blipFill>
          <a:blip r:embed="rId10" cstate="print"/>
          <a:srcRect l="14062" t="25000" r="31249" b="14583"/>
          <a:stretch>
            <a:fillRect/>
          </a:stretch>
        </p:blipFill>
        <p:spPr bwMode="auto">
          <a:xfrm>
            <a:off x="6143636" y="3571876"/>
            <a:ext cx="1970704" cy="1632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Ирина\шаблони презентацій\шаблони діти 4\fonoform\3aafa149106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95736" y="836712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FF0000"/>
                </a:solidFill>
              </a:rPr>
              <a:t>Перевірка диктанту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844824"/>
            <a:ext cx="25202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142976" y="1857364"/>
            <a:ext cx="72866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i="1" dirty="0" smtClean="0"/>
              <a:t>Батьківщина,дитина, метро, медаль, комп'ютер, портфель, учитель.</a:t>
            </a:r>
            <a:endParaRPr lang="ru-RU" sz="5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Ирина\шаблони презентацій\шаблони діти 4\fonoform\3aafa149106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332656"/>
            <a:ext cx="7416824" cy="646331"/>
          </a:xfrm>
          <a:prstGeom prst="rect">
            <a:avLst/>
          </a:prstGeom>
          <a:noFill/>
          <a:effectLst>
            <a:outerShdw dist="35560" dir="27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36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Arial" pitchFamily="34" charset="0"/>
              </a:rPr>
              <a:t>Повідомлення</a:t>
            </a:r>
            <a:r>
              <a:rPr lang="uk-UA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Arial" pitchFamily="34" charset="0"/>
              </a:rPr>
              <a:t> </a:t>
            </a:r>
            <a:r>
              <a:rPr lang="uk-UA" sz="3600" b="1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Arial" pitchFamily="34" charset="0"/>
              </a:rPr>
              <a:t>теми і мети уроку. </a:t>
            </a:r>
            <a:endParaRPr lang="ru-RU" sz="3600" b="1" i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772816"/>
            <a:ext cx="58326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800" b="1" dirty="0" smtClean="0">
                <a:latin typeface="Arial" pitchFamily="34" charset="0"/>
                <a:cs typeface="Arial" pitchFamily="34" charset="0"/>
              </a:rPr>
              <a:t>Сьогодні ми будемо вправлятися у розташуванні слів за алфавітом, дізнаємося, які бувають словники, вчитимемося користуватися орфографічними словниками 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D:\Ирина\раскраски\Азбукварик 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132856"/>
            <a:ext cx="2289648" cy="2982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59A9F2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2189</TotalTime>
  <Words>668</Words>
  <Application>Microsoft Office PowerPoint</Application>
  <PresentationFormat>Экран (4:3)</PresentationFormat>
  <Paragraphs>101</Paragraphs>
  <Slides>24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Люда</cp:lastModifiedBy>
  <cp:revision>227</cp:revision>
  <dcterms:created xsi:type="dcterms:W3CDTF">2011-01-21T13:25:39Z</dcterms:created>
  <dcterms:modified xsi:type="dcterms:W3CDTF">2018-03-10T18:58:46Z</dcterms:modified>
</cp:coreProperties>
</file>