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0A8872-59C4-43C0-B712-7CCBC3F9FBA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5270C9-ABF6-4F7F-8853-3362BE263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182004" cy="1828800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/>
              <a:t>Використання інноваційних  технологій   на  уроках  правознавства для підвищення ефективності </a:t>
            </a:r>
            <a:r>
              <a:rPr lang="uk-UA" sz="3200" dirty="0" err="1" smtClean="0"/>
              <a:t>навчально</a:t>
            </a:r>
            <a:r>
              <a:rPr lang="uk-UA" sz="3200" dirty="0" smtClean="0"/>
              <a:t> – виховного процесу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786058"/>
            <a:ext cx="7854696" cy="407194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Учитель історії та правознавства</a:t>
            </a:r>
          </a:p>
          <a:p>
            <a:r>
              <a:rPr lang="uk-UA" sz="2400" dirty="0" smtClean="0"/>
              <a:t>Загальноосвітньої середньої школи </a:t>
            </a:r>
          </a:p>
          <a:p>
            <a:r>
              <a:rPr lang="uk-UA" sz="2400" dirty="0" smtClean="0"/>
              <a:t>І-ІІІ ступенів №31</a:t>
            </a:r>
          </a:p>
          <a:p>
            <a:r>
              <a:rPr lang="uk-UA" sz="2400" dirty="0" smtClean="0"/>
              <a:t>Харківської міської ради</a:t>
            </a:r>
          </a:p>
          <a:p>
            <a:r>
              <a:rPr lang="uk-UA" sz="2400" dirty="0" smtClean="0"/>
              <a:t>Харківської області</a:t>
            </a:r>
          </a:p>
          <a:p>
            <a:r>
              <a:rPr lang="uk-UA" sz="2400" dirty="0" smtClean="0"/>
              <a:t>спеціаліст вищої категорії</a:t>
            </a:r>
          </a:p>
          <a:p>
            <a:r>
              <a:rPr lang="uk-UA" sz="2400" dirty="0" smtClean="0"/>
              <a:t>Раєвський Костянтин Анатолійович</a:t>
            </a:r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67600" cy="1143000"/>
          </a:xfrm>
        </p:spPr>
        <p:txBody>
          <a:bodyPr>
            <a:noAutofit/>
          </a:bodyPr>
          <a:lstStyle/>
          <a:p>
            <a:r>
              <a:rPr lang="uk-UA" sz="4800" dirty="0" smtClean="0"/>
              <a:t>Мета – Засіб - Результат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3117"/>
            <a:ext cx="7467600" cy="107157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Використання інноваційних технологій на уроках правознавства та історії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928662" y="1428736"/>
            <a:ext cx="6572296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uk-UA" sz="3200" dirty="0" smtClean="0"/>
              <a:t>Мета моєї педагогічної діяльності</a:t>
            </a:r>
            <a:endParaRPr lang="ru-RU" sz="32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0" y="3143248"/>
            <a:ext cx="978697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357290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4429132"/>
            <a:ext cx="278608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Науково-виробничі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5072074"/>
            <a:ext cx="3000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dirty="0" smtClean="0"/>
              <a:t>Нововведення в </a:t>
            </a:r>
          </a:p>
          <a:p>
            <a:pPr>
              <a:buNone/>
            </a:pPr>
            <a:r>
              <a:rPr lang="uk-UA" dirty="0" smtClean="0"/>
              <a:t>навчально-виховному процесі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4429132"/>
            <a:ext cx="285752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Соціально-економічні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4429132"/>
            <a:ext cx="278608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Психолого-педагогічні</a:t>
            </a:r>
            <a:endParaRPr lang="ru-RU" sz="2000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4143372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286644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143240" y="5072074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dirty="0" err="1" smtClean="0"/>
              <a:t>Комп</a:t>
            </a:r>
            <a:r>
              <a:rPr lang="en-US" dirty="0" smtClean="0"/>
              <a:t>`</a:t>
            </a:r>
            <a:r>
              <a:rPr lang="uk-UA" dirty="0" err="1" smtClean="0"/>
              <a:t>ютерні</a:t>
            </a:r>
            <a:r>
              <a:rPr lang="uk-UA" dirty="0" smtClean="0"/>
              <a:t>, мультимедійні сучасне технічне обладнання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43636" y="5143512"/>
            <a:ext cx="3000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dirty="0" smtClean="0"/>
              <a:t>Юридичні, правові, економічні та інше нововведення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467600" cy="4643470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>Нестандартний урок (видозміна уроку, як форми навчання) - </a:t>
            </a:r>
            <a:r>
              <a:rPr lang="uk-UA" sz="3100" dirty="0" smtClean="0"/>
              <a:t>початок втілення інноваційних технологій – сприймання, засвоєння, осмислення, узагальнення навчального матеріалу у незвичайних формах, які найбільш повно враховують вікові особливості, інтереси, нахили, здібності кожного учня.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0" y="4500570"/>
            <a:ext cx="978697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738083">
            <a:off x="711188" y="45912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5143512"/>
            <a:ext cx="4143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Інтерактивні уроки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Інтерактивний урок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285728"/>
            <a:ext cx="20043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 smtClean="0"/>
              <a:t>З англійською </a:t>
            </a:r>
          </a:p>
          <a:p>
            <a:r>
              <a:rPr lang="uk-UA" sz="2000" dirty="0" err="1" smtClean="0"/>
              <a:t>“взаємодіючий”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00108"/>
            <a:ext cx="4143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Немає однозначної форми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143116"/>
            <a:ext cx="4493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Діалогове навчання (учитель        учень)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-214346" y="785794"/>
            <a:ext cx="428624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500166" y="1357298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>
            <a:off x="3214678" y="2357430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 rot="16200000">
            <a:off x="4533136" y="11027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0" y="2500306"/>
            <a:ext cx="978697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42844" y="2857496"/>
            <a:ext cx="8429684" cy="11430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uk-UA" sz="3000" dirty="0" smtClean="0"/>
              <a:t>Методи та прийоми інтерактивного навчання для формування предметних </a:t>
            </a:r>
            <a:r>
              <a:rPr lang="uk-UA" sz="3000" dirty="0" err="1" smtClean="0"/>
              <a:t>компетенцій</a:t>
            </a:r>
            <a:endParaRPr lang="ru-RU" sz="3000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4071934" y="40719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286380" y="40719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286512" y="40719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2214546" y="40719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429520" y="40719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214282" y="40719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5072074"/>
            <a:ext cx="18351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Дискусія</a:t>
            </a:r>
          </a:p>
          <a:p>
            <a:r>
              <a:rPr lang="uk-UA" dirty="0"/>
              <a:t>т</a:t>
            </a:r>
            <a:r>
              <a:rPr lang="uk-UA" dirty="0" smtClean="0"/>
              <a:t>а обговорення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5072074"/>
            <a:ext cx="19581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 smtClean="0"/>
              <a:t>Розв</a:t>
            </a:r>
            <a:r>
              <a:rPr lang="en-US" dirty="0" smtClean="0"/>
              <a:t>`</a:t>
            </a:r>
            <a:r>
              <a:rPr lang="uk-UA" dirty="0" err="1" smtClean="0"/>
              <a:t>язання</a:t>
            </a:r>
            <a:endParaRPr lang="uk-UA" dirty="0" smtClean="0"/>
          </a:p>
          <a:p>
            <a:r>
              <a:rPr lang="uk-UA" dirty="0" smtClean="0"/>
              <a:t>проблематичних</a:t>
            </a:r>
          </a:p>
          <a:p>
            <a:r>
              <a:rPr lang="uk-UA" dirty="0" smtClean="0"/>
              <a:t>питань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857620" y="5072074"/>
            <a:ext cx="1222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Мозковий</a:t>
            </a:r>
          </a:p>
          <a:p>
            <a:r>
              <a:rPr lang="uk-UA" dirty="0" smtClean="0"/>
              <a:t>штурм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072066" y="5072074"/>
            <a:ext cx="1066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Роботи</a:t>
            </a:r>
          </a:p>
          <a:p>
            <a:r>
              <a:rPr lang="uk-UA" dirty="0" smtClean="0"/>
              <a:t>в групах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143636" y="5072074"/>
            <a:ext cx="1110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 smtClean="0"/>
              <a:t>Інтерв</a:t>
            </a:r>
            <a:r>
              <a:rPr lang="en-US" dirty="0" smtClean="0"/>
              <a:t>`</a:t>
            </a:r>
            <a:r>
              <a:rPr lang="uk-UA" dirty="0" smtClean="0"/>
              <a:t>ю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3768" y="5072074"/>
            <a:ext cx="12755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Навчальні</a:t>
            </a:r>
          </a:p>
          <a:p>
            <a:r>
              <a:rPr lang="uk-UA" dirty="0" smtClean="0"/>
              <a:t>ігри</a:t>
            </a:r>
            <a:endParaRPr lang="ru-RU" dirty="0"/>
          </a:p>
        </p:txBody>
      </p:sp>
      <p:sp>
        <p:nvSpPr>
          <p:cNvPr id="34" name="Стрелка углом 33"/>
          <p:cNvSpPr/>
          <p:nvPr/>
        </p:nvSpPr>
        <p:spPr>
          <a:xfrm rot="10800000">
            <a:off x="7715272" y="4071942"/>
            <a:ext cx="813816" cy="235745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72132" y="5929330"/>
            <a:ext cx="2100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Аналіз аргументів</a:t>
            </a:r>
          </a:p>
          <a:p>
            <a:r>
              <a:rPr lang="uk-UA" dirty="0" err="1" smtClean="0"/>
              <a:t>“За”</a:t>
            </a:r>
            <a:r>
              <a:rPr lang="uk-UA" dirty="0" smtClean="0"/>
              <a:t> і </a:t>
            </a:r>
            <a:r>
              <a:rPr lang="uk-UA" dirty="0" err="1" smtClean="0"/>
              <a:t>“Проти”</a:t>
            </a:r>
            <a:endParaRPr lang="ru-RU" dirty="0"/>
          </a:p>
        </p:txBody>
      </p:sp>
      <p:sp>
        <p:nvSpPr>
          <p:cNvPr id="36" name="Стрелка вниз 35"/>
          <p:cNvSpPr/>
          <p:nvPr/>
        </p:nvSpPr>
        <p:spPr>
          <a:xfrm>
            <a:off x="3714744" y="4071942"/>
            <a:ext cx="208404" cy="1928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714612" y="6000768"/>
            <a:ext cx="23022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Створення проектів</a:t>
            </a:r>
          </a:p>
          <a:p>
            <a:r>
              <a:rPr lang="uk-UA" dirty="0" smtClean="0"/>
              <a:t>та презентацій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572428" cy="1643074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>Інтерактивні методи навчання – це методи особисто-зорієнтованого навчання</a:t>
            </a:r>
            <a:endParaRPr lang="ru-RU" sz="40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142976" y="1714488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428868"/>
            <a:ext cx="2698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/>
              <a:t>Групові методи</a:t>
            </a:r>
            <a:endParaRPr lang="ru-RU" sz="28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429388" y="1714488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2428868"/>
            <a:ext cx="3393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/>
              <a:t>Фронтальні методи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857497"/>
            <a:ext cx="378090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uk-UA" dirty="0" smtClean="0"/>
              <a:t>Робота в парах;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робота в трійках;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err="1" smtClean="0"/>
              <a:t>змінювальні</a:t>
            </a:r>
            <a:r>
              <a:rPr lang="uk-UA" dirty="0" smtClean="0"/>
              <a:t> трійки;</a:t>
            </a:r>
          </a:p>
          <a:p>
            <a:pPr>
              <a:buFontTx/>
              <a:buChar char="-"/>
            </a:pPr>
            <a:r>
              <a:rPr lang="uk-UA" dirty="0" smtClean="0"/>
              <a:t> 2+2=4;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карусель;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робота в малих групах;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акваріум;</a:t>
            </a:r>
          </a:p>
          <a:p>
            <a:pPr>
              <a:buFontTx/>
              <a:buChar char="-"/>
            </a:pPr>
            <a:r>
              <a:rPr lang="uk-UA" dirty="0" smtClean="0"/>
              <a:t> діалог;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диспут;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конференція;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Що</a:t>
            </a:r>
            <a:r>
              <a:rPr lang="en-US" dirty="0" smtClean="0"/>
              <a:t>? </a:t>
            </a:r>
            <a:r>
              <a:rPr lang="uk-UA" dirty="0" smtClean="0"/>
              <a:t>Де</a:t>
            </a:r>
            <a:r>
              <a:rPr lang="en-US" dirty="0" smtClean="0"/>
              <a:t>? </a:t>
            </a:r>
            <a:r>
              <a:rPr lang="uk-UA" dirty="0" smtClean="0"/>
              <a:t>Коли</a:t>
            </a:r>
            <a:r>
              <a:rPr lang="en-US" dirty="0" smtClean="0"/>
              <a:t>?</a:t>
            </a:r>
            <a:r>
              <a:rPr lang="uk-UA" dirty="0"/>
              <a:t> </a:t>
            </a:r>
            <a:r>
              <a:rPr lang="uk-UA" dirty="0" err="1" smtClean="0"/>
              <a:t>Брей-ринг</a:t>
            </a:r>
            <a:endParaRPr lang="uk-UA" dirty="0" smtClean="0"/>
          </a:p>
          <a:p>
            <a:pPr>
              <a:buFontTx/>
              <a:buChar char="-"/>
            </a:pPr>
            <a:r>
              <a:rPr lang="uk-UA" dirty="0"/>
              <a:t> а</a:t>
            </a:r>
            <a:r>
              <a:rPr lang="uk-UA" dirty="0" smtClean="0"/>
              <a:t>така на організатора;</a:t>
            </a:r>
          </a:p>
          <a:p>
            <a:pPr>
              <a:buFontTx/>
              <a:buChar char="-"/>
            </a:pPr>
            <a:r>
              <a:rPr lang="uk-UA" dirty="0" smtClean="0"/>
              <a:t> </a:t>
            </a:r>
            <a:r>
              <a:rPr lang="uk-UA" dirty="0" err="1" smtClean="0"/>
              <a:t>Коноп</a:t>
            </a:r>
            <a:r>
              <a:rPr lang="uk-UA" dirty="0" smtClean="0"/>
              <a:t> (контрольне опитування).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2928934"/>
            <a:ext cx="3213572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uk-UA" dirty="0" smtClean="0"/>
              <a:t>Велике коло;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мікрофон;</a:t>
            </a:r>
          </a:p>
          <a:p>
            <a:pPr>
              <a:buFontTx/>
              <a:buChar char="-"/>
            </a:pPr>
            <a:r>
              <a:rPr lang="uk-UA" dirty="0"/>
              <a:t>н</a:t>
            </a:r>
            <a:r>
              <a:rPr lang="uk-UA" dirty="0" smtClean="0"/>
              <a:t>езакінчені речення;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мозковий штурм;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аналіз дилеми (проблеми);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мозаїка;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займи позицію;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прес;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підказка;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бортові журнали;</a:t>
            </a:r>
          </a:p>
          <a:p>
            <a:pPr>
              <a:buFontTx/>
              <a:buChar char="-"/>
            </a:pPr>
            <a:r>
              <a:rPr lang="uk-UA" dirty="0" smtClean="0"/>
              <a:t> ключові фрази.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572428" cy="2643198"/>
          </a:xfrm>
        </p:spPr>
        <p:txBody>
          <a:bodyPr>
            <a:normAutofit/>
          </a:bodyPr>
          <a:lstStyle/>
          <a:p>
            <a:r>
              <a:rPr lang="uk-UA" sz="4000" dirty="0" smtClean="0"/>
              <a:t>Ігри на уроках Правознавства – це велике напруження творчих здібностей, уявлення та розумових сил.</a:t>
            </a:r>
            <a:endParaRPr lang="ru-RU" sz="4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14348" y="2857496"/>
            <a:ext cx="50006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786182" y="2857496"/>
            <a:ext cx="50006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571736" y="2857496"/>
            <a:ext cx="500066" cy="1785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214942" y="2214554"/>
            <a:ext cx="500066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000892" y="1571612"/>
            <a:ext cx="500066" cy="2286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857628"/>
            <a:ext cx="23371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Вільна розвивальна</a:t>
            </a:r>
          </a:p>
          <a:p>
            <a:r>
              <a:rPr lang="uk-UA" dirty="0" smtClean="0"/>
              <a:t>діяльність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3857628"/>
            <a:ext cx="162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 smtClean="0"/>
              <a:t>Імпровазація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3857628"/>
            <a:ext cx="15167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Емоційна</a:t>
            </a:r>
          </a:p>
          <a:p>
            <a:r>
              <a:rPr lang="uk-UA" dirty="0" smtClean="0"/>
              <a:t>піднесеність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72264" y="3857628"/>
            <a:ext cx="16552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Суперництво,</a:t>
            </a:r>
          </a:p>
          <a:p>
            <a:r>
              <a:rPr lang="uk-UA" dirty="0" smtClean="0"/>
              <a:t>Змагання,</a:t>
            </a:r>
          </a:p>
          <a:p>
            <a:r>
              <a:rPr lang="uk-UA" dirty="0" smtClean="0"/>
              <a:t>Конкуренція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4714884"/>
            <a:ext cx="1308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 Наочність</a:t>
            </a:r>
            <a:endParaRPr lang="ru-RU" dirty="0"/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3428992" y="1000108"/>
            <a:ext cx="1500198" cy="8072494"/>
          </a:xfrm>
          <a:prstGeom prst="rightBrace">
            <a:avLst>
              <a:gd name="adj1" fmla="val 8333"/>
              <a:gd name="adj2" fmla="val 510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5715016"/>
            <a:ext cx="5011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Юридичний кругозір та свідомість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2143116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Використання інформаційних (</a:t>
            </a:r>
            <a:r>
              <a:rPr lang="uk-UA" sz="3200" dirty="0" err="1" smtClean="0"/>
              <a:t>комп</a:t>
            </a:r>
            <a:r>
              <a:rPr lang="en-US" sz="3200" dirty="0" smtClean="0"/>
              <a:t>`</a:t>
            </a:r>
            <a:r>
              <a:rPr lang="uk-UA" sz="3200" dirty="0" err="1" smtClean="0"/>
              <a:t>ютерих</a:t>
            </a:r>
            <a:r>
              <a:rPr lang="uk-UA" sz="3200" dirty="0" smtClean="0"/>
              <a:t> технологій – це науково-виробничі інноваційні технології.</a:t>
            </a:r>
            <a:endParaRPr lang="ru-RU" sz="32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7000892" y="2786058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071678"/>
            <a:ext cx="814393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200" dirty="0" smtClean="0"/>
              <a:t>Вимоги до використання інноваційних технологій на практиці</a:t>
            </a:r>
            <a:endParaRPr lang="ru-RU" sz="2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3571876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Вступне заняття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1714480" y="2786058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429000"/>
            <a:ext cx="50720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Розробка правил:</a:t>
            </a:r>
          </a:p>
          <a:p>
            <a:pPr>
              <a:buFontTx/>
              <a:buChar char="-"/>
            </a:pPr>
            <a:r>
              <a:rPr lang="uk-UA" dirty="0" smtClean="0"/>
              <a:t>Кожна думка важлива;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не бійтеся висловлюватися!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Ми всі – партнери! </a:t>
            </a:r>
          </a:p>
          <a:p>
            <a:pPr>
              <a:buFontTx/>
              <a:buChar char="-"/>
            </a:pPr>
            <a:r>
              <a:rPr lang="uk-UA" dirty="0" smtClean="0"/>
              <a:t> Обговорюємо сказане, а не людину!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Обдумав, сформував, висловив!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Говори чітко, ясно, красиво!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Вислухав, висловився, вислухав!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Тільки </a:t>
            </a:r>
            <a:r>
              <a:rPr lang="uk-UA" dirty="0" err="1" smtClean="0"/>
              <a:t>обгрунтовані</a:t>
            </a:r>
            <a:r>
              <a:rPr lang="uk-UA" dirty="0" smtClean="0"/>
              <a:t> докази!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Вмій погодитися і не погодитися!</a:t>
            </a:r>
          </a:p>
          <a:p>
            <a:pPr>
              <a:buFontTx/>
              <a:buChar char="-"/>
            </a:pPr>
            <a:r>
              <a:rPr lang="uk-UA" dirty="0"/>
              <a:t> </a:t>
            </a:r>
            <a:r>
              <a:rPr lang="uk-UA" dirty="0" smtClean="0"/>
              <a:t>Важлива кожна роль!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2736304" cy="836712"/>
          </a:xfrm>
        </p:spPr>
        <p:txBody>
          <a:bodyPr>
            <a:normAutofit/>
          </a:bodyPr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047" y="692696"/>
            <a:ext cx="8856984" cy="4525963"/>
          </a:xfrm>
        </p:spPr>
        <p:txBody>
          <a:bodyPr/>
          <a:lstStyle/>
          <a:p>
            <a:pPr marL="36576" indent="0">
              <a:buNone/>
            </a:pPr>
            <a:r>
              <a:rPr lang="uk-UA" dirty="0" smtClean="0"/>
              <a:t>Використання інноваційних технологій, це висока результативність засвоєння знань, формування навичок із урахуванням особистих якостей кожного учня, бо дає можливість: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23528" y="2564904"/>
            <a:ext cx="2423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2720230" y="2579106"/>
            <a:ext cx="2423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452320" y="2564904"/>
            <a:ext cx="2423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257930" y="2556563"/>
            <a:ext cx="2423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48022" y="2556563"/>
            <a:ext cx="2423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882" y="3164430"/>
            <a:ext cx="22166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Діалогове </a:t>
            </a:r>
          </a:p>
          <a:p>
            <a:r>
              <a:rPr lang="uk-UA" dirty="0" smtClean="0"/>
              <a:t>спілкування</a:t>
            </a:r>
          </a:p>
          <a:p>
            <a:r>
              <a:rPr lang="uk-UA" dirty="0" smtClean="0"/>
              <a:t>учитель         учень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1096138" y="3933056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236514" y="3172522"/>
            <a:ext cx="14520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Критично</a:t>
            </a:r>
          </a:p>
          <a:p>
            <a:r>
              <a:rPr lang="uk-UA" dirty="0" smtClean="0"/>
              <a:t>мислити, </a:t>
            </a:r>
          </a:p>
          <a:p>
            <a:r>
              <a:rPr lang="uk-UA" dirty="0" smtClean="0"/>
              <a:t>аналізувати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688578" y="3155170"/>
            <a:ext cx="1591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Брати участь</a:t>
            </a:r>
          </a:p>
          <a:p>
            <a:r>
              <a:rPr lang="uk-UA" dirty="0" smtClean="0"/>
              <a:t>у дискусіях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80424" y="3174505"/>
            <a:ext cx="15119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Спілкування</a:t>
            </a:r>
          </a:p>
          <a:p>
            <a:r>
              <a:rPr lang="uk-UA" dirty="0"/>
              <a:t>з</a:t>
            </a:r>
            <a:r>
              <a:rPr lang="uk-UA" dirty="0" smtClean="0"/>
              <a:t> іншими</a:t>
            </a:r>
          </a:p>
          <a:p>
            <a:r>
              <a:rPr lang="uk-UA" dirty="0" smtClean="0"/>
              <a:t>людьми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92376" y="3140968"/>
            <a:ext cx="23164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Формування</a:t>
            </a:r>
          </a:p>
          <a:p>
            <a:r>
              <a:rPr lang="uk-UA" dirty="0"/>
              <a:t>н</a:t>
            </a:r>
            <a:r>
              <a:rPr lang="uk-UA" dirty="0" smtClean="0"/>
              <a:t>авичок словесного</a:t>
            </a:r>
          </a:p>
          <a:p>
            <a:r>
              <a:rPr lang="uk-UA" dirty="0"/>
              <a:t>в</a:t>
            </a:r>
            <a:r>
              <a:rPr lang="uk-UA" dirty="0" smtClean="0"/>
              <a:t>ираження</a:t>
            </a:r>
          </a:p>
          <a:p>
            <a:r>
              <a:rPr lang="uk-UA" dirty="0" smtClean="0"/>
              <a:t>думки - риторика</a:t>
            </a:r>
            <a:endParaRPr lang="ru-RU" dirty="0"/>
          </a:p>
        </p:txBody>
      </p:sp>
      <p:sp>
        <p:nvSpPr>
          <p:cNvPr id="22" name="Стрелка углом вверх 21"/>
          <p:cNvSpPr/>
          <p:nvPr/>
        </p:nvSpPr>
        <p:spPr>
          <a:xfrm rot="10800000">
            <a:off x="1619672" y="4097830"/>
            <a:ext cx="5099900" cy="48329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68943" y="4581128"/>
            <a:ext cx="355885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 smtClean="0"/>
              <a:t>Яка формує особисті якості:</a:t>
            </a:r>
          </a:p>
          <a:p>
            <a:endParaRPr lang="uk-UA" sz="2000" dirty="0" smtClean="0"/>
          </a:p>
          <a:p>
            <a:pPr marL="285750" indent="-285750">
              <a:buFontTx/>
              <a:buChar char="-"/>
            </a:pPr>
            <a:r>
              <a:rPr lang="uk-UA" dirty="0" smtClean="0"/>
              <a:t>Культура мислення;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Культура мовлення;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Культура поведінки;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Культура спілкування.</a:t>
            </a:r>
            <a:endParaRPr lang="ru-RU" dirty="0"/>
          </a:p>
        </p:txBody>
      </p:sp>
      <p:sp>
        <p:nvSpPr>
          <p:cNvPr id="24" name="Правая фигурная скобка 23"/>
          <p:cNvSpPr/>
          <p:nvPr/>
        </p:nvSpPr>
        <p:spPr>
          <a:xfrm>
            <a:off x="2720230" y="5157192"/>
            <a:ext cx="771650" cy="1239818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491880" y="5301208"/>
            <a:ext cx="5149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Дар слова – наріжний камінь утвердження могутності людини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435280" cy="3298696"/>
          </a:xfrm>
        </p:spPr>
        <p:txBody>
          <a:bodyPr>
            <a:noAutofit/>
          </a:bodyPr>
          <a:lstStyle/>
          <a:p>
            <a:r>
              <a:rPr lang="uk-UA" sz="8800" dirty="0" smtClean="0"/>
              <a:t>Дякую за увагу!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10175987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131</TotalTime>
  <Words>481</Words>
  <Application>Microsoft Office PowerPoint</Application>
  <PresentationFormat>Экран (4:3)</PresentationFormat>
  <Paragraphs>122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Використання інноваційних  технологій   на  уроках  правознавства для підвищення ефективності навчально – виховного процесу</vt:lpstr>
      <vt:lpstr>Мета – Засіб - Результат</vt:lpstr>
      <vt:lpstr>Нестандартний урок (видозміна уроку, як форми навчання) - початок втілення інноваційних технологій – сприймання, засвоєння, осмислення, узагальнення навчального матеріалу у незвичайних формах, які найбільш повно враховують вікові особливості, інтереси, нахили, здібності кожного учня.</vt:lpstr>
      <vt:lpstr>Слайд 4</vt:lpstr>
      <vt:lpstr>Інтерактивні методи навчання – це методи особисто-зорієнтованого навчання</vt:lpstr>
      <vt:lpstr>Ігри на уроках Правознавства – це велике напруження творчих здібностей, уявлення та розумових сил.</vt:lpstr>
      <vt:lpstr>Використання інформаційних (комп`ютерих технологій – це науково-виробничі інноваційні технології.</vt:lpstr>
      <vt:lpstr>Висновки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Інформаційні технології на уроках правознавства</dc:title>
  <dc:creator>lucky</dc:creator>
  <cp:lastModifiedBy>lucky</cp:lastModifiedBy>
  <cp:revision>18</cp:revision>
  <dcterms:created xsi:type="dcterms:W3CDTF">2017-12-11T09:44:31Z</dcterms:created>
  <dcterms:modified xsi:type="dcterms:W3CDTF">2017-12-12T16:25:54Z</dcterms:modified>
</cp:coreProperties>
</file>