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1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5" r:id="rId12"/>
    <p:sldId id="273" r:id="rId13"/>
    <p:sldId id="266" r:id="rId14"/>
    <p:sldId id="274" r:id="rId15"/>
    <p:sldId id="267" r:id="rId16"/>
    <p:sldId id="275" r:id="rId17"/>
    <p:sldId id="279" r:id="rId18"/>
    <p:sldId id="280" r:id="rId19"/>
    <p:sldId id="268" r:id="rId20"/>
    <p:sldId id="276" r:id="rId21"/>
    <p:sldId id="277" r:id="rId22"/>
    <p:sldId id="269" r:id="rId23"/>
    <p:sldId id="278" r:id="rId24"/>
    <p:sldId id="27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18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&#1092;&#1110;&#1079;&#1093;&#1074;&#1080;&#1083;&#1080;&#1085;&#1082;&#1072;%20%20'&#1059;&#1082;&#1088;&#1072;&#1111;&#1085;&#1086;,%20&#1084;&#1080;%20&#1090;&#1074;&#1086;&#1103;%20&#1085;&#1072;&#1076;&#1110;&#1103;'.mp4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rgbClr val="00B050"/>
                </a:solidFill>
              </a:rPr>
              <a:t>Нумо, діти, підведіться</a:t>
            </a:r>
            <a:br>
              <a:rPr lang="uk-UA" dirty="0" smtClean="0">
                <a:solidFill>
                  <a:srgbClr val="00B050"/>
                </a:solidFill>
              </a:rPr>
            </a:br>
            <a:r>
              <a:rPr lang="uk-UA" dirty="0" smtClean="0">
                <a:solidFill>
                  <a:srgbClr val="00B050"/>
                </a:solidFill>
              </a:rPr>
              <a:t>всі приємно посміхніться</a:t>
            </a:r>
            <a:br>
              <a:rPr lang="uk-UA" dirty="0" smtClean="0">
                <a:solidFill>
                  <a:srgbClr val="00B050"/>
                </a:solidFill>
              </a:rPr>
            </a:br>
            <a:r>
              <a:rPr lang="uk-UA" dirty="0" err="1" smtClean="0">
                <a:solidFill>
                  <a:srgbClr val="00B050"/>
                </a:solidFill>
              </a:rPr>
              <a:t>продзенів</a:t>
            </a:r>
            <a:r>
              <a:rPr lang="uk-UA" dirty="0" smtClean="0">
                <a:solidFill>
                  <a:srgbClr val="00B050"/>
                </a:solidFill>
              </a:rPr>
              <a:t> уже дзвінок </a:t>
            </a:r>
            <a:br>
              <a:rPr lang="uk-UA" dirty="0" smtClean="0">
                <a:solidFill>
                  <a:srgbClr val="00B050"/>
                </a:solidFill>
              </a:rPr>
            </a:br>
            <a:r>
              <a:rPr lang="uk-UA" dirty="0" smtClean="0">
                <a:solidFill>
                  <a:srgbClr val="00B050"/>
                </a:solidFill>
              </a:rPr>
              <a:t>починаємо урок</a:t>
            </a:r>
            <a:br>
              <a:rPr lang="uk-UA" dirty="0" smtClean="0">
                <a:solidFill>
                  <a:srgbClr val="00B050"/>
                </a:solidFill>
              </a:rPr>
            </a:br>
            <a:r>
              <a:rPr lang="uk-UA" dirty="0" smtClean="0">
                <a:solidFill>
                  <a:srgbClr val="00B050"/>
                </a:solidFill>
              </a:rPr>
              <a:t/>
            </a:r>
            <a:br>
              <a:rPr lang="uk-UA" dirty="0" smtClean="0">
                <a:solidFill>
                  <a:srgbClr val="00B050"/>
                </a:solidFill>
              </a:rPr>
            </a:br>
            <a:r>
              <a:rPr lang="uk-UA" dirty="0" smtClean="0">
                <a:solidFill>
                  <a:srgbClr val="00B0F0"/>
                </a:solidFill>
              </a:rPr>
              <a:t>а цікаво вам дізнатись</a:t>
            </a:r>
            <a:br>
              <a:rPr lang="uk-UA" dirty="0" smtClean="0">
                <a:solidFill>
                  <a:srgbClr val="00B0F0"/>
                </a:solidFill>
              </a:rPr>
            </a:br>
            <a:r>
              <a:rPr lang="uk-UA" dirty="0" smtClean="0">
                <a:solidFill>
                  <a:srgbClr val="00B0F0"/>
                </a:solidFill>
              </a:rPr>
              <a:t>що сьогодні може статись?</a:t>
            </a:r>
            <a:br>
              <a:rPr lang="uk-UA" dirty="0" smtClean="0">
                <a:solidFill>
                  <a:srgbClr val="00B0F0"/>
                </a:solidFill>
              </a:rPr>
            </a:br>
            <a:r>
              <a:rPr lang="uk-UA" dirty="0" smtClean="0">
                <a:solidFill>
                  <a:srgbClr val="00B0F0"/>
                </a:solidFill>
              </a:rPr>
              <a:t>Ну, то всядьтеся зручніше</a:t>
            </a:r>
            <a:br>
              <a:rPr lang="uk-UA" dirty="0" smtClean="0">
                <a:solidFill>
                  <a:srgbClr val="00B0F0"/>
                </a:solidFill>
              </a:rPr>
            </a:br>
            <a:r>
              <a:rPr lang="uk-UA" dirty="0" smtClean="0">
                <a:solidFill>
                  <a:srgbClr val="00B0F0"/>
                </a:solidFill>
              </a:rPr>
              <a:t>та й дізнаймося скоріше</a:t>
            </a:r>
            <a:endParaRPr lang="ru-RU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274638"/>
            <a:ext cx="397078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uk-UA" sz="9600" dirty="0" smtClean="0"/>
              <a:t>-320 шт.</a:t>
            </a:r>
            <a:endParaRPr lang="ru-RU" sz="96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259632" y="1600201"/>
            <a:ext cx="7776864" cy="132474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sz="26500" dirty="0" smtClean="0"/>
              <a:t>-?,на 245 більше, ніж лінійок</a:t>
            </a:r>
            <a:endParaRPr lang="ru-RU" sz="26500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1691680" y="3717032"/>
            <a:ext cx="7452320" cy="240913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7200" dirty="0" smtClean="0"/>
              <a:t>- ?,на 300 менше, ніж олівців</a:t>
            </a:r>
            <a:endParaRPr lang="ru-RU" sz="7200" dirty="0"/>
          </a:p>
        </p:txBody>
      </p:sp>
      <p:pic>
        <p:nvPicPr>
          <p:cNvPr id="3" name="Picture 2" descr="Картинки по запросу линей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62806">
            <a:off x="361279" y="-278454"/>
            <a:ext cx="3874785" cy="2509529"/>
          </a:xfrm>
          <a:prstGeom prst="rect">
            <a:avLst/>
          </a:prstGeom>
          <a:noFill/>
        </p:spPr>
      </p:pic>
      <p:pic>
        <p:nvPicPr>
          <p:cNvPr id="9220" name="Picture 4" descr="Картинки по запросу олівец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84784"/>
            <a:ext cx="1099359" cy="1728192"/>
          </a:xfrm>
          <a:prstGeom prst="rect">
            <a:avLst/>
          </a:prstGeom>
          <a:noFill/>
        </p:spPr>
      </p:pic>
      <p:pic>
        <p:nvPicPr>
          <p:cNvPr id="9222" name="Picture 6" descr="Картинки по запросу гум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29000"/>
            <a:ext cx="1763688" cy="1691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1080120" cy="1484784"/>
          </a:xfrm>
        </p:spPr>
        <p:txBody>
          <a:bodyPr>
            <a:normAutofit/>
          </a:bodyPr>
          <a:lstStyle/>
          <a:p>
            <a:r>
              <a:rPr lang="uk-UA" sz="6600" dirty="0" smtClean="0"/>
              <a:t>1)</a:t>
            </a:r>
            <a:endParaRPr lang="ru-RU" sz="66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23528" y="2204864"/>
            <a:ext cx="1008112" cy="93610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6600" dirty="0" smtClean="0"/>
              <a:t>2)</a:t>
            </a:r>
            <a:endParaRPr lang="ru-RU" sz="6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2276872"/>
            <a:ext cx="115212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75856" y="2276872"/>
            <a:ext cx="115212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364088" y="2276872"/>
            <a:ext cx="115212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331640" y="332656"/>
            <a:ext cx="115212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47864" y="332656"/>
            <a:ext cx="115212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64088" y="332656"/>
            <a:ext cx="115212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люс 12"/>
          <p:cNvSpPr/>
          <p:nvPr/>
        </p:nvSpPr>
        <p:spPr>
          <a:xfrm>
            <a:off x="2555776" y="404664"/>
            <a:ext cx="720080" cy="79208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Минус 13"/>
          <p:cNvSpPr/>
          <p:nvPr/>
        </p:nvSpPr>
        <p:spPr>
          <a:xfrm>
            <a:off x="2483768" y="2420888"/>
            <a:ext cx="720080" cy="648072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 14"/>
          <p:cNvSpPr/>
          <p:nvPr/>
        </p:nvSpPr>
        <p:spPr>
          <a:xfrm>
            <a:off x="4499992" y="2420888"/>
            <a:ext cx="792088" cy="576064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Равно 15"/>
          <p:cNvSpPr/>
          <p:nvPr/>
        </p:nvSpPr>
        <p:spPr>
          <a:xfrm>
            <a:off x="4572000" y="476672"/>
            <a:ext cx="792088" cy="576064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564904"/>
            <a:ext cx="3419872" cy="936104"/>
          </a:xfrm>
        </p:spPr>
        <p:txBody>
          <a:bodyPr>
            <a:normAutofit/>
          </a:bodyPr>
          <a:lstStyle/>
          <a:p>
            <a:r>
              <a:rPr lang="uk-UA" dirty="0" smtClean="0"/>
              <a:t>246 км.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940152" y="2132857"/>
            <a:ext cx="3203848" cy="158417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4400" dirty="0" smtClean="0"/>
              <a:t>?, на 20 км, менше</a:t>
            </a:r>
            <a:endParaRPr lang="ru-RU" sz="44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0" y="3356992"/>
            <a:ext cx="9144000" cy="19442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А_______________________________________________В             </a:t>
            </a:r>
          </a:p>
          <a:p>
            <a:pPr>
              <a:buNone/>
            </a:pPr>
            <a:r>
              <a:rPr lang="uk-UA" dirty="0" smtClean="0"/>
              <a:t>                                                    </a:t>
            </a:r>
          </a:p>
          <a:p>
            <a:pPr>
              <a:buNone/>
            </a:pPr>
            <a:r>
              <a:rPr lang="uk-UA" dirty="0" smtClean="0"/>
              <a:t>             246 км                                                  ?, на 20 км,</a:t>
            </a:r>
            <a:r>
              <a:rPr lang="en-US" dirty="0" smtClean="0"/>
              <a:t>&lt;</a:t>
            </a:r>
            <a:r>
              <a:rPr lang="uk-UA" dirty="0" smtClean="0"/>
              <a:t>   </a:t>
            </a:r>
            <a:endParaRPr lang="ru-RU" dirty="0"/>
          </a:p>
        </p:txBody>
      </p:sp>
      <p:pic>
        <p:nvPicPr>
          <p:cNvPr id="30722" name="Picture 2" descr="C:\Users\USER\Desktop\відкритий урок\Корабель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4748" y="0"/>
            <a:ext cx="3769252" cy="2135909"/>
          </a:xfrm>
          <a:prstGeom prst="rect">
            <a:avLst/>
          </a:prstGeom>
          <a:noFill/>
        </p:spPr>
      </p:pic>
      <p:pic>
        <p:nvPicPr>
          <p:cNvPr id="30723" name="Picture 3" descr="C:\Users\USER\Desktop\відкритий урок\Корабель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419872" cy="2564904"/>
          </a:xfrm>
          <a:prstGeom prst="rect">
            <a:avLst/>
          </a:prstGeom>
          <a:noFill/>
        </p:spPr>
      </p:pic>
      <p:sp>
        <p:nvSpPr>
          <p:cNvPr id="7" name="Равнобедренный треугольник 6"/>
          <p:cNvSpPr/>
          <p:nvPr/>
        </p:nvSpPr>
        <p:spPr>
          <a:xfrm rot="5400000">
            <a:off x="5184068" y="2096852"/>
            <a:ext cx="432048" cy="64807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860032" y="2204864"/>
            <a:ext cx="216024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лево 8"/>
          <p:cNvSpPr/>
          <p:nvPr/>
        </p:nvSpPr>
        <p:spPr>
          <a:xfrm>
            <a:off x="5076056" y="3933056"/>
            <a:ext cx="3744416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251520" y="3933056"/>
            <a:ext cx="468052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i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368152"/>
          </a:xfrm>
        </p:spPr>
        <p:txBody>
          <a:bodyPr>
            <a:noAutofit/>
          </a:bodyPr>
          <a:lstStyle/>
          <a:p>
            <a:r>
              <a:rPr lang="uk-UA" sz="9600" b="1" dirty="0" smtClean="0"/>
              <a:t>5 зупинка</a:t>
            </a:r>
            <a:endParaRPr lang="ru-RU" sz="9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348879"/>
            <a:ext cx="9144000" cy="316835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11500" b="1" dirty="0" err="1" smtClean="0"/>
              <a:t>“Відпочинок”</a:t>
            </a:r>
            <a:endParaRPr lang="ru-RU" sz="115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фізхвилинка  'Україно, ми твоя надія'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756592" y="0"/>
            <a:ext cx="1051316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esktop\i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52128"/>
          </a:xfrm>
        </p:spPr>
        <p:txBody>
          <a:bodyPr>
            <a:noAutofit/>
          </a:bodyPr>
          <a:lstStyle/>
          <a:p>
            <a:r>
              <a:rPr lang="uk-UA" sz="9600" b="1" dirty="0" smtClean="0"/>
              <a:t>6 зупинка</a:t>
            </a:r>
            <a:endParaRPr lang="ru-RU" sz="9600" b="1" dirty="0"/>
          </a:p>
        </p:txBody>
      </p:sp>
      <p:pic>
        <p:nvPicPr>
          <p:cNvPr id="13315" name="Picture 3" descr="C:\Users\USER\Desktop\i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628800"/>
            <a:ext cx="3744416" cy="468052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09120"/>
            <a:ext cx="8229600" cy="1617043"/>
          </a:xfrm>
        </p:spPr>
        <p:txBody>
          <a:bodyPr>
            <a:noAutofit/>
          </a:bodyPr>
          <a:lstStyle/>
          <a:p>
            <a:r>
              <a:rPr lang="uk-UA" sz="9600" b="1" dirty="0" smtClean="0">
                <a:solidFill>
                  <a:srgbClr val="C00000"/>
                </a:solidFill>
              </a:rPr>
              <a:t>“ </a:t>
            </a:r>
            <a:r>
              <a:rPr lang="uk-UA" sz="9600" b="1" dirty="0" err="1" smtClean="0">
                <a:solidFill>
                  <a:srgbClr val="C00000"/>
                </a:solidFill>
              </a:rPr>
              <a:t>Самостійка”</a:t>
            </a:r>
            <a:endParaRPr lang="ru-RU" sz="9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1 варіант                           2 </a:t>
            </a:r>
            <a:r>
              <a:rPr lang="uk-UA" dirty="0" err="1" smtClean="0"/>
              <a:t>варіант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374+284=?                               </a:t>
            </a:r>
          </a:p>
          <a:p>
            <a:pPr>
              <a:buNone/>
            </a:pPr>
            <a:r>
              <a:rPr lang="uk-UA" dirty="0" smtClean="0"/>
              <a:t>690-465=?                                               628-253=?</a:t>
            </a:r>
          </a:p>
          <a:p>
            <a:pPr>
              <a:buNone/>
            </a:pPr>
            <a:r>
              <a:rPr lang="uk-UA" dirty="0" smtClean="0"/>
              <a:t>596-187=?                                               126+329=?</a:t>
            </a:r>
          </a:p>
          <a:p>
            <a:pPr>
              <a:buNone/>
            </a:pPr>
            <a:r>
              <a:rPr lang="uk-UA" dirty="0" smtClean="0"/>
              <a:t>                                                                  162+458=?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Desktop\i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8800" b="1" dirty="0" smtClean="0"/>
              <a:t>7 зупинка</a:t>
            </a:r>
            <a:endParaRPr lang="ru-RU" sz="8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869160"/>
            <a:ext cx="8229600" cy="1440160"/>
          </a:xfrm>
        </p:spPr>
        <p:txBody>
          <a:bodyPr>
            <a:normAutofit/>
          </a:bodyPr>
          <a:lstStyle/>
          <a:p>
            <a:r>
              <a:rPr lang="uk-UA" sz="8800" dirty="0" smtClean="0"/>
              <a:t>“ </a:t>
            </a:r>
            <a:r>
              <a:rPr lang="uk-UA" sz="8800" b="1" dirty="0" err="1" smtClean="0">
                <a:solidFill>
                  <a:srgbClr val="002060"/>
                </a:solidFill>
              </a:rPr>
              <a:t>Складайка”</a:t>
            </a:r>
            <a:endParaRPr lang="ru-RU" sz="8800" b="1" dirty="0">
              <a:solidFill>
                <a:srgbClr val="002060"/>
              </a:solidFill>
            </a:endParaRPr>
          </a:p>
        </p:txBody>
      </p:sp>
      <p:pic>
        <p:nvPicPr>
          <p:cNvPr id="35843" name="Picture 3" descr="C:\Users\USER\Desktop\відкритий урок\заэць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908720"/>
            <a:ext cx="3141104" cy="44872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заэць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94916" y="3645024"/>
            <a:ext cx="2249083" cy="3212976"/>
          </a:xfrm>
        </p:spPr>
      </p:pic>
      <p:pic>
        <p:nvPicPr>
          <p:cNvPr id="36866" name="Picture 2" descr="C:\Users\USER\Desktop\відкритий урок\вов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76124"/>
            <a:ext cx="3398310" cy="5081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Desktop\i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Autofit/>
          </a:bodyPr>
          <a:lstStyle/>
          <a:p>
            <a:r>
              <a:rPr lang="uk-UA" sz="8800" b="1" dirty="0" smtClean="0"/>
              <a:t>7 зупинка</a:t>
            </a:r>
            <a:endParaRPr lang="ru-RU" sz="8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sz="11500" dirty="0" smtClean="0"/>
              <a:t>   “ </a:t>
            </a:r>
            <a:r>
              <a:rPr lang="uk-UA" sz="11500" dirty="0" err="1" smtClean="0"/>
              <a:t>Грайка”</a:t>
            </a:r>
            <a:endParaRPr lang="ru-RU" sz="11500" dirty="0"/>
          </a:p>
        </p:txBody>
      </p:sp>
      <p:pic>
        <p:nvPicPr>
          <p:cNvPr id="14339" name="Picture 3" descr="C:\Users\USER\Desktop\t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3068960"/>
            <a:ext cx="5112568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0_b4d7b_d5daf4b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0568" y="-459432"/>
            <a:ext cx="10225136" cy="77048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786210"/>
          </a:xfrm>
        </p:spPr>
        <p:txBody>
          <a:bodyPr>
            <a:normAutofit fontScale="90000"/>
          </a:bodyPr>
          <a:lstStyle/>
          <a:p>
            <a:pPr algn="l"/>
            <a:r>
              <a:rPr lang="uk-UA" dirty="0" smtClean="0">
                <a:solidFill>
                  <a:schemeClr val="bg1"/>
                </a:solidFill>
              </a:rPr>
              <a:t>Тема уроку: </a:t>
            </a:r>
            <a:r>
              <a:rPr lang="uk-UA" sz="4700" b="1" i="1" dirty="0" smtClean="0"/>
              <a:t>Письмове додавання і віднімання трицифрових </a:t>
            </a:r>
            <a:r>
              <a:rPr lang="uk-UA" sz="4700" b="1" i="1" dirty="0" err="1" smtClean="0"/>
              <a:t>чисел.Розв</a:t>
            </a:r>
            <a:r>
              <a:rPr lang="en-US" sz="4700" b="1" i="1" dirty="0" smtClean="0"/>
              <a:t>’</a:t>
            </a:r>
            <a:r>
              <a:rPr lang="ru-RU" sz="4700" b="1" i="1" dirty="0" err="1" smtClean="0"/>
              <a:t>язок</a:t>
            </a:r>
            <a:r>
              <a:rPr lang="ru-RU" sz="4700" b="1" i="1" dirty="0" smtClean="0"/>
              <a:t> задач </a:t>
            </a:r>
            <a:r>
              <a:rPr lang="ru-RU" sz="4700" b="1" i="1" dirty="0" err="1" smtClean="0"/>
              <a:t>і</a:t>
            </a:r>
            <a:r>
              <a:rPr lang="ru-RU" sz="4700" b="1" i="1" dirty="0" smtClean="0"/>
              <a:t> </a:t>
            </a:r>
            <a:r>
              <a:rPr lang="uk-UA" sz="4700" b="1" i="1" dirty="0" smtClean="0"/>
              <a:t>прикладів</a:t>
            </a:r>
            <a:r>
              <a:rPr lang="uk-UA" sz="4900" b="1" i="1" dirty="0" smtClean="0"/>
              <a:t>.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dirty="0" smtClean="0">
                <a:solidFill>
                  <a:schemeClr val="bg1"/>
                </a:solidFill>
              </a:rPr>
              <a:t>Мета:</a:t>
            </a:r>
            <a:r>
              <a:rPr lang="uk-UA" dirty="0" smtClean="0"/>
              <a:t> </a:t>
            </a:r>
            <a:r>
              <a:rPr lang="uk-UA" b="1" i="1" dirty="0" smtClean="0"/>
              <a:t>закріпити навички додавання і віднімання трицифрових чисел, використовувати вивчений матеріал під час розв'язування задач та прикладів; вдосконалювати обчислювальні навички, вміння працювати самостійно, виховувати старанність та дружелюбність.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B0F0"/>
                </a:solidFill>
              </a:rPr>
              <a:t>Сміливі</a:t>
            </a:r>
            <a:r>
              <a:rPr lang="uk-UA" dirty="0" smtClean="0"/>
              <a:t>                              </a:t>
            </a:r>
            <a:r>
              <a:rPr lang="uk-UA" dirty="0" smtClean="0">
                <a:solidFill>
                  <a:srgbClr val="FF0000"/>
                </a:solidFill>
              </a:rPr>
              <a:t>Швидкі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140968"/>
            <a:ext cx="8229600" cy="298519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174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096844" y="1556792"/>
            <a:ext cx="3047156" cy="3095625"/>
          </a:xfrm>
          <a:prstGeom prst="rect">
            <a:avLst/>
          </a:prstGeom>
          <a:noFill/>
        </p:spPr>
      </p:pic>
      <p:pic>
        <p:nvPicPr>
          <p:cNvPr id="31748" name="Picture 4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2857500" cy="3095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USER\Desktop\відкритий урок\88455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6453336"/>
          </a:xfrm>
        </p:spPr>
        <p:txBody>
          <a:bodyPr>
            <a:noAutofit/>
          </a:bodyPr>
          <a:lstStyle/>
          <a:p>
            <a:r>
              <a:rPr lang="uk-UA" sz="17000" b="1" dirty="0" smtClean="0">
                <a:solidFill>
                  <a:srgbClr val="FF0000"/>
                </a:solidFill>
              </a:rPr>
              <a:t>ДРУЖБА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"/>
            <a:ext cx="8229600" cy="260648"/>
          </a:xfrm>
        </p:spPr>
        <p:txBody>
          <a:bodyPr>
            <a:normAutofit fontScale="40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Desktop\i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8800" b="1" dirty="0" smtClean="0"/>
              <a:t>8 зупинка</a:t>
            </a:r>
            <a:endParaRPr lang="ru-RU" sz="8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869160"/>
            <a:ext cx="8229600" cy="1440160"/>
          </a:xfrm>
        </p:spPr>
        <p:txBody>
          <a:bodyPr>
            <a:normAutofit/>
          </a:bodyPr>
          <a:lstStyle/>
          <a:p>
            <a:r>
              <a:rPr lang="uk-UA" sz="8800" dirty="0" smtClean="0"/>
              <a:t>“ </a:t>
            </a:r>
            <a:r>
              <a:rPr lang="uk-UA" sz="8800" b="1" dirty="0" err="1" smtClean="0">
                <a:solidFill>
                  <a:srgbClr val="002060"/>
                </a:solidFill>
              </a:rPr>
              <a:t>Підсумкова”</a:t>
            </a:r>
            <a:endParaRPr lang="ru-RU" sz="8800" b="1" dirty="0">
              <a:solidFill>
                <a:srgbClr val="002060"/>
              </a:solidFill>
            </a:endParaRPr>
          </a:p>
        </p:txBody>
      </p:sp>
      <p:pic>
        <p:nvPicPr>
          <p:cNvPr id="15363" name="Picture 3" descr="C:\Users\USER\Desktop\i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1484784"/>
            <a:ext cx="3312367" cy="34563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\Desktop\88455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8458200" cy="3530823"/>
          </a:xfrm>
        </p:spPr>
        <p:txBody>
          <a:bodyPr>
            <a:normAutofit/>
          </a:bodyPr>
          <a:lstStyle/>
          <a:p>
            <a:r>
              <a:rPr lang="uk-UA" sz="8800" b="1" dirty="0" smtClean="0">
                <a:solidFill>
                  <a:srgbClr val="FF0000"/>
                </a:solidFill>
              </a:rPr>
              <a:t>Молодці!</a:t>
            </a:r>
            <a:endParaRPr lang="ru-RU" sz="88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3429000"/>
            <a:ext cx="6400800" cy="17526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\Desktop\88455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8458200" cy="3530823"/>
          </a:xfrm>
        </p:spPr>
        <p:txBody>
          <a:bodyPr>
            <a:normAutofit/>
          </a:bodyPr>
          <a:lstStyle/>
          <a:p>
            <a:r>
              <a:rPr lang="uk-UA" sz="8800" b="1" dirty="0" smtClean="0">
                <a:solidFill>
                  <a:srgbClr val="FF0000"/>
                </a:solidFill>
              </a:rPr>
              <a:t>Дякуємо!</a:t>
            </a:r>
            <a:endParaRPr lang="ru-RU" sz="88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3429000"/>
            <a:ext cx="6400800" cy="17526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0_b4d7b_d5daf4b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0568" y="-387424"/>
            <a:ext cx="10153128" cy="784887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890863"/>
          </a:xfrm>
        </p:spPr>
        <p:txBody>
          <a:bodyPr>
            <a:normAutofit fontScale="90000"/>
          </a:bodyPr>
          <a:lstStyle/>
          <a:p>
            <a:r>
              <a:rPr lang="uk-UA" sz="5400" b="1" dirty="0" smtClean="0">
                <a:solidFill>
                  <a:srgbClr val="FFFF00"/>
                </a:solidFill>
              </a:rPr>
              <a:t>“ </a:t>
            </a:r>
            <a:r>
              <a:rPr lang="uk-UA" sz="5400" b="1" dirty="0" smtClean="0">
                <a:solidFill>
                  <a:srgbClr val="FFFF00"/>
                </a:solidFill>
                <a:latin typeface="Comic Sans MS" pitchFamily="66" charset="0"/>
              </a:rPr>
              <a:t>У наш час, щоб будувати і машиною керувати треба в школі дуже добре математику </a:t>
            </a:r>
            <a:r>
              <a:rPr lang="uk-UA" sz="5400" b="1" dirty="0" err="1" smtClean="0">
                <a:solidFill>
                  <a:srgbClr val="FFFF00"/>
                </a:solidFill>
                <a:latin typeface="Comic Sans MS" pitchFamily="66" charset="0"/>
              </a:rPr>
              <a:t>вивчати</a:t>
            </a:r>
            <a:r>
              <a:rPr lang="uk-UA" dirty="0" err="1" smtClean="0">
                <a:solidFill>
                  <a:srgbClr val="FFFF00"/>
                </a:solidFill>
              </a:rPr>
              <a:t>”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404664"/>
            <a:ext cx="784887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Девіз</a:t>
            </a:r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уроку:</a:t>
            </a:r>
            <a:endParaRPr lang="ru-RU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zad7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085184"/>
            <a:ext cx="6400800" cy="1440160"/>
          </a:xfrm>
        </p:spPr>
        <p:txBody>
          <a:bodyPr>
            <a:normAutofit fontScale="92500" lnSpcReduction="10000"/>
          </a:bodyPr>
          <a:lstStyle/>
          <a:p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i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728192"/>
          </a:xfrm>
        </p:spPr>
        <p:txBody>
          <a:bodyPr>
            <a:noAutofit/>
          </a:bodyPr>
          <a:lstStyle/>
          <a:p>
            <a:r>
              <a:rPr lang="uk-UA" sz="9600" b="1" i="1" dirty="0" smtClean="0">
                <a:solidFill>
                  <a:schemeClr val="tx2"/>
                </a:solidFill>
              </a:rPr>
              <a:t>1 зупинка</a:t>
            </a:r>
            <a:endParaRPr lang="ru-RU" sz="9600" b="1" i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36911"/>
            <a:ext cx="8229600" cy="2304257"/>
          </a:xfrm>
        </p:spPr>
        <p:txBody>
          <a:bodyPr>
            <a:normAutofit fontScale="92500"/>
          </a:bodyPr>
          <a:lstStyle/>
          <a:p>
            <a:r>
              <a:rPr lang="uk-UA" sz="9600" b="1" i="1" dirty="0" smtClean="0">
                <a:solidFill>
                  <a:srgbClr val="FF0000"/>
                </a:solidFill>
              </a:rPr>
              <a:t>“ </a:t>
            </a:r>
            <a:r>
              <a:rPr lang="uk-UA" sz="9600" b="1" i="1" dirty="0" err="1" smtClean="0">
                <a:solidFill>
                  <a:srgbClr val="FF0000"/>
                </a:solidFill>
              </a:rPr>
              <a:t>Перевіряйка”</a:t>
            </a:r>
            <a:endParaRPr lang="ru-RU" sz="96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i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00"/>
            <a:ext cx="9144000" cy="6849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1656183"/>
          </a:xfrm>
        </p:spPr>
        <p:txBody>
          <a:bodyPr>
            <a:noAutofit/>
          </a:bodyPr>
          <a:lstStyle/>
          <a:p>
            <a:r>
              <a:rPr lang="uk-UA" sz="9600" b="1" i="1" dirty="0" smtClean="0">
                <a:solidFill>
                  <a:srgbClr val="002060"/>
                </a:solidFill>
              </a:rPr>
              <a:t>2 зупинка</a:t>
            </a:r>
            <a:endParaRPr lang="ru-RU" sz="9600" b="1" i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2636912"/>
            <a:ext cx="8208912" cy="3024336"/>
          </a:xfrm>
        </p:spPr>
        <p:txBody>
          <a:bodyPr>
            <a:noAutofit/>
          </a:bodyPr>
          <a:lstStyle/>
          <a:p>
            <a:r>
              <a:rPr lang="uk-UA" sz="8800" b="1" i="1" dirty="0" err="1" smtClean="0">
                <a:solidFill>
                  <a:srgbClr val="FF0000"/>
                </a:solidFill>
              </a:rPr>
              <a:t>“Повторяйка”</a:t>
            </a:r>
            <a:r>
              <a:rPr lang="uk-UA" sz="8800" b="1" i="1" dirty="0" smtClean="0">
                <a:solidFill>
                  <a:srgbClr val="FF0000"/>
                </a:solidFill>
              </a:rPr>
              <a:t> Усна лічба</a:t>
            </a:r>
            <a:endParaRPr lang="ru-RU" sz="88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i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00"/>
            <a:ext cx="9144000" cy="6849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080119"/>
          </a:xfrm>
        </p:spPr>
        <p:txBody>
          <a:bodyPr>
            <a:noAutofit/>
          </a:bodyPr>
          <a:lstStyle/>
          <a:p>
            <a:r>
              <a:rPr lang="uk-UA" sz="11500" b="1" dirty="0" smtClean="0"/>
              <a:t>3 зупинка</a:t>
            </a:r>
            <a:endParaRPr lang="ru-RU" sz="11500" b="1" dirty="0"/>
          </a:p>
        </p:txBody>
      </p:sp>
      <p:pic>
        <p:nvPicPr>
          <p:cNvPr id="6147" name="Picture 3" descr="C:\Users\USER\Desktop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700808"/>
            <a:ext cx="3888432" cy="450912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085184"/>
            <a:ext cx="6728792" cy="1440160"/>
          </a:xfrm>
        </p:spPr>
        <p:txBody>
          <a:bodyPr>
            <a:normAutofit lnSpcReduction="10000"/>
          </a:bodyPr>
          <a:lstStyle/>
          <a:p>
            <a:r>
              <a:rPr lang="uk-UA" sz="9600" dirty="0" err="1" smtClean="0">
                <a:solidFill>
                  <a:srgbClr val="0070C0"/>
                </a:solidFill>
              </a:rPr>
              <a:t>“</a:t>
            </a:r>
            <a:r>
              <a:rPr lang="uk-UA" sz="9600" b="1" dirty="0" err="1" smtClean="0">
                <a:solidFill>
                  <a:srgbClr val="0070C0"/>
                </a:solidFill>
              </a:rPr>
              <a:t>Барвінок”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USER\Desktop\img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548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504056"/>
          </a:xfrm>
        </p:spPr>
        <p:txBody>
          <a:bodyPr>
            <a:normAutofit fontScale="90000"/>
          </a:bodyPr>
          <a:lstStyle/>
          <a:p>
            <a:pPr algn="l"/>
            <a:r>
              <a:rPr lang="uk-UA" dirty="0" smtClean="0"/>
              <a:t>-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sz="4900" b="1" dirty="0" smtClean="0"/>
              <a:t> Як називаються числа при множенні?</a:t>
            </a:r>
            <a:br>
              <a:rPr lang="uk-UA" sz="4900" b="1" dirty="0" smtClean="0"/>
            </a:br>
            <a:r>
              <a:rPr lang="uk-UA" sz="4900" b="1" dirty="0" smtClean="0"/>
              <a:t>- Який добуток чисел 6 і 9?</a:t>
            </a:r>
            <a:br>
              <a:rPr lang="uk-UA" sz="4900" b="1" dirty="0" smtClean="0"/>
            </a:br>
            <a:r>
              <a:rPr lang="uk-UA" sz="4900" b="1" dirty="0" smtClean="0"/>
              <a:t>Різниця чисел 70 і 10?</a:t>
            </a:r>
            <a:br>
              <a:rPr lang="uk-UA" sz="4900" b="1" dirty="0" smtClean="0"/>
            </a:br>
            <a:r>
              <a:rPr lang="uk-UA" sz="4900" b="1" dirty="0" smtClean="0"/>
              <a:t>На скільки частка чисел 54 і 6 більша за 7?</a:t>
            </a:r>
            <a:br>
              <a:rPr lang="uk-UA" sz="4900" b="1" dirty="0" smtClean="0"/>
            </a:br>
            <a:r>
              <a:rPr lang="uk-UA" sz="4900" b="1" dirty="0" smtClean="0"/>
              <a:t>На скільки частка чисел 81 і 9 менша за 10?</a:t>
            </a:r>
            <a:br>
              <a:rPr lang="uk-UA" sz="4900" b="1" dirty="0" smtClean="0"/>
            </a:br>
            <a:r>
              <a:rPr lang="uk-UA" sz="4900" b="1" dirty="0" smtClean="0"/>
              <a:t>- Периметр квадрата 16 см. Яка його сторона?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>
              <a:buNone/>
            </a:pPr>
            <a:endParaRPr lang="uk-UA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i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11500" b="1" dirty="0" smtClean="0"/>
              <a:t>4 зупинка</a:t>
            </a:r>
            <a:endParaRPr lang="ru-RU" sz="11500" b="1" dirty="0"/>
          </a:p>
        </p:txBody>
      </p:sp>
      <p:pic>
        <p:nvPicPr>
          <p:cNvPr id="8195" name="Picture 3" descr="C:\Users\USER\Desktop\i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412776"/>
            <a:ext cx="5112568" cy="46085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45224"/>
            <a:ext cx="8363272" cy="1412776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uk-UA" sz="11500" b="1" dirty="0" smtClean="0">
                <a:solidFill>
                  <a:srgbClr val="002060"/>
                </a:solidFill>
              </a:rPr>
              <a:t>“ </a:t>
            </a:r>
            <a:r>
              <a:rPr lang="uk-UA" sz="11500" b="1" dirty="0" err="1" smtClean="0">
                <a:solidFill>
                  <a:srgbClr val="002060"/>
                </a:solidFill>
              </a:rPr>
              <a:t>Незнайко”</a:t>
            </a:r>
            <a:endParaRPr lang="ru-RU" sz="7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192</Words>
  <Application>Microsoft Office PowerPoint</Application>
  <PresentationFormat>Экран (4:3)</PresentationFormat>
  <Paragraphs>44</Paragraphs>
  <Slides>24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Нумо, діти, підведіться всі приємно посміхніться продзенів уже дзвінок  починаємо урок  а цікаво вам дізнатись що сьогодні може статись? Ну, то всядьтеся зручніше та й дізнаймося скоріше</vt:lpstr>
      <vt:lpstr>Тема уроку: Письмове додавання і віднімання трицифрових чисел.Розв’язок задач і прикладів.</vt:lpstr>
      <vt:lpstr>“ У наш час, щоб будувати і машиною керувати треба в школі дуже добре математику вивчати”</vt:lpstr>
      <vt:lpstr>Слайд 4</vt:lpstr>
      <vt:lpstr>1 зупинка</vt:lpstr>
      <vt:lpstr>2 зупинка</vt:lpstr>
      <vt:lpstr>3 зупинка</vt:lpstr>
      <vt:lpstr>-          Як називаються числа при множенні? - Який добуток чисел 6 і 9? Різниця чисел 70 і 10? На скільки частка чисел 54 і 6 більша за 7? На скільки частка чисел 81 і 9 менша за 10? - Периметр квадрата 16 см. Яка його сторона?</vt:lpstr>
      <vt:lpstr>4 зупинка</vt:lpstr>
      <vt:lpstr>-320 шт.</vt:lpstr>
      <vt:lpstr>1)</vt:lpstr>
      <vt:lpstr>246 км.</vt:lpstr>
      <vt:lpstr>5 зупинка</vt:lpstr>
      <vt:lpstr>Слайд 14</vt:lpstr>
      <vt:lpstr>6 зупинка</vt:lpstr>
      <vt:lpstr>1 варіант                           2 варіант</vt:lpstr>
      <vt:lpstr>7 зупинка</vt:lpstr>
      <vt:lpstr>Слайд 18</vt:lpstr>
      <vt:lpstr>7 зупинка</vt:lpstr>
      <vt:lpstr>Сміливі                              Швидкі</vt:lpstr>
      <vt:lpstr>ДРУЖБА</vt:lpstr>
      <vt:lpstr>8 зупинка</vt:lpstr>
      <vt:lpstr>Молодці!</vt:lpstr>
      <vt:lpstr>Дякуємо!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 У наш час, щоб будувати і машиною керувати треба в школі дуже добре математику вивчати”</dc:title>
  <dc:creator>USER</dc:creator>
  <cp:lastModifiedBy>USER</cp:lastModifiedBy>
  <cp:revision>24</cp:revision>
  <dcterms:created xsi:type="dcterms:W3CDTF">2015-10-08T15:59:51Z</dcterms:created>
  <dcterms:modified xsi:type="dcterms:W3CDTF">2018-01-31T17:40:34Z</dcterms:modified>
</cp:coreProperties>
</file>