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58" r:id="rId3"/>
    <p:sldId id="259" r:id="rId4"/>
    <p:sldId id="260" r:id="rId5"/>
    <p:sldId id="261" r:id="rId6"/>
    <p:sldId id="263" r:id="rId7"/>
    <p:sldId id="265" r:id="rId8"/>
    <p:sldId id="268" r:id="rId9"/>
    <p:sldId id="270" r:id="rId10"/>
    <p:sldId id="289" r:id="rId11"/>
    <p:sldId id="287" r:id="rId12"/>
    <p:sldId id="280" r:id="rId13"/>
    <p:sldId id="285" r:id="rId14"/>
    <p:sldId id="282" r:id="rId15"/>
    <p:sldId id="281" r:id="rId16"/>
    <p:sldId id="290" r:id="rId17"/>
    <p:sldId id="288" r:id="rId18"/>
    <p:sldId id="284" r:id="rId19"/>
    <p:sldId id="283" r:id="rId20"/>
    <p:sldId id="278" r:id="rId21"/>
    <p:sldId id="279"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0066"/>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780" y="-2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50F77E-C953-4F96-A60D-D150977C4DAA}" type="datetimeFigureOut">
              <a:rPr lang="ru-RU" smtClean="0"/>
              <a:pPr/>
              <a:t>17.12.2013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2B088C-33B6-461C-B6D9-097AA9D2D2F7}" type="slidenum">
              <a:rPr lang="ru-RU" smtClean="0"/>
              <a:pPr/>
              <a:t>‹#›</a:t>
            </a:fld>
            <a:endParaRPr lang="ru-RU"/>
          </a:p>
        </p:txBody>
      </p:sp>
    </p:spTree>
    <p:extLst>
      <p:ext uri="{BB962C8B-B14F-4D97-AF65-F5344CB8AC3E}">
        <p14:creationId xmlns:p14="http://schemas.microsoft.com/office/powerpoint/2010/main" val="1337789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0A659E7-97E1-4F46-A6CF-018256DDCDE7}"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0A659E7-97E1-4F46-A6CF-018256DDCDE7}"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0A659E7-97E1-4F46-A6CF-018256DDCDE7}"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0A659E7-97E1-4F46-A6CF-018256DDCDE7}"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0A659E7-97E1-4F46-A6CF-018256DDCDE7}"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0A659E7-97E1-4F46-A6CF-018256DDCDE7}"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0A659E7-97E1-4F46-A6CF-018256DDCDE7}"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0A659E7-97E1-4F46-A6CF-018256DDCDE7}"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0A659E7-97E1-4F46-A6CF-018256DDCDE7}"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0A659E7-97E1-4F46-A6CF-018256DDCDE7}"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18240F3-A048-4D58-ABB9-444637FA44AA}" type="datetimeFigureOut">
              <a:rPr lang="ru-RU" smtClean="0"/>
              <a:pPr/>
              <a:t>17.12.2013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0A659E7-97E1-4F46-A6CF-018256DDCDE7}"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418240F3-A048-4D58-ABB9-444637FA44AA}" type="datetimeFigureOut">
              <a:rPr lang="ru-RU" smtClean="0"/>
              <a:pPr/>
              <a:t>17.12.2013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40A659E7-97E1-4F46-A6CF-018256DDCDE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wmf"/></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wmf"/></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31.gif"/></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3.jpeg"/><Relationship Id="rId1" Type="http://schemas.openxmlformats.org/officeDocument/2006/relationships/slideLayout" Target="../slideLayouts/slideLayout6.xml"/><Relationship Id="rId4" Type="http://schemas.openxmlformats.org/officeDocument/2006/relationships/image" Target="../media/image34.gi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76288"/>
          </a:xfrm>
          <a:prstGeom prst="rect">
            <a:avLst/>
          </a:prstGeom>
        </p:spPr>
      </p:pic>
      <p:sp>
        <p:nvSpPr>
          <p:cNvPr id="2" name="Заголовок 1"/>
          <p:cNvSpPr>
            <a:spLocks noGrp="1"/>
          </p:cNvSpPr>
          <p:nvPr>
            <p:ph type="title"/>
          </p:nvPr>
        </p:nvSpPr>
        <p:spPr>
          <a:xfrm>
            <a:off x="457200" y="274638"/>
            <a:ext cx="8229600" cy="622619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lgn="ctr">
              <a:buNone/>
            </a:pPr>
            <a:r>
              <a:rPr lang="uk-UA" sz="4000" spc="50" dirty="0" smtClean="0">
                <a:ln w="11430"/>
                <a:solidFill>
                  <a:srgbClr val="0000FF"/>
                </a:solidFill>
                <a:effectLst>
                  <a:outerShdw blurRad="76200" dist="50800" dir="5400000" algn="tl" rotWithShape="0">
                    <a:srgbClr val="000000">
                      <a:alpha val="65000"/>
                    </a:srgbClr>
                  </a:outerShdw>
                </a:effectLst>
              </a:rPr>
              <a:t>Відкрита самопідготовка</a:t>
            </a:r>
            <a:br>
              <a:rPr lang="uk-UA" sz="4000" spc="50" dirty="0" smtClean="0">
                <a:ln w="11430"/>
                <a:solidFill>
                  <a:srgbClr val="0000FF"/>
                </a:solidFill>
                <a:effectLst>
                  <a:outerShdw blurRad="76200" dist="50800" dir="5400000" algn="tl" rotWithShape="0">
                    <a:srgbClr val="000000">
                      <a:alpha val="65000"/>
                    </a:srgbClr>
                  </a:outerShdw>
                </a:effectLst>
              </a:rPr>
            </a:br>
            <a: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4000"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a:t>
            </a:r>
            <a:r>
              <a:rPr lang="uk-UA" sz="4000" spc="50" dirty="0" smtClean="0">
                <a:ln w="11430"/>
                <a:solidFill>
                  <a:srgbClr val="FF0000"/>
                </a:solidFill>
                <a:effectLst>
                  <a:outerShdw blurRad="76200" dist="50800" dir="5400000" algn="tl" rotWithShape="0">
                    <a:srgbClr val="000000">
                      <a:alpha val="65000"/>
                    </a:srgbClr>
                  </a:outerShdw>
                </a:effectLst>
                <a:latin typeface="+mn-lt"/>
                <a:cs typeface="Times New Roman" pitchFamily="18" charset="0"/>
              </a:rPr>
              <a:t>Вибір професії </a:t>
            </a:r>
            <a:br>
              <a:rPr lang="uk-UA" sz="4000" spc="50" dirty="0" smtClean="0">
                <a:ln w="11430"/>
                <a:solidFill>
                  <a:srgbClr val="FF0000"/>
                </a:solidFill>
                <a:effectLst>
                  <a:outerShdw blurRad="76200" dist="50800" dir="5400000" algn="tl" rotWithShape="0">
                    <a:srgbClr val="000000">
                      <a:alpha val="65000"/>
                    </a:srgbClr>
                  </a:outerShdw>
                </a:effectLst>
                <a:latin typeface="+mn-lt"/>
                <a:cs typeface="Times New Roman" pitchFamily="18" charset="0"/>
              </a:rPr>
            </a:br>
            <a:r>
              <a:rPr lang="uk-UA" sz="4000" spc="50" dirty="0" smtClean="0">
                <a:ln w="11430"/>
                <a:solidFill>
                  <a:srgbClr val="FF0000"/>
                </a:solidFill>
                <a:effectLst>
                  <a:outerShdw blurRad="76200" dist="50800" dir="5400000" algn="tl" rotWithShape="0">
                    <a:srgbClr val="000000">
                      <a:alpha val="65000"/>
                    </a:srgbClr>
                  </a:outerShdw>
                </a:effectLst>
                <a:latin typeface="+mn-lt"/>
                <a:cs typeface="Times New Roman" pitchFamily="18" charset="0"/>
              </a:rPr>
              <a:t>– вибір долі</a:t>
            </a:r>
            <a:r>
              <a:rPr lang="ru-RU" sz="4000"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a:t>
            </a:r>
            <a:r>
              <a:rPr lang="uk-UA" sz="4000"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uk-UA"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 3 класі</a:t>
            </a:r>
            <a:b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sz="4000" spc="50" dirty="0" smtClean="0">
                <a:ln w="11430"/>
                <a:solidFill>
                  <a:srgbClr val="0000FF"/>
                </a:solidFill>
                <a:effectLst>
                  <a:outerShdw blurRad="76200" dist="50800" dir="5400000" algn="tl" rotWithShape="0">
                    <a:srgbClr val="000000">
                      <a:alpha val="65000"/>
                    </a:srgbClr>
                  </a:outerShdw>
                </a:effectLst>
              </a:rPr>
              <a:t>з використанням інтерактивних технологій</a:t>
            </a:r>
            <a:br>
              <a:rPr lang="uk-UA" sz="4000" spc="50" dirty="0" smtClean="0">
                <a:ln w="11430"/>
                <a:solidFill>
                  <a:srgbClr val="0000FF"/>
                </a:solidFill>
                <a:effectLst>
                  <a:outerShdw blurRad="76200" dist="50800" dir="5400000" algn="tl" rotWithShape="0">
                    <a:srgbClr val="000000">
                      <a:alpha val="65000"/>
                    </a:srgbClr>
                  </a:outerShdw>
                </a:effectLst>
              </a:rPr>
            </a:br>
            <a:endParaRPr lang="ru-RU" sz="4000" spc="50" dirty="0">
              <a:ln w="11430"/>
              <a:solidFill>
                <a:srgbClr val="0000FF"/>
              </a:solidFill>
              <a:effectLst>
                <a:outerShdw blurRad="76200" dist="50800" dir="5400000" algn="tl" rotWithShape="0">
                  <a:srgbClr val="000000">
                    <a:alpha val="65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1"/>
            <a:ext cx="9144001" cy="6858000"/>
          </a:xfrm>
          <a:prstGeom prst="rect">
            <a:avLst/>
          </a:prstGeom>
          <a:noFill/>
          <a:ln w="9525">
            <a:noFill/>
            <a:miter lim="800000"/>
            <a:headEnd/>
            <a:tailEnd/>
          </a:ln>
          <a:effectLst/>
        </p:spPr>
      </p:pic>
      <p:sp>
        <p:nvSpPr>
          <p:cNvPr id="2" name="Заголовок 1"/>
          <p:cNvSpPr>
            <a:spLocks noGrp="1"/>
          </p:cNvSpPr>
          <p:nvPr>
            <p:ph type="title"/>
          </p:nvPr>
        </p:nvSpPr>
        <p:spPr>
          <a:xfrm>
            <a:off x="0" y="214290"/>
            <a:ext cx="9001155" cy="6643710"/>
          </a:xfrm>
          <a:effectLst/>
        </p:spPr>
        <p:txBody>
          <a:bodyPr/>
          <a:lstStyle/>
          <a:p>
            <a:pPr algn="l"/>
            <a:r>
              <a:rPr lang="uk-UA" sz="2400" u="sng" dirty="0" err="1" smtClean="0">
                <a:solidFill>
                  <a:schemeClr val="accent5">
                    <a:lumMod val="75000"/>
                  </a:schemeClr>
                </a:solidFill>
                <a:effectLst/>
              </a:rPr>
              <a:t>Пам</a:t>
            </a:r>
            <a:r>
              <a:rPr lang="en-US" sz="2400" u="sng" dirty="0" smtClean="0">
                <a:solidFill>
                  <a:schemeClr val="accent5">
                    <a:lumMod val="75000"/>
                  </a:schemeClr>
                </a:solidFill>
                <a:effectLst/>
              </a:rPr>
              <a:t>’</a:t>
            </a:r>
            <a:r>
              <a:rPr lang="uk-UA" sz="2400" u="sng" dirty="0" smtClean="0">
                <a:solidFill>
                  <a:schemeClr val="accent5">
                    <a:lumMod val="75000"/>
                  </a:schemeClr>
                </a:solidFill>
                <a:effectLst/>
              </a:rPr>
              <a:t>ятка виконання письмового домашнього завдання з української мови</a:t>
            </a:r>
            <a:r>
              <a:rPr lang="uk-UA" sz="2000" dirty="0" smtClean="0">
                <a:solidFill>
                  <a:schemeClr val="tx1"/>
                </a:solidFill>
                <a:effectLst/>
              </a:rPr>
              <a:t/>
            </a:r>
            <a:br>
              <a:rPr lang="uk-UA" sz="2000" dirty="0" smtClean="0">
                <a:solidFill>
                  <a:schemeClr val="tx1"/>
                </a:solidFill>
                <a:effectLst/>
              </a:rPr>
            </a:br>
            <a:r>
              <a:rPr lang="uk-UA" sz="2000" dirty="0" smtClean="0">
                <a:solidFill>
                  <a:schemeClr val="tx1"/>
                </a:solidFill>
                <a:effectLst/>
              </a:rPr>
              <a:t/>
            </a:r>
            <a:br>
              <a:rPr lang="uk-UA" sz="2000" dirty="0" smtClean="0">
                <a:solidFill>
                  <a:schemeClr val="tx1"/>
                </a:solidFill>
                <a:effectLst/>
              </a:rPr>
            </a:br>
            <a:r>
              <a:rPr lang="uk-UA" sz="2000" dirty="0" smtClean="0">
                <a:solidFill>
                  <a:schemeClr val="tx1"/>
                </a:solidFill>
                <a:effectLst/>
              </a:rPr>
              <a:t>1. Виконуй завдання в той же день, коли був урок.</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2. Пригадай головну тему, яку ви зараз вивчаєте. Пригадай правило на цю тему, яке сьогодні прояснював на уроці вчитель.</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3. Почни виконання домашнього завдання з повторення цього правила.</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4. Прочитай задану вправу, текст вправи. Будь уважним. Якщо важко розібратись, прочитай ще раз голосно.</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5. Напиши текст, але при цьому диктуй собі. Обов'язково виконай завдання так, як подано в підручнику.</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6. Перевір записане по підручнику.</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7. Якщо є помилки, виправ.</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8. Пиши правильно, каліграфічно, чітко, охайно, розбірливо - цим ти доводиш свою повагу до читача. Підкреслюй олівцем за допомогою лінійки.</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9. Пам'ятай, правильна постава при письмі - фундамент твого здоров'я та красивого почерку.</a:t>
            </a:r>
            <a:r>
              <a:rPr lang="ru-RU" sz="2000" dirty="0" smtClean="0">
                <a:solidFill>
                  <a:schemeClr val="tx1"/>
                </a:solidFill>
                <a:effectLst/>
              </a:rPr>
              <a:t/>
            </a:r>
            <a:br>
              <a:rPr lang="ru-RU" sz="2000" dirty="0" smtClean="0">
                <a:solidFill>
                  <a:schemeClr val="tx1"/>
                </a:solidFill>
                <a:effectLst/>
              </a:rPr>
            </a:br>
            <a:r>
              <a:rPr lang="uk-UA" sz="2000" dirty="0" smtClean="0">
                <a:solidFill>
                  <a:schemeClr val="tx1"/>
                </a:solidFill>
                <a:effectLst/>
              </a:rPr>
              <a:t>10. Закінчив роботу - склади все та приготуй необхідне для наступного уроку.</a:t>
            </a: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endParaRPr lang="ru-RU" sz="2000" dirty="0">
              <a:solidFill>
                <a:schemeClr val="tx1"/>
              </a:solidFill>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a:effectLst/>
        </p:spPr>
      </p:pic>
      <p:sp>
        <p:nvSpPr>
          <p:cNvPr id="2" name="Заголовок 1"/>
          <p:cNvSpPr>
            <a:spLocks noGrp="1"/>
          </p:cNvSpPr>
          <p:nvPr>
            <p:ph type="title"/>
          </p:nvPr>
        </p:nvSpPr>
        <p:spPr>
          <a:xfrm>
            <a:off x="0" y="214290"/>
            <a:ext cx="8929718" cy="6643710"/>
          </a:xfrm>
          <a:effectLst/>
        </p:spPr>
        <p:txBody>
          <a:bodyPr/>
          <a:lstStyle/>
          <a:p>
            <a:pPr algn="l">
              <a:buNone/>
            </a:pPr>
            <a:r>
              <a:rPr lang="uk-UA" dirty="0" smtClean="0">
                <a:solidFill>
                  <a:srgbClr val="00B050"/>
                </a:solidFill>
                <a:effectLst/>
              </a:rPr>
              <a:t>    Українська мова</a:t>
            </a:r>
            <a:r>
              <a:rPr lang="uk-UA" dirty="0" smtClean="0">
                <a:effectLst/>
              </a:rPr>
              <a:t/>
            </a:r>
            <a:br>
              <a:rPr lang="uk-UA" dirty="0" smtClean="0">
                <a:effectLst/>
              </a:rPr>
            </a:br>
            <a:r>
              <a:rPr lang="uk-UA" sz="2000" dirty="0" err="1" smtClean="0">
                <a:effectLst/>
              </a:rPr>
              <a:t>Впр</a:t>
            </a:r>
            <a:r>
              <a:rPr lang="uk-UA" sz="2000" dirty="0" smtClean="0">
                <a:effectLst/>
              </a:rPr>
              <a:t>. 250</a:t>
            </a:r>
            <a:r>
              <a:rPr lang="uk-UA" dirty="0" smtClean="0">
                <a:effectLst/>
              </a:rPr>
              <a:t/>
            </a:r>
            <a:br>
              <a:rPr lang="uk-UA" dirty="0" smtClean="0">
                <a:effectLst/>
              </a:rPr>
            </a:br>
            <a:r>
              <a:rPr lang="uk-UA" sz="2400" dirty="0" smtClean="0">
                <a:solidFill>
                  <a:srgbClr val="FF0000"/>
                </a:solidFill>
                <a:effectLst/>
              </a:rPr>
              <a:t>1.Утвори словосполучення, вставляючи замість крапок прийменники.</a:t>
            </a:r>
            <a:r>
              <a:rPr lang="uk-UA" sz="1800" dirty="0" smtClean="0">
                <a:effectLst/>
              </a:rPr>
              <a:t/>
            </a:r>
            <a:br>
              <a:rPr lang="uk-UA" sz="1800" dirty="0" smtClean="0">
                <a:effectLst/>
              </a:rPr>
            </a:br>
            <a:r>
              <a:rPr lang="uk-UA" sz="2400" i="1" dirty="0" smtClean="0">
                <a:solidFill>
                  <a:schemeClr val="tx1"/>
                </a:solidFill>
                <a:effectLst/>
              </a:rPr>
              <a:t>Доплив … берега, відплив … берега, заховався … дерево, підклав … подушку, вскочили … воду, злетів … аеродрому, намалював  … полотні.</a:t>
            </a:r>
            <a:br>
              <a:rPr lang="uk-UA" sz="2400" i="1" dirty="0" smtClean="0">
                <a:solidFill>
                  <a:schemeClr val="tx1"/>
                </a:solidFill>
                <a:effectLst/>
              </a:rPr>
            </a:br>
            <a:r>
              <a:rPr lang="uk-UA" sz="2400" i="1" dirty="0" smtClean="0">
                <a:solidFill>
                  <a:schemeClr val="tx1"/>
                </a:solidFill>
                <a:effectLst/>
              </a:rPr>
              <a:t/>
            </a:r>
            <a:br>
              <a:rPr lang="uk-UA" sz="2400" i="1" dirty="0" smtClean="0">
                <a:solidFill>
                  <a:schemeClr val="tx1"/>
                </a:solidFill>
                <a:effectLst/>
              </a:rPr>
            </a:br>
            <a:r>
              <a:rPr lang="uk-UA" sz="2400" i="1" dirty="0" smtClean="0">
                <a:solidFill>
                  <a:schemeClr val="tx1"/>
                </a:solidFill>
                <a:effectLst/>
              </a:rPr>
              <a:t>   </a:t>
            </a:r>
            <a:r>
              <a:rPr lang="uk-UA" sz="2400" u="sng" dirty="0" smtClean="0">
                <a:solidFill>
                  <a:srgbClr val="00B050"/>
                </a:solidFill>
                <a:effectLst/>
              </a:rPr>
              <a:t>Розрізняй префікси й прийменники! Префікс – це      частина слова, а прийменник – окреме слово</a:t>
            </a:r>
            <a:r>
              <a:rPr lang="uk-UA" sz="1800" u="sng" dirty="0" smtClean="0">
                <a:solidFill>
                  <a:srgbClr val="00B050"/>
                </a:solidFill>
                <a:effectLst/>
              </a:rPr>
              <a:t>.</a:t>
            </a:r>
            <a:br>
              <a:rPr lang="uk-UA" sz="1800" u="sng" dirty="0" smtClean="0">
                <a:solidFill>
                  <a:srgbClr val="00B050"/>
                </a:solidFill>
                <a:effectLst/>
              </a:rPr>
            </a:br>
            <a:r>
              <a:rPr lang="uk-UA" sz="1800" dirty="0" smtClean="0">
                <a:effectLst/>
              </a:rPr>
              <a:t/>
            </a:r>
            <a:br>
              <a:rPr lang="uk-UA" sz="1800" dirty="0" smtClean="0">
                <a:effectLst/>
              </a:rPr>
            </a:br>
            <a:r>
              <a:rPr lang="uk-UA" sz="2000" dirty="0" smtClean="0">
                <a:solidFill>
                  <a:srgbClr val="FF0000"/>
                </a:solidFill>
                <a:effectLst/>
              </a:rPr>
              <a:t>2. Спиши словосполучення, познач префікси і підкресли прийменники. Що можна сказати про них?</a:t>
            </a:r>
            <a:r>
              <a:rPr lang="uk-UA" sz="1800" dirty="0" smtClean="0">
                <a:effectLst/>
              </a:rPr>
              <a:t/>
            </a:r>
            <a:br>
              <a:rPr lang="uk-UA" sz="1800" dirty="0" smtClean="0">
                <a:effectLst/>
              </a:rPr>
            </a:br>
            <a:r>
              <a:rPr lang="uk-UA" sz="1800" dirty="0" smtClean="0">
                <a:effectLst/>
              </a:rPr>
              <a:t> </a:t>
            </a:r>
            <a:br>
              <a:rPr lang="uk-UA" sz="1800" dirty="0" smtClean="0">
                <a:effectLst/>
              </a:rPr>
            </a:br>
            <a:r>
              <a:rPr lang="uk-UA" sz="3200" i="1" u="sng" dirty="0" smtClean="0">
                <a:solidFill>
                  <a:schemeClr val="tx1"/>
                </a:solidFill>
                <a:effectLst/>
              </a:rPr>
              <a:t>Зразок .</a:t>
            </a:r>
            <a:br>
              <a:rPr lang="uk-UA" sz="3200" i="1" u="sng" dirty="0" smtClean="0">
                <a:solidFill>
                  <a:schemeClr val="tx1"/>
                </a:solidFill>
                <a:effectLst/>
              </a:rPr>
            </a:br>
            <a:r>
              <a:rPr lang="uk-UA" sz="3200" i="1" dirty="0" smtClean="0">
                <a:solidFill>
                  <a:schemeClr val="tx1"/>
                </a:solidFill>
                <a:effectLst/>
              </a:rPr>
              <a:t/>
            </a:r>
            <a:br>
              <a:rPr lang="uk-UA" sz="3200" i="1" dirty="0" smtClean="0">
                <a:solidFill>
                  <a:schemeClr val="tx1"/>
                </a:solidFill>
                <a:effectLst/>
              </a:rPr>
            </a:br>
            <a:r>
              <a:rPr lang="uk-UA" sz="3200" b="0" i="1" dirty="0" smtClean="0">
                <a:solidFill>
                  <a:schemeClr val="tx1"/>
                </a:solidFill>
                <a:effectLst/>
              </a:rPr>
              <a:t>Заховався </a:t>
            </a:r>
            <a:r>
              <a:rPr lang="uk-UA" sz="3200" b="0" i="1" u="sng" dirty="0" smtClean="0">
                <a:solidFill>
                  <a:schemeClr val="tx1"/>
                </a:solidFill>
                <a:effectLst/>
              </a:rPr>
              <a:t>за</a:t>
            </a:r>
            <a:r>
              <a:rPr lang="uk-UA" sz="3200" b="0" i="1" dirty="0" smtClean="0">
                <a:solidFill>
                  <a:schemeClr val="tx1"/>
                </a:solidFill>
                <a:effectLst/>
              </a:rPr>
              <a:t> дерево</a:t>
            </a:r>
            <a:r>
              <a:rPr lang="uk-UA" sz="3200" b="0" i="1" dirty="0" smtClean="0">
                <a:effectLst/>
              </a:rPr>
              <a:t>.</a:t>
            </a:r>
            <a:endParaRPr lang="ru-RU" sz="3200" b="0" i="1" dirty="0">
              <a:effectLst/>
            </a:endParaRP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0694" y="428604"/>
            <a:ext cx="484869" cy="448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Стрелка углом 4"/>
          <p:cNvSpPr/>
          <p:nvPr/>
        </p:nvSpPr>
        <p:spPr>
          <a:xfrm rot="5400000">
            <a:off x="491747" y="6151931"/>
            <a:ext cx="258320" cy="384622"/>
          </a:xfrm>
          <a:prstGeom prst="ben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solidFill>
                <a:schemeClr val="tx1"/>
              </a:solidFill>
            </a:endParaRPr>
          </a:p>
        </p:txBody>
      </p:sp>
      <p:sp>
        <p:nvSpPr>
          <p:cNvPr id="6" name="Стрелка вправо с вырезом 5"/>
          <p:cNvSpPr/>
          <p:nvPr/>
        </p:nvSpPr>
        <p:spPr>
          <a:xfrm>
            <a:off x="0" y="3571876"/>
            <a:ext cx="428596" cy="48463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48154" y="0"/>
            <a:ext cx="9192153" cy="6894115"/>
          </a:xfrm>
          <a:prstGeom prst="rect">
            <a:avLst/>
          </a:prstGeom>
          <a:noFill/>
          <a:ln w="9525">
            <a:noFill/>
            <a:miter lim="800000"/>
            <a:headEnd/>
            <a:tailEnd/>
          </a:ln>
          <a:effectLst/>
        </p:spPr>
      </p:pic>
      <p:sp>
        <p:nvSpPr>
          <p:cNvPr id="2" name="Заголовок 1"/>
          <p:cNvSpPr>
            <a:spLocks noGrp="1"/>
          </p:cNvSpPr>
          <p:nvPr>
            <p:ph type="ctrTitle"/>
          </p:nvPr>
        </p:nvSpPr>
        <p:spPr>
          <a:xfrm>
            <a:off x="857224" y="214291"/>
            <a:ext cx="7786742" cy="1143008"/>
          </a:xfrm>
        </p:spPr>
        <p:txBody>
          <a:bodyPr>
            <a:normAutofit/>
          </a:bodyPr>
          <a:lstStyle/>
          <a:p>
            <a:pPr marL="182880" indent="0">
              <a:buNone/>
            </a:pPr>
            <a:r>
              <a:rPr lang="uk-UA" b="1" dirty="0" smtClean="0">
                <a:ln>
                  <a:solidFill>
                    <a:schemeClr val="tx1"/>
                  </a:solidFill>
                </a:ln>
                <a:solidFill>
                  <a:schemeClr val="tx1"/>
                </a:solidFill>
                <a:effectLst/>
              </a:rPr>
              <a:t>Будуємо фундамент</a:t>
            </a:r>
            <a:endParaRPr lang="ru-RU" b="1" dirty="0">
              <a:ln>
                <a:solidFill>
                  <a:schemeClr val="tx1"/>
                </a:solidFill>
              </a:ln>
              <a:solidFill>
                <a:schemeClr val="tx1"/>
              </a:solidFill>
              <a:effectLst/>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332300447"/>
              </p:ext>
            </p:extLst>
          </p:nvPr>
        </p:nvGraphicFramePr>
        <p:xfrm>
          <a:off x="285720" y="2357430"/>
          <a:ext cx="8286808" cy="2500330"/>
        </p:xfrm>
        <a:graphic>
          <a:graphicData uri="http://schemas.openxmlformats.org/drawingml/2006/table">
            <a:tbl>
              <a:tblPr firstRow="1" bandRow="1">
                <a:tableStyleId>{5940675A-B579-460E-94D1-54222C63F5DA}</a:tableStyleId>
              </a:tblPr>
              <a:tblGrid>
                <a:gridCol w="2071702"/>
                <a:gridCol w="2071702"/>
                <a:gridCol w="2071702"/>
                <a:gridCol w="2071702"/>
              </a:tblGrid>
              <a:tr h="1195810">
                <a:tc>
                  <a:txBody>
                    <a:bodyPr/>
                    <a:lstStyle/>
                    <a:p>
                      <a:pPr algn="ctr"/>
                      <a:r>
                        <a:rPr lang="uk-UA" sz="6000" b="1" dirty="0" smtClean="0"/>
                        <a:t>14</a:t>
                      </a:r>
                      <a:endParaRPr lang="ru-RU" sz="6000" b="1" dirty="0"/>
                    </a:p>
                  </a:txBody>
                  <a:tcPr/>
                </a:tc>
                <a:tc>
                  <a:txBody>
                    <a:bodyPr/>
                    <a:lstStyle/>
                    <a:p>
                      <a:pPr algn="ctr"/>
                      <a:r>
                        <a:rPr lang="uk-UA" sz="6000" b="1" dirty="0" smtClean="0"/>
                        <a:t>56</a:t>
                      </a:r>
                      <a:endParaRPr lang="ru-RU" sz="6000" b="1" dirty="0"/>
                    </a:p>
                  </a:txBody>
                  <a:tcPr/>
                </a:tc>
                <a:tc>
                  <a:txBody>
                    <a:bodyPr/>
                    <a:lstStyle/>
                    <a:p>
                      <a:pPr algn="ctr"/>
                      <a:r>
                        <a:rPr lang="uk-UA" sz="6000" b="1" dirty="0" smtClean="0"/>
                        <a:t>81</a:t>
                      </a:r>
                      <a:endParaRPr lang="ru-RU" sz="6000" b="1" dirty="0"/>
                    </a:p>
                  </a:txBody>
                  <a:tcPr/>
                </a:tc>
                <a:tc>
                  <a:txBody>
                    <a:bodyPr/>
                    <a:lstStyle/>
                    <a:p>
                      <a:pPr algn="ctr"/>
                      <a:r>
                        <a:rPr lang="uk-UA" sz="6000" b="1" dirty="0" smtClean="0"/>
                        <a:t>45</a:t>
                      </a:r>
                      <a:endParaRPr lang="ru-RU" sz="6000" b="1" dirty="0"/>
                    </a:p>
                  </a:txBody>
                  <a:tcPr/>
                </a:tc>
              </a:tr>
              <a:tr h="1304520">
                <a:tc>
                  <a:txBody>
                    <a:bodyPr/>
                    <a:lstStyle/>
                    <a:p>
                      <a:pPr algn="ctr"/>
                      <a:endParaRPr lang="ru-RU" sz="6600" b="1" dirty="0"/>
                    </a:p>
                  </a:txBody>
                  <a:tcPr/>
                </a:tc>
                <a:tc>
                  <a:txBody>
                    <a:bodyPr/>
                    <a:lstStyle/>
                    <a:p>
                      <a:pPr algn="ctr"/>
                      <a:endParaRPr lang="ru-RU" sz="6600" b="1" dirty="0"/>
                    </a:p>
                  </a:txBody>
                  <a:tcPr/>
                </a:tc>
                <a:tc>
                  <a:txBody>
                    <a:bodyPr/>
                    <a:lstStyle/>
                    <a:p>
                      <a:pPr algn="ctr"/>
                      <a:endParaRPr lang="ru-RU" sz="6600" b="1" dirty="0"/>
                    </a:p>
                  </a:txBody>
                  <a:tcPr/>
                </a:tc>
                <a:tc>
                  <a:txBody>
                    <a:bodyPr/>
                    <a:lstStyle/>
                    <a:p>
                      <a:pPr algn="ctr"/>
                      <a:endParaRPr lang="ru-RU" sz="6600" b="1" dirty="0"/>
                    </a:p>
                  </a:txBody>
                  <a:tcPr/>
                </a:tc>
              </a:tr>
            </a:tbl>
          </a:graphicData>
        </a:graphic>
      </p:graphicFrame>
      <p:sp>
        <p:nvSpPr>
          <p:cNvPr id="5" name="Прямоугольник 4"/>
          <p:cNvSpPr/>
          <p:nvPr/>
        </p:nvSpPr>
        <p:spPr>
          <a:xfrm>
            <a:off x="1619672" y="1340768"/>
            <a:ext cx="6309741" cy="923330"/>
          </a:xfrm>
          <a:prstGeom prst="rect">
            <a:avLst/>
          </a:prstGeom>
          <a:noFill/>
        </p:spPr>
        <p:txBody>
          <a:bodyPr wrap="none" lIns="91440" tIns="45720" rIns="91440" bIns="45720">
            <a:spAutoFit/>
          </a:bodyPr>
          <a:lstStyle/>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Вправа</a:t>
            </a: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Шифромагія</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Прямоугольник 5"/>
          <p:cNvSpPr/>
          <p:nvPr/>
        </p:nvSpPr>
        <p:spPr>
          <a:xfrm>
            <a:off x="727041" y="5139103"/>
            <a:ext cx="2242922" cy="769441"/>
          </a:xfrm>
          <a:prstGeom prst="rect">
            <a:avLst/>
          </a:prstGeom>
          <a:noFill/>
          <a:ln>
            <a:noFill/>
          </a:ln>
        </p:spPr>
        <p:txBody>
          <a:bodyPr wrap="none" lIns="91440" tIns="45720" rIns="91440" bIns="45720">
            <a:spAutoFit/>
          </a:bodyPr>
          <a:lstStyle/>
          <a:p>
            <a:pPr algn="ctr"/>
            <a:r>
              <a:rPr lang="ru-RU" sz="4400" b="1" cap="none" spc="0" dirty="0" smtClean="0">
                <a:ln w="18000">
                  <a:noFill/>
                  <a:prstDash val="solid"/>
                  <a:miter lim="800000"/>
                </a:ln>
                <a:effectLst>
                  <a:outerShdw blurRad="25500" dist="23000" dir="7020000" algn="tl">
                    <a:srgbClr val="000000">
                      <a:alpha val="50000"/>
                    </a:srgbClr>
                  </a:outerShdw>
                </a:effectLst>
              </a:rPr>
              <a:t>63:7</a:t>
            </a:r>
            <a:r>
              <a:rPr lang="en-US" sz="4400" b="1" dirty="0" smtClean="0">
                <a:ln w="18000">
                  <a:noFill/>
                  <a:prstDash val="solid"/>
                  <a:miter lim="800000"/>
                </a:ln>
                <a:effectLst>
                  <a:outerShdw blurRad="25500" dist="23000" dir="7020000" algn="tl">
                    <a:srgbClr val="000000">
                      <a:alpha val="50000"/>
                    </a:srgbClr>
                  </a:outerShdw>
                </a:effectLst>
              </a:rPr>
              <a:t>▪</a:t>
            </a:r>
            <a:r>
              <a:rPr lang="uk-UA" sz="4400" b="1" dirty="0" smtClean="0">
                <a:ln w="18000">
                  <a:noFill/>
                  <a:prstDash val="solid"/>
                  <a:miter lim="800000"/>
                </a:ln>
                <a:effectLst>
                  <a:outerShdw blurRad="25500" dist="23000" dir="7020000" algn="tl">
                    <a:srgbClr val="000000">
                      <a:alpha val="50000"/>
                    </a:srgbClr>
                  </a:outerShdw>
                </a:effectLst>
              </a:rPr>
              <a:t>9=</a:t>
            </a:r>
            <a:endParaRPr lang="ru-RU" sz="4400" b="1" cap="none" spc="0" dirty="0">
              <a:ln w="18000">
                <a:noFill/>
                <a:prstDash val="solid"/>
                <a:miter lim="800000"/>
              </a:ln>
              <a:effectLst>
                <a:outerShdw blurRad="25500" dist="23000" dir="7020000" algn="tl">
                  <a:srgbClr val="000000">
                    <a:alpha val="50000"/>
                  </a:srgbClr>
                </a:outerShdw>
              </a:effectLst>
            </a:endParaRPr>
          </a:p>
        </p:txBody>
      </p:sp>
      <p:sp>
        <p:nvSpPr>
          <p:cNvPr id="7" name="Прямоугольник 6"/>
          <p:cNvSpPr/>
          <p:nvPr/>
        </p:nvSpPr>
        <p:spPr>
          <a:xfrm>
            <a:off x="5364088" y="5127691"/>
            <a:ext cx="1962397" cy="769441"/>
          </a:xfrm>
          <a:prstGeom prst="rect">
            <a:avLst/>
          </a:prstGeom>
          <a:noFill/>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40:8▪9=</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
        <p:nvSpPr>
          <p:cNvPr id="8" name="Прямоугольник 7"/>
          <p:cNvSpPr/>
          <p:nvPr/>
        </p:nvSpPr>
        <p:spPr>
          <a:xfrm>
            <a:off x="5371581" y="5834041"/>
            <a:ext cx="1962397" cy="769441"/>
          </a:xfrm>
          <a:prstGeom prst="rect">
            <a:avLst/>
          </a:prstGeom>
          <a:noFill/>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35:5▪8=</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
        <p:nvSpPr>
          <p:cNvPr id="9" name="Прямоугольник 8"/>
          <p:cNvSpPr/>
          <p:nvPr/>
        </p:nvSpPr>
        <p:spPr>
          <a:xfrm>
            <a:off x="899592" y="5897132"/>
            <a:ext cx="1962397" cy="769441"/>
          </a:xfrm>
          <a:prstGeom prst="rect">
            <a:avLst/>
          </a:prstGeom>
          <a:noFill/>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56:8▪2=</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
        <p:nvSpPr>
          <p:cNvPr id="10" name="Прямоугольник 9"/>
          <p:cNvSpPr/>
          <p:nvPr/>
        </p:nvSpPr>
        <p:spPr>
          <a:xfrm>
            <a:off x="2829700" y="5062158"/>
            <a:ext cx="562975"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У</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1" name="Прямоугольник 10"/>
          <p:cNvSpPr/>
          <p:nvPr/>
        </p:nvSpPr>
        <p:spPr>
          <a:xfrm>
            <a:off x="2893697" y="5834041"/>
            <a:ext cx="527709"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Т</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2" name="Прямоугольник 11"/>
          <p:cNvSpPr/>
          <p:nvPr/>
        </p:nvSpPr>
        <p:spPr>
          <a:xfrm>
            <a:off x="7536113" y="5011340"/>
            <a:ext cx="651139"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Д</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3" name="Прямоугольник 12"/>
          <p:cNvSpPr/>
          <p:nvPr/>
        </p:nvSpPr>
        <p:spPr>
          <a:xfrm>
            <a:off x="7633895" y="5820187"/>
            <a:ext cx="553357"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Прямоугольник 14"/>
          <p:cNvSpPr/>
          <p:nvPr/>
        </p:nvSpPr>
        <p:spPr>
          <a:xfrm>
            <a:off x="2819759" y="5144028"/>
            <a:ext cx="755335" cy="769441"/>
          </a:xfrm>
          <a:prstGeom prst="rect">
            <a:avLst/>
          </a:prstGeom>
          <a:noFill/>
          <a:ln>
            <a:noFill/>
          </a:ln>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81</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
        <p:nvSpPr>
          <p:cNvPr id="16" name="Прямоугольник 15"/>
          <p:cNvSpPr/>
          <p:nvPr/>
        </p:nvSpPr>
        <p:spPr>
          <a:xfrm>
            <a:off x="2779883" y="5913469"/>
            <a:ext cx="755335" cy="769441"/>
          </a:xfrm>
          <a:prstGeom prst="rect">
            <a:avLst/>
          </a:prstGeom>
          <a:noFill/>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14</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
        <p:nvSpPr>
          <p:cNvPr id="17" name="Прямоугольник 16"/>
          <p:cNvSpPr/>
          <p:nvPr/>
        </p:nvSpPr>
        <p:spPr>
          <a:xfrm>
            <a:off x="7334135" y="5159695"/>
            <a:ext cx="755335" cy="769441"/>
          </a:xfrm>
          <a:prstGeom prst="rect">
            <a:avLst/>
          </a:prstGeom>
          <a:noFill/>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45</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
        <p:nvSpPr>
          <p:cNvPr id="18" name="Прямоугольник 17"/>
          <p:cNvSpPr/>
          <p:nvPr/>
        </p:nvSpPr>
        <p:spPr>
          <a:xfrm>
            <a:off x="7402236" y="5842991"/>
            <a:ext cx="755335" cy="769441"/>
          </a:xfrm>
          <a:prstGeom prst="rect">
            <a:avLst/>
          </a:prstGeom>
          <a:noFill/>
        </p:spPr>
        <p:txBody>
          <a:bodyPr wrap="none" lIns="91440" tIns="45720" rIns="91440" bIns="45720">
            <a:spAutoFit/>
          </a:bodyPr>
          <a:lstStyle/>
          <a:p>
            <a:pPr algn="ctr"/>
            <a:r>
              <a:rPr lang="ru-RU" sz="4400" b="1" cap="none" spc="0" dirty="0" smtClean="0">
                <a:ln w="12700">
                  <a:solidFill>
                    <a:schemeClr val="tx1"/>
                  </a:solidFill>
                  <a:prstDash val="solid"/>
                </a:ln>
                <a:effectLst>
                  <a:outerShdw blurRad="41275" dist="20320" dir="1800000" algn="tl" rotWithShape="0">
                    <a:srgbClr val="000000">
                      <a:alpha val="40000"/>
                    </a:srgbClr>
                  </a:outerShdw>
                </a:effectLst>
              </a:rPr>
              <a:t>56</a:t>
            </a:r>
            <a:endParaRPr lang="ru-RU" sz="4400" b="1" cap="none" spc="0" dirty="0">
              <a:ln w="12700">
                <a:solidFill>
                  <a:schemeClr val="tx1"/>
                </a:solidFill>
                <a:prstDash val="solid"/>
              </a:ln>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7" presetClass="path" presetSubtype="0" accel="50000" decel="50000" fill="hold" grpId="0" nodeType="clickEffect">
                                  <p:stCondLst>
                                    <p:cond delay="0"/>
                                  </p:stCondLst>
                                  <p:childTnLst>
                                    <p:animMotion origin="layout" path="M -0.01336 0.06019 L -0.01336 -0.06481 C -0.01336 -0.12083 0.05556 -0.18981 0.11164 -0.18981 L 0.23664 -0.18981 " pathEditMode="relative" rAng="0" ptsTypes="FfFF">
                                      <p:cBhvr>
                                        <p:cTn id="6" dur="2000" fill="hold"/>
                                        <p:tgtEl>
                                          <p:spTgt spid="10"/>
                                        </p:tgtEl>
                                        <p:attrNameLst>
                                          <p:attrName>ppt_x</p:attrName>
                                          <p:attrName>ppt_y</p:attrName>
                                        </p:attrNameLst>
                                      </p:cBhvr>
                                      <p:rCtr x="12500" y="-12500"/>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7" presetClass="path" presetSubtype="0" accel="50000" decel="50000" fill="hold" grpId="0" nodeType="clickEffect">
                                  <p:stCondLst>
                                    <p:cond delay="0"/>
                                  </p:stCondLst>
                                  <p:childTnLst>
                                    <p:animMotion origin="layout" path="M -2.5E-6 4.44444E-6 L -2.5E-6 -0.15649 C -2.5E-6 -0.22709 -0.04861 -0.31297 -0.08819 -0.31297 L -0.17604 -0.31297 " pathEditMode="relative" rAng="0" ptsTypes="FfFF">
                                      <p:cBhvr>
                                        <p:cTn id="16" dur="2000" fill="hold"/>
                                        <p:tgtEl>
                                          <p:spTgt spid="11"/>
                                        </p:tgtEl>
                                        <p:attrNameLst>
                                          <p:attrName>ppt_x</p:attrName>
                                          <p:attrName>ppt_y</p:attrName>
                                        </p:attrNameLst>
                                      </p:cBhvr>
                                      <p:rCtr x="-8802" y="-15648"/>
                                    </p:animMotion>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ppt_x"/>
                                          </p:val>
                                        </p:tav>
                                        <p:tav tm="100000">
                                          <p:val>
                                            <p:strVal val="#ppt_x"/>
                                          </p:val>
                                        </p:tav>
                                      </p:tavLst>
                                    </p:anim>
                                    <p:anim calcmode="lin" valueType="num">
                                      <p:cBhvr additive="base">
                                        <p:cTn id="22" dur="25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4" presetClass="path" presetSubtype="0" accel="50000" decel="50000" fill="hold" grpId="0" nodeType="clickEffect">
                                  <p:stCondLst>
                                    <p:cond delay="0"/>
                                  </p:stCondLst>
                                  <p:childTnLst>
                                    <p:animMotion origin="layout" path="M 0.01025 0.03819 L -0.04479 -0.19283 " pathEditMode="relative" rAng="0" ptsTypes="AA">
                                      <p:cBhvr>
                                        <p:cTn id="26" dur="2000" fill="hold"/>
                                        <p:tgtEl>
                                          <p:spTgt spid="12"/>
                                        </p:tgtEl>
                                        <p:attrNameLst>
                                          <p:attrName>ppt_x</p:attrName>
                                          <p:attrName>ppt_y</p:attrName>
                                        </p:attrNameLst>
                                      </p:cBhvr>
                                      <p:rCtr x="-2760" y="-11551"/>
                                    </p:animMotion>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7" presetClass="path" presetSubtype="0" accel="50000" decel="50000" fill="hold" grpId="0" nodeType="clickEffect">
                                  <p:stCondLst>
                                    <p:cond delay="0"/>
                                  </p:stCondLst>
                                  <p:childTnLst>
                                    <p:animMotion origin="layout" path="M 0.00469 0.04977 L 0.00469 -0.13055 C 0.00469 -0.21157 -0.12552 -0.31088 -0.23142 -0.31088 L -0.46753 -0.31088 " pathEditMode="relative" rAng="0" ptsTypes="FfFF">
                                      <p:cBhvr>
                                        <p:cTn id="36" dur="2000" fill="hold"/>
                                        <p:tgtEl>
                                          <p:spTgt spid="13"/>
                                        </p:tgtEl>
                                        <p:attrNameLst>
                                          <p:attrName>ppt_x</p:attrName>
                                          <p:attrName>ppt_y</p:attrName>
                                        </p:attrNameLst>
                                      </p:cBhvr>
                                      <p:rCtr x="-23611" y="-18032"/>
                                    </p:animMotion>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2404cd97ac2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9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99" t="78717" r="-1599" b="-78717"/>
          <a:stretch/>
        </p:blipFill>
        <p:spPr bwMode="auto">
          <a:xfrm>
            <a:off x="2267744" y="4149080"/>
            <a:ext cx="7092280" cy="4248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descr="C:\Users\Admin\AppData\Local\Microsoft\Windows\Temporary Internet Files\Content.IE5\HOZR90MY\MC900217466[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758" y="2996952"/>
            <a:ext cx="3565894" cy="35170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p:cNvPicPr>
            <a:picLocks noChangeAspect="1" noChangeArrowheads="1"/>
          </p:cNvPicPr>
          <p:nvPr/>
        </p:nvPicPr>
        <p:blipFill>
          <a:blip r:embed="rId2" cstate="print"/>
          <a:srcRect/>
          <a:stretch>
            <a:fillRect/>
          </a:stretch>
        </p:blipFill>
        <p:spPr bwMode="auto">
          <a:xfrm>
            <a:off x="-48154" y="0"/>
            <a:ext cx="9192154" cy="6858000"/>
          </a:xfrm>
          <a:prstGeom prst="rect">
            <a:avLst/>
          </a:prstGeom>
          <a:noFill/>
          <a:ln w="9525">
            <a:noFill/>
            <a:miter lim="800000"/>
            <a:headEnd/>
            <a:tailEnd/>
          </a:ln>
          <a:effectLst/>
        </p:spPr>
      </p:pic>
      <p:sp>
        <p:nvSpPr>
          <p:cNvPr id="2" name="Заголовок 1"/>
          <p:cNvSpPr>
            <a:spLocks noGrp="1"/>
          </p:cNvSpPr>
          <p:nvPr>
            <p:ph type="title"/>
          </p:nvPr>
        </p:nvSpPr>
        <p:spPr>
          <a:xfrm>
            <a:off x="251520" y="1214422"/>
            <a:ext cx="8640959" cy="4929222"/>
          </a:xfrm>
        </p:spPr>
        <p:txBody>
          <a:bodyPr>
            <a:normAutofit fontScale="90000"/>
          </a:bodyPr>
          <a:lstStyle/>
          <a:p>
            <a:pPr marL="0" indent="0" algn="ctr">
              <a:buNone/>
            </a:pPr>
            <a:r>
              <a:rPr lang="uk-UA" sz="4400" dirty="0">
                <a:ln w="3175" cmpd="sng">
                  <a:solidFill>
                    <a:srgbClr val="0000FF"/>
                  </a:solidFill>
                  <a:prstDash val="solid"/>
                </a:ln>
                <a:solidFill>
                  <a:srgbClr val="0000FF"/>
                </a:solidFill>
                <a:effectLst>
                  <a:outerShdw blurRad="50800" dist="40000" dir="5400000" algn="tl" rotWithShape="0">
                    <a:srgbClr val="000000">
                      <a:shade val="5000"/>
                      <a:satMod val="120000"/>
                      <a:alpha val="33000"/>
                    </a:srgbClr>
                  </a:outerShdw>
                </a:effectLst>
                <a:latin typeface="+mn-lt"/>
                <a:ea typeface="+mn-ea"/>
                <a:cs typeface="+mn-cs"/>
              </a:rPr>
              <a:t>Зводимо стіни</a:t>
            </a:r>
            <a:br>
              <a:rPr lang="uk-UA" sz="4400" dirty="0">
                <a:ln w="3175" cmpd="sng">
                  <a:solidFill>
                    <a:srgbClr val="0000FF"/>
                  </a:solidFill>
                  <a:prstDash val="solid"/>
                </a:ln>
                <a:solidFill>
                  <a:srgbClr val="0000FF"/>
                </a:solidFill>
                <a:effectLst>
                  <a:outerShdw blurRad="50800" dist="40000" dir="5400000" algn="tl" rotWithShape="0">
                    <a:srgbClr val="000000">
                      <a:shade val="5000"/>
                      <a:satMod val="120000"/>
                      <a:alpha val="33000"/>
                    </a:srgbClr>
                  </a:outerShdw>
                </a:effectLst>
                <a:latin typeface="+mn-lt"/>
                <a:ea typeface="+mn-ea"/>
                <a:cs typeface="+mn-cs"/>
              </a:rPr>
            </a:br>
            <a:r>
              <a:rPr lang="uk-UA" dirty="0">
                <a:effectLst/>
              </a:rPr>
              <a:t> </a:t>
            </a:r>
            <a:r>
              <a:rPr lang="uk-UA" dirty="0" smtClean="0">
                <a:effectLst/>
              </a:rPr>
              <a:t/>
            </a:r>
            <a:br>
              <a:rPr lang="uk-UA" dirty="0" smtClean="0">
                <a:effectLst/>
              </a:rPr>
            </a:br>
            <a:r>
              <a:rPr lang="uk-UA" dirty="0" smtClean="0">
                <a:ln>
                  <a:solidFill>
                    <a:srgbClr val="009900"/>
                  </a:solidFill>
                </a:ln>
                <a:solidFill>
                  <a:schemeClr val="accent3">
                    <a:lumMod val="75000"/>
                  </a:schemeClr>
                </a:solidFill>
                <a:effectLst/>
              </a:rPr>
              <a:t>Вправа </a:t>
            </a:r>
            <a:r>
              <a:rPr lang="uk-UA" dirty="0">
                <a:ln>
                  <a:solidFill>
                    <a:srgbClr val="009900"/>
                  </a:solidFill>
                </a:ln>
                <a:solidFill>
                  <a:schemeClr val="accent3">
                    <a:lumMod val="75000"/>
                  </a:schemeClr>
                </a:solidFill>
                <a:effectLst/>
              </a:rPr>
              <a:t>"Мозковий </a:t>
            </a:r>
            <a:r>
              <a:rPr lang="uk-UA" dirty="0" smtClean="0">
                <a:ln>
                  <a:solidFill>
                    <a:srgbClr val="009900"/>
                  </a:solidFill>
                </a:ln>
                <a:solidFill>
                  <a:schemeClr val="accent3">
                    <a:lumMod val="75000"/>
                  </a:schemeClr>
                </a:solidFill>
                <a:effectLst/>
              </a:rPr>
              <a:t>штурм”</a:t>
            </a:r>
            <a:r>
              <a:rPr lang="ru-RU" dirty="0">
                <a:ln>
                  <a:solidFill>
                    <a:srgbClr val="009900"/>
                  </a:solidFill>
                </a:ln>
                <a:solidFill>
                  <a:schemeClr val="accent3">
                    <a:lumMod val="75000"/>
                  </a:schemeClr>
                </a:solidFill>
                <a:effectLst/>
              </a:rPr>
              <a:t/>
            </a:r>
            <a:br>
              <a:rPr lang="ru-RU" dirty="0">
                <a:ln>
                  <a:solidFill>
                    <a:srgbClr val="009900"/>
                  </a:solidFill>
                </a:ln>
                <a:solidFill>
                  <a:schemeClr val="accent3">
                    <a:lumMod val="75000"/>
                  </a:schemeClr>
                </a:solidFill>
                <a:effectLst/>
              </a:rPr>
            </a:br>
            <a:r>
              <a:rPr lang="ru-RU" dirty="0" smtClean="0">
                <a:solidFill>
                  <a:schemeClr val="accent3">
                    <a:lumMod val="50000"/>
                  </a:schemeClr>
                </a:solidFill>
                <a:effectLst/>
              </a:rPr>
              <a:t/>
            </a:r>
            <a:br>
              <a:rPr lang="ru-RU" dirty="0" smtClean="0">
                <a:solidFill>
                  <a:schemeClr val="accent3">
                    <a:lumMod val="50000"/>
                  </a:schemeClr>
                </a:solidFill>
                <a:effectLst/>
              </a:rPr>
            </a:br>
            <a:r>
              <a:rPr lang="uk-UA" dirty="0" smtClean="0">
                <a:ln>
                  <a:solidFill>
                    <a:srgbClr val="CC0066"/>
                  </a:solidFill>
                </a:ln>
                <a:solidFill>
                  <a:schemeClr val="tx1"/>
                </a:solidFill>
                <a:effectLst/>
              </a:rPr>
              <a:t>90 115 999  </a:t>
            </a:r>
            <a:r>
              <a:rPr lang="uk-UA" dirty="0">
                <a:ln>
                  <a:solidFill>
                    <a:srgbClr val="CC0066"/>
                  </a:solidFill>
                </a:ln>
                <a:solidFill>
                  <a:schemeClr val="tx1"/>
                </a:solidFill>
                <a:effectLst/>
              </a:rPr>
              <a:t>300  206 </a:t>
            </a:r>
            <a:r>
              <a:rPr lang="uk-UA" dirty="0" smtClean="0">
                <a:ln>
                  <a:solidFill>
                    <a:srgbClr val="CC0066"/>
                  </a:solidFill>
                </a:ln>
                <a:solidFill>
                  <a:schemeClr val="tx1"/>
                </a:solidFill>
                <a:effectLst/>
              </a:rPr>
              <a:t>740 100 52  </a:t>
            </a:r>
            <a:r>
              <a:rPr lang="ru-RU" dirty="0"/>
              <a:t/>
            </a:r>
            <a:br>
              <a:rPr lang="ru-RU" dirty="0"/>
            </a:br>
            <a:endParaRPr lang="ru-RU" dirty="0">
              <a:solidFill>
                <a:schemeClr val="accent3">
                  <a:lumMod val="50000"/>
                </a:schemeClr>
              </a:solidFill>
            </a:endParaRPr>
          </a:p>
        </p:txBody>
      </p:sp>
      <p:sp>
        <p:nvSpPr>
          <p:cNvPr id="3" name="Текст 2"/>
          <p:cNvSpPr>
            <a:spLocks noGrp="1"/>
          </p:cNvSpPr>
          <p:nvPr>
            <p:ph type="body" idx="1"/>
          </p:nvPr>
        </p:nvSpPr>
        <p:spPr>
          <a:xfrm>
            <a:off x="683568" y="620688"/>
            <a:ext cx="7772400" cy="714369"/>
          </a:xfrm>
        </p:spPr>
        <p:txBody>
          <a:bodyPr>
            <a:normAutofit/>
          </a:bodyPr>
          <a:lstStyle/>
          <a:p>
            <a:pPr algn="ctr"/>
            <a:r>
              <a:rPr lang="uk-UA" sz="4000" b="1" dirty="0" smtClean="0">
                <a:solidFill>
                  <a:srgbClr val="FF0000"/>
                </a:solidFill>
              </a:rPr>
              <a:t>Будуємо будинок</a:t>
            </a:r>
            <a:endParaRPr lang="ru-RU" sz="4000" b="1"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26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260648"/>
            <a:ext cx="7722762" cy="5413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C:\Users\Admin\AppData\Local\Microsoft\Windows\Temporary Internet Files\Content.IE5\GR6CXQLY\MC90018609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31" y="3573016"/>
            <a:ext cx="2440610" cy="30322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Заголовок 1"/>
          <p:cNvSpPr>
            <a:spLocks noGrp="1"/>
          </p:cNvSpPr>
          <p:nvPr>
            <p:ph type="title"/>
          </p:nvPr>
        </p:nvSpPr>
        <p:spPr>
          <a:xfrm>
            <a:off x="214282" y="0"/>
            <a:ext cx="8715435" cy="6572272"/>
          </a:xfrm>
          <a:effectLst/>
        </p:spPr>
        <p:txBody>
          <a:bodyPr/>
          <a:lstStyle/>
          <a:p>
            <a:pPr algn="l"/>
            <a:r>
              <a:rPr lang="ru-RU" sz="1800" dirty="0" smtClean="0">
                <a:effectLst/>
              </a:rPr>
              <a:t/>
            </a:r>
            <a:br>
              <a:rPr lang="ru-RU" sz="1800" dirty="0" smtClean="0">
                <a:effectLst/>
              </a:rPr>
            </a:br>
            <a:r>
              <a:rPr lang="ru-RU" sz="1800" dirty="0" smtClean="0">
                <a:effectLst/>
              </a:rPr>
              <a:t/>
            </a:r>
            <a:br>
              <a:rPr lang="ru-RU" sz="1800" dirty="0" smtClean="0">
                <a:effectLst/>
              </a:rPr>
            </a:br>
            <a:r>
              <a:rPr lang="ru-RU" sz="2800" u="sng" dirty="0" err="1" smtClean="0">
                <a:solidFill>
                  <a:schemeClr val="accent1">
                    <a:lumMod val="75000"/>
                  </a:schemeClr>
                </a:solidFill>
                <a:effectLst/>
              </a:rPr>
              <a:t>Пам</a:t>
            </a:r>
            <a:r>
              <a:rPr lang="en-US" sz="2800" u="sng" dirty="0" smtClean="0">
                <a:solidFill>
                  <a:schemeClr val="accent1">
                    <a:lumMod val="75000"/>
                  </a:schemeClr>
                </a:solidFill>
                <a:effectLst/>
              </a:rPr>
              <a:t>’</a:t>
            </a:r>
            <a:r>
              <a:rPr lang="uk-UA" sz="2800" u="sng" dirty="0" smtClean="0">
                <a:solidFill>
                  <a:schemeClr val="accent1">
                    <a:lumMod val="75000"/>
                  </a:schemeClr>
                </a:solidFill>
                <a:effectLst/>
              </a:rPr>
              <a:t>ятка при виконання домашнього</a:t>
            </a:r>
            <a:br>
              <a:rPr lang="uk-UA" sz="2800" u="sng" dirty="0" smtClean="0">
                <a:solidFill>
                  <a:schemeClr val="accent1">
                    <a:lumMod val="75000"/>
                  </a:schemeClr>
                </a:solidFill>
                <a:effectLst/>
              </a:rPr>
            </a:br>
            <a:r>
              <a:rPr lang="uk-UA" sz="2800" u="sng" dirty="0" smtClean="0">
                <a:solidFill>
                  <a:schemeClr val="accent1">
                    <a:lumMod val="75000"/>
                  </a:schemeClr>
                </a:solidFill>
                <a:effectLst/>
              </a:rPr>
              <a:t> завдання з математики</a:t>
            </a:r>
            <a:r>
              <a:rPr lang="ru-RU" sz="2800" u="sng" dirty="0" smtClean="0">
                <a:solidFill>
                  <a:schemeClr val="accent1">
                    <a:lumMod val="75000"/>
                  </a:schemeClr>
                </a:solidFill>
                <a:effectLst/>
              </a:rPr>
              <a:t>. </a:t>
            </a:r>
            <a:r>
              <a:rPr lang="ru-RU" sz="2800" u="sng" dirty="0" smtClean="0">
                <a:solidFill>
                  <a:schemeClr val="tx1"/>
                </a:solidFill>
                <a:effectLst/>
              </a:rPr>
              <a:t/>
            </a:r>
            <a:br>
              <a:rPr lang="ru-RU" sz="2800" u="sng" dirty="0" smtClean="0">
                <a:solidFill>
                  <a:schemeClr val="tx1"/>
                </a:solidFill>
                <a:effectLst/>
              </a:rPr>
            </a:br>
            <a:r>
              <a:rPr lang="ru-RU" sz="2800" u="sng" dirty="0" smtClean="0">
                <a:solidFill>
                  <a:schemeClr val="tx1"/>
                </a:solidFill>
                <a:effectLst/>
              </a:rPr>
              <a:t/>
            </a:r>
            <a:br>
              <a:rPr lang="ru-RU" sz="2800" u="sng" dirty="0" smtClean="0">
                <a:solidFill>
                  <a:schemeClr val="tx1"/>
                </a:solidFill>
                <a:effectLst/>
              </a:rPr>
            </a:br>
            <a:r>
              <a:rPr lang="uk-UA" sz="2400" dirty="0" smtClean="0">
                <a:solidFill>
                  <a:schemeClr val="tx1"/>
                </a:solidFill>
                <a:effectLst/>
              </a:rPr>
              <a:t/>
            </a:r>
            <a:br>
              <a:rPr lang="uk-UA" sz="2400" dirty="0" smtClean="0">
                <a:solidFill>
                  <a:schemeClr val="tx1"/>
                </a:solidFill>
                <a:effectLst/>
              </a:rPr>
            </a:br>
            <a:r>
              <a:rPr lang="uk-UA" sz="2400" dirty="0" smtClean="0">
                <a:solidFill>
                  <a:schemeClr val="tx1"/>
                </a:solidFill>
                <a:effectLst/>
              </a:rPr>
              <a:t>1. Спиши без помилок умову.</a:t>
            </a:r>
            <a:r>
              <a:rPr lang="ru-RU" sz="2400" dirty="0" smtClean="0">
                <a:solidFill>
                  <a:schemeClr val="tx1"/>
                </a:solidFill>
                <a:effectLst/>
              </a:rPr>
              <a:t/>
            </a:r>
            <a:br>
              <a:rPr lang="ru-RU" sz="2400" dirty="0" smtClean="0">
                <a:solidFill>
                  <a:schemeClr val="tx1"/>
                </a:solidFill>
                <a:effectLst/>
              </a:rPr>
            </a:br>
            <a:r>
              <a:rPr lang="uk-UA" sz="2400" dirty="0" smtClean="0">
                <a:solidFill>
                  <a:schemeClr val="tx1"/>
                </a:solidFill>
                <a:effectLst/>
              </a:rPr>
              <a:t>2. Продумай порядок дій.</a:t>
            </a:r>
            <a:r>
              <a:rPr lang="ru-RU" sz="2400" dirty="0" smtClean="0">
                <a:solidFill>
                  <a:schemeClr val="tx1"/>
                </a:solidFill>
                <a:effectLst/>
              </a:rPr>
              <a:t/>
            </a:r>
            <a:br>
              <a:rPr lang="ru-RU" sz="2400" dirty="0" smtClean="0">
                <a:solidFill>
                  <a:schemeClr val="tx1"/>
                </a:solidFill>
                <a:effectLst/>
              </a:rPr>
            </a:br>
            <a:r>
              <a:rPr lang="uk-UA" sz="2400" dirty="0" smtClean="0">
                <a:solidFill>
                  <a:schemeClr val="tx1"/>
                </a:solidFill>
                <a:effectLst/>
              </a:rPr>
              <a:t>3. Виконай дії.</a:t>
            </a:r>
            <a:r>
              <a:rPr lang="ru-RU" sz="2400" dirty="0" smtClean="0">
                <a:solidFill>
                  <a:schemeClr val="tx1"/>
                </a:solidFill>
                <a:effectLst/>
              </a:rPr>
              <a:t/>
            </a:r>
            <a:br>
              <a:rPr lang="ru-RU" sz="2400" dirty="0" smtClean="0">
                <a:solidFill>
                  <a:schemeClr val="tx1"/>
                </a:solidFill>
                <a:effectLst/>
              </a:rPr>
            </a:br>
            <a:r>
              <a:rPr lang="uk-UA" sz="2400" dirty="0" smtClean="0">
                <a:solidFill>
                  <a:schemeClr val="tx1"/>
                </a:solidFill>
                <a:effectLst/>
              </a:rPr>
              <a:t>4. Пиши чітко, кожну цифру у своїй клітинці. </a:t>
            </a:r>
            <a:r>
              <a:rPr lang="ru-RU" sz="2400" dirty="0" smtClean="0">
                <a:solidFill>
                  <a:schemeClr val="tx1"/>
                </a:solidFill>
                <a:effectLst/>
              </a:rPr>
              <a:t/>
            </a:r>
            <a:br>
              <a:rPr lang="ru-RU" sz="2400" dirty="0" smtClean="0">
                <a:solidFill>
                  <a:schemeClr val="tx1"/>
                </a:solidFill>
                <a:effectLst/>
              </a:rPr>
            </a:br>
            <a:r>
              <a:rPr lang="uk-UA" sz="2400" dirty="0" smtClean="0">
                <a:solidFill>
                  <a:schemeClr val="tx1"/>
                </a:solidFill>
                <a:effectLst/>
              </a:rPr>
              <a:t>5. У разі виникнення </a:t>
            </a:r>
            <a:r>
              <a:rPr lang="uk-UA" sz="2400" dirty="0" err="1" smtClean="0">
                <a:solidFill>
                  <a:schemeClr val="tx1"/>
                </a:solidFill>
                <a:effectLst/>
              </a:rPr>
              <a:t>затруднень</a:t>
            </a:r>
            <a:r>
              <a:rPr lang="uk-UA" sz="2400" dirty="0" smtClean="0">
                <a:solidFill>
                  <a:schemeClr val="tx1"/>
                </a:solidFill>
                <a:effectLst/>
              </a:rPr>
              <a:t> при </a:t>
            </a:r>
            <a:r>
              <a:rPr lang="uk-UA" sz="2400" dirty="0" err="1" smtClean="0">
                <a:solidFill>
                  <a:schemeClr val="tx1"/>
                </a:solidFill>
                <a:effectLst/>
              </a:rPr>
              <a:t>розв</a:t>
            </a:r>
            <a:r>
              <a:rPr lang="ru-RU" sz="2400" dirty="0" smtClean="0">
                <a:solidFill>
                  <a:schemeClr val="tx1"/>
                </a:solidFill>
                <a:effectLst/>
              </a:rPr>
              <a:t>’</a:t>
            </a:r>
            <a:r>
              <a:rPr lang="uk-UA" sz="2400" dirty="0" err="1" smtClean="0">
                <a:solidFill>
                  <a:schemeClr val="tx1"/>
                </a:solidFill>
                <a:effectLst/>
              </a:rPr>
              <a:t>язуванні</a:t>
            </a:r>
            <a:r>
              <a:rPr lang="uk-UA" sz="2400" dirty="0" smtClean="0">
                <a:solidFill>
                  <a:schemeClr val="tx1"/>
                </a:solidFill>
                <a:effectLst/>
              </a:rPr>
              <a:t> прикладу звернись до вихователя.</a:t>
            </a:r>
            <a:r>
              <a:rPr lang="ru-RU" sz="2400" dirty="0" smtClean="0">
                <a:solidFill>
                  <a:schemeClr val="tx1"/>
                </a:solidFill>
                <a:effectLst/>
              </a:rPr>
              <a:t/>
            </a:r>
            <a:br>
              <a:rPr lang="ru-RU" sz="2400" dirty="0" smtClean="0">
                <a:solidFill>
                  <a:schemeClr val="tx1"/>
                </a:solidFill>
                <a:effectLst/>
              </a:rPr>
            </a:br>
            <a:r>
              <a:rPr lang="uk-UA" sz="2400" dirty="0" smtClean="0">
                <a:solidFill>
                  <a:schemeClr val="tx1"/>
                </a:solidFill>
                <a:effectLst/>
              </a:rPr>
              <a:t>ЗНАЙ: твої міцні знання з будь-якого предмета потрібні нашій країні.</a:t>
            </a:r>
            <a:r>
              <a:rPr lang="ru-RU" sz="2400" dirty="0" smtClean="0">
                <a:solidFill>
                  <a:schemeClr val="tx1"/>
                </a:solidFill>
                <a:effectLst/>
              </a:rPr>
              <a:t/>
            </a:r>
            <a:br>
              <a:rPr lang="ru-RU" sz="2400" dirty="0" smtClean="0">
                <a:solidFill>
                  <a:schemeClr val="tx1"/>
                </a:solidFill>
                <a:effectLst/>
              </a:rPr>
            </a:br>
            <a:r>
              <a:rPr lang="uk-UA" sz="2400" dirty="0" smtClean="0">
                <a:solidFill>
                  <a:schemeClr val="tx1"/>
                </a:solidFill>
                <a:effectLst/>
              </a:rPr>
              <a:t>Пам'ятай: відмінний результат навчання й добра поведінка - завжди велика радість для твоєї родини й отримання задоволення від самого себе.</a:t>
            </a:r>
            <a:r>
              <a:rPr lang="ru-RU" sz="1800" dirty="0" smtClean="0"/>
              <a:t/>
            </a:r>
            <a:br>
              <a:rPr lang="ru-RU" sz="1800" dirty="0" smtClean="0"/>
            </a:br>
            <a:r>
              <a:rPr lang="ru-RU" sz="1800" dirty="0" smtClean="0">
                <a:solidFill>
                  <a:schemeClr val="tx1"/>
                </a:solidFill>
                <a:effectLst/>
              </a:rPr>
              <a:t/>
            </a:r>
            <a:br>
              <a:rPr lang="ru-RU" sz="1800" dirty="0" smtClean="0">
                <a:solidFill>
                  <a:schemeClr val="tx1"/>
                </a:solidFill>
                <a:effectLst/>
              </a:rPr>
            </a:br>
            <a:endParaRPr lang="ru-RU" sz="1800" dirty="0">
              <a:solidFill>
                <a:schemeClr val="tx1"/>
              </a:solidFill>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Заголовок 1"/>
          <p:cNvSpPr>
            <a:spLocks noGrp="1"/>
          </p:cNvSpPr>
          <p:nvPr>
            <p:ph type="title"/>
          </p:nvPr>
        </p:nvSpPr>
        <p:spPr>
          <a:xfrm>
            <a:off x="142844" y="142852"/>
            <a:ext cx="8858311" cy="6572296"/>
          </a:xfrm>
          <a:effectLst/>
        </p:spPr>
        <p:txBody>
          <a:bodyPr/>
          <a:lstStyle/>
          <a:p>
            <a:pPr algn="l">
              <a:buNone/>
            </a:pPr>
            <a:r>
              <a:rPr lang="uk-UA" dirty="0" smtClean="0">
                <a:solidFill>
                  <a:srgbClr val="00B050"/>
                </a:solidFill>
                <a:effectLst/>
              </a:rPr>
              <a:t>   Математика</a:t>
            </a:r>
            <a:r>
              <a:rPr lang="uk-UA" dirty="0" smtClean="0">
                <a:solidFill>
                  <a:schemeClr val="tx1"/>
                </a:solidFill>
                <a:effectLst/>
              </a:rPr>
              <a:t/>
            </a:r>
            <a:br>
              <a:rPr lang="uk-UA" dirty="0" smtClean="0">
                <a:solidFill>
                  <a:schemeClr val="tx1"/>
                </a:solidFill>
                <a:effectLst/>
              </a:rPr>
            </a:br>
            <a:r>
              <a:rPr lang="uk-UA" dirty="0" smtClean="0">
                <a:solidFill>
                  <a:srgbClr val="7030A0"/>
                </a:solidFill>
                <a:effectLst/>
              </a:rPr>
              <a:t>№504</a:t>
            </a:r>
            <a:r>
              <a:rPr lang="uk-UA" dirty="0" smtClean="0">
                <a:solidFill>
                  <a:schemeClr val="tx1"/>
                </a:solidFill>
                <a:effectLst/>
              </a:rPr>
              <a:t/>
            </a:r>
            <a:br>
              <a:rPr lang="uk-UA" dirty="0" smtClean="0">
                <a:solidFill>
                  <a:schemeClr val="tx1"/>
                </a:solidFill>
                <a:effectLst/>
              </a:rPr>
            </a:br>
            <a:r>
              <a:rPr lang="uk-UA" sz="2400" dirty="0" err="1" smtClean="0">
                <a:solidFill>
                  <a:schemeClr val="tx1"/>
                </a:solidFill>
                <a:effectLst/>
              </a:rPr>
              <a:t>Розв</a:t>
            </a:r>
            <a:r>
              <a:rPr lang="en-US" sz="2400" dirty="0" smtClean="0">
                <a:solidFill>
                  <a:schemeClr val="tx1"/>
                </a:solidFill>
                <a:effectLst/>
              </a:rPr>
              <a:t>’</a:t>
            </a:r>
            <a:r>
              <a:rPr lang="uk-UA" sz="2400" dirty="0" err="1" smtClean="0">
                <a:solidFill>
                  <a:schemeClr val="tx1"/>
                </a:solidFill>
                <a:effectLst/>
              </a:rPr>
              <a:t>яжи</a:t>
            </a:r>
            <a:r>
              <a:rPr lang="uk-UA" sz="2400" dirty="0" smtClean="0">
                <a:solidFill>
                  <a:schemeClr val="tx1"/>
                </a:solidFill>
                <a:effectLst/>
              </a:rPr>
              <a:t> задачі, склавши рівняння.</a:t>
            </a:r>
            <a:br>
              <a:rPr lang="uk-UA" sz="2400" dirty="0" smtClean="0">
                <a:solidFill>
                  <a:schemeClr val="tx1"/>
                </a:solidFill>
                <a:effectLst/>
              </a:rPr>
            </a:br>
            <a:r>
              <a:rPr lang="uk-UA" sz="2400" dirty="0" smtClean="0">
                <a:solidFill>
                  <a:schemeClr val="tx1"/>
                </a:solidFill>
                <a:effectLst/>
              </a:rPr>
              <a:t>1) Невідоме число зменшили у 6 раз і дістали 3. Знайди невідоме число.</a:t>
            </a:r>
            <a:br>
              <a:rPr lang="uk-UA" sz="2400" dirty="0" smtClean="0">
                <a:solidFill>
                  <a:schemeClr val="tx1"/>
                </a:solidFill>
                <a:effectLst/>
              </a:rPr>
            </a:br>
            <a:r>
              <a:rPr lang="uk-UA" sz="2400" dirty="0" smtClean="0">
                <a:solidFill>
                  <a:schemeClr val="tx1"/>
                </a:solidFill>
                <a:effectLst/>
              </a:rPr>
              <a:t>2) 27 зменшили на невідоме число і дістали 9. Знайди невідоме число.</a:t>
            </a:r>
            <a:br>
              <a:rPr lang="uk-UA" sz="2400" dirty="0" smtClean="0">
                <a:solidFill>
                  <a:schemeClr val="tx1"/>
                </a:solidFill>
                <a:effectLst/>
              </a:rPr>
            </a:br>
            <a:r>
              <a:rPr lang="uk-UA" sz="4400" dirty="0" smtClean="0">
                <a:solidFill>
                  <a:srgbClr val="7030A0"/>
                </a:solidFill>
                <a:effectLst/>
              </a:rPr>
              <a:t>№ 505</a:t>
            </a:r>
            <a:r>
              <a:rPr lang="uk-UA" sz="4400" dirty="0" smtClean="0">
                <a:solidFill>
                  <a:schemeClr val="tx1"/>
                </a:solidFill>
                <a:effectLst/>
              </a:rPr>
              <a:t/>
            </a:r>
            <a:br>
              <a:rPr lang="uk-UA" sz="4400" dirty="0" smtClean="0">
                <a:solidFill>
                  <a:schemeClr val="tx1"/>
                </a:solidFill>
                <a:effectLst/>
              </a:rPr>
            </a:br>
            <a:r>
              <a:rPr lang="uk-UA" sz="4400" dirty="0" smtClean="0">
                <a:solidFill>
                  <a:schemeClr val="tx1"/>
                </a:solidFill>
                <a:effectLst/>
              </a:rPr>
              <a:t>       </a:t>
            </a:r>
            <a:r>
              <a:rPr lang="uk-UA" sz="2800" dirty="0" smtClean="0">
                <a:solidFill>
                  <a:schemeClr val="tx1"/>
                </a:solidFill>
                <a:effectLst/>
              </a:rPr>
              <a:t>5+2=                                    </a:t>
            </a:r>
            <a:r>
              <a:rPr lang="uk-UA" sz="2800" dirty="0" smtClean="0">
                <a:solidFill>
                  <a:schemeClr val="tx1"/>
                </a:solidFill>
                <a:effectLst/>
              </a:rPr>
              <a:t> </a:t>
            </a:r>
            <a:r>
              <a:rPr lang="uk-UA" sz="2800" dirty="0" smtClean="0">
                <a:solidFill>
                  <a:schemeClr val="tx1"/>
                </a:solidFill>
                <a:effectLst/>
              </a:rPr>
              <a:t>900-200=</a:t>
            </a:r>
            <a:br>
              <a:rPr lang="uk-UA" sz="2800" dirty="0" smtClean="0">
                <a:solidFill>
                  <a:schemeClr val="tx1"/>
                </a:solidFill>
                <a:effectLst/>
              </a:rPr>
            </a:br>
            <a:r>
              <a:rPr lang="uk-UA" sz="2800" dirty="0" smtClean="0">
                <a:solidFill>
                  <a:schemeClr val="tx1"/>
                </a:solidFill>
                <a:effectLst/>
              </a:rPr>
              <a:t>           9-2=                                      </a:t>
            </a:r>
            <a:r>
              <a:rPr lang="uk-UA" sz="2800" dirty="0" smtClean="0">
                <a:solidFill>
                  <a:schemeClr val="tx1"/>
                </a:solidFill>
                <a:effectLst/>
              </a:rPr>
              <a:t>600-100</a:t>
            </a:r>
            <a:r>
              <a:rPr lang="uk-UA" sz="2800" dirty="0" smtClean="0">
                <a:solidFill>
                  <a:schemeClr val="tx1"/>
                </a:solidFill>
                <a:effectLst/>
              </a:rPr>
              <a:t>=</a:t>
            </a:r>
            <a:br>
              <a:rPr lang="uk-UA" sz="2800" dirty="0" smtClean="0">
                <a:solidFill>
                  <a:schemeClr val="tx1"/>
                </a:solidFill>
                <a:effectLst/>
              </a:rPr>
            </a:br>
            <a:r>
              <a:rPr lang="uk-UA" sz="2800" dirty="0" smtClean="0">
                <a:solidFill>
                  <a:schemeClr val="tx1"/>
                </a:solidFill>
                <a:effectLst/>
              </a:rPr>
              <a:t>           50+20=                                </a:t>
            </a:r>
            <a:r>
              <a:rPr lang="uk-UA" sz="2800" dirty="0" smtClean="0">
                <a:solidFill>
                  <a:schemeClr val="tx1"/>
                </a:solidFill>
                <a:effectLst/>
              </a:rPr>
              <a:t> </a:t>
            </a:r>
            <a:r>
              <a:rPr lang="uk-UA" sz="2800" dirty="0" smtClean="0">
                <a:solidFill>
                  <a:schemeClr val="tx1"/>
                </a:solidFill>
                <a:effectLst/>
              </a:rPr>
              <a:t>600+400=</a:t>
            </a:r>
            <a:br>
              <a:rPr lang="uk-UA" sz="2800" dirty="0" smtClean="0">
                <a:solidFill>
                  <a:schemeClr val="tx1"/>
                </a:solidFill>
                <a:effectLst/>
              </a:rPr>
            </a:br>
            <a:r>
              <a:rPr lang="uk-UA" sz="2800" dirty="0" smtClean="0">
                <a:solidFill>
                  <a:schemeClr val="tx1"/>
                </a:solidFill>
                <a:effectLst/>
              </a:rPr>
              <a:t>           90-20=                                  </a:t>
            </a:r>
            <a:r>
              <a:rPr lang="uk-UA" sz="2800" dirty="0" smtClean="0">
                <a:solidFill>
                  <a:schemeClr val="tx1"/>
                </a:solidFill>
                <a:effectLst/>
              </a:rPr>
              <a:t>700+20</a:t>
            </a:r>
            <a:r>
              <a:rPr lang="uk-UA" sz="2800" dirty="0" smtClean="0">
                <a:solidFill>
                  <a:schemeClr val="tx1"/>
                </a:solidFill>
                <a:effectLst/>
              </a:rPr>
              <a:t>=</a:t>
            </a:r>
            <a:br>
              <a:rPr lang="uk-UA" sz="2800" dirty="0" smtClean="0">
                <a:solidFill>
                  <a:schemeClr val="tx1"/>
                </a:solidFill>
                <a:effectLst/>
              </a:rPr>
            </a:br>
            <a:r>
              <a:rPr lang="uk-UA" sz="2800" dirty="0" smtClean="0">
                <a:solidFill>
                  <a:schemeClr val="tx1"/>
                </a:solidFill>
                <a:effectLst/>
              </a:rPr>
              <a:t>           500+200=                             </a:t>
            </a:r>
            <a:r>
              <a:rPr lang="uk-UA" sz="2800" dirty="0" smtClean="0">
                <a:solidFill>
                  <a:schemeClr val="tx1"/>
                </a:solidFill>
                <a:effectLst/>
              </a:rPr>
              <a:t> </a:t>
            </a:r>
            <a:r>
              <a:rPr lang="uk-UA" sz="2800" dirty="0" smtClean="0">
                <a:solidFill>
                  <a:schemeClr val="tx1"/>
                </a:solidFill>
                <a:effectLst/>
              </a:rPr>
              <a:t>700+2=</a:t>
            </a:r>
            <a:endParaRPr lang="ru-RU" sz="2800" dirty="0">
              <a:solidFill>
                <a:schemeClr val="tx1"/>
              </a:solidFill>
              <a:effectLst/>
            </a:endParaRP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7686" y="357166"/>
            <a:ext cx="484869" cy="448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7" name="Picture 11"/>
          <p:cNvPicPr>
            <a:picLocks noChangeAspect="1" noChangeArrowheads="1"/>
          </p:cNvPicPr>
          <p:nvPr/>
        </p:nvPicPr>
        <p:blipFill>
          <a:blip r:embed="rId2" cstate="print"/>
          <a:srcRect/>
          <a:stretch>
            <a:fillRect/>
          </a:stretch>
        </p:blipFill>
        <p:spPr bwMode="auto">
          <a:xfrm>
            <a:off x="0" y="0"/>
            <a:ext cx="9182128" cy="6858000"/>
          </a:xfrm>
          <a:prstGeom prst="rect">
            <a:avLst/>
          </a:prstGeom>
          <a:noFill/>
          <a:ln w="9525">
            <a:noFill/>
            <a:miter lim="800000"/>
            <a:headEnd/>
            <a:tailEnd/>
          </a:ln>
          <a:effectLst/>
        </p:spPr>
      </p:pic>
      <p:sp>
        <p:nvSpPr>
          <p:cNvPr id="3" name="Подзаголовок 2"/>
          <p:cNvSpPr>
            <a:spLocks noGrp="1"/>
          </p:cNvSpPr>
          <p:nvPr>
            <p:ph type="subTitle" idx="1"/>
          </p:nvPr>
        </p:nvSpPr>
        <p:spPr>
          <a:xfrm>
            <a:off x="107504" y="2420888"/>
            <a:ext cx="8929718" cy="5000636"/>
          </a:xfrm>
        </p:spPr>
        <p:txBody>
          <a:bodyPr/>
          <a:lstStyle/>
          <a:p>
            <a:pPr algn="ctr"/>
            <a:r>
              <a:rPr lang="uk-UA" sz="2800" b="1" dirty="0">
                <a:solidFill>
                  <a:schemeClr val="bg2">
                    <a:lumMod val="50000"/>
                  </a:schemeClr>
                </a:solidFill>
              </a:rPr>
              <a:t>Завдання "Виправте </a:t>
            </a:r>
            <a:r>
              <a:rPr lang="uk-UA" sz="2800" b="1" dirty="0" err="1" smtClean="0">
                <a:solidFill>
                  <a:schemeClr val="bg2">
                    <a:lumMod val="50000"/>
                  </a:schemeClr>
                </a:solidFill>
              </a:rPr>
              <a:t>помилку“</a:t>
            </a:r>
            <a:endParaRPr lang="uk-UA" sz="2800" b="1" dirty="0" smtClean="0">
              <a:solidFill>
                <a:schemeClr val="bg2">
                  <a:lumMod val="50000"/>
                </a:schemeClr>
              </a:solidFill>
            </a:endParaRPr>
          </a:p>
          <a:p>
            <a:pPr algn="ctr"/>
            <a:r>
              <a:rPr lang="uk-UA" sz="2800" dirty="0">
                <a:solidFill>
                  <a:schemeClr val="tx1"/>
                </a:solidFill>
              </a:rPr>
              <a:t> </a:t>
            </a:r>
            <a:endParaRPr lang="ru-RU" sz="2800" dirty="0">
              <a:solidFill>
                <a:schemeClr val="tx1"/>
              </a:solidFill>
            </a:endParaRPr>
          </a:p>
          <a:p>
            <a:pPr algn="l"/>
            <a:r>
              <a:rPr lang="uk-UA" sz="2400" b="1" dirty="0" smtClean="0">
                <a:solidFill>
                  <a:schemeClr val="tx1"/>
                </a:solidFill>
              </a:rPr>
              <a:t>                                                                  </a:t>
            </a:r>
            <a:endParaRPr lang="ru-RU" sz="2400" dirty="0">
              <a:solidFill>
                <a:schemeClr val="tx1"/>
              </a:solidFill>
            </a:endParaRPr>
          </a:p>
          <a:p>
            <a:pPr algn="l"/>
            <a:r>
              <a:rPr lang="uk-UA" sz="2400" b="1" dirty="0">
                <a:solidFill>
                  <a:schemeClr val="tx1"/>
                </a:solidFill>
              </a:rPr>
              <a:t> </a:t>
            </a:r>
            <a:r>
              <a:rPr lang="uk-UA" sz="2400" b="1" dirty="0" smtClean="0">
                <a:solidFill>
                  <a:schemeClr val="tx1"/>
                </a:solidFill>
              </a:rPr>
              <a:t>                                                                  </a:t>
            </a:r>
            <a:endParaRPr lang="ru-RU" sz="2400" dirty="0">
              <a:solidFill>
                <a:schemeClr val="tx1"/>
              </a:solidFill>
            </a:endParaRPr>
          </a:p>
          <a:p>
            <a:pPr algn="l"/>
            <a:r>
              <a:rPr lang="uk-UA" sz="2400" b="1" dirty="0" smtClean="0">
                <a:solidFill>
                  <a:schemeClr val="tx1"/>
                </a:solidFill>
              </a:rPr>
              <a:t>                                                                    </a:t>
            </a:r>
            <a:endParaRPr lang="ru-RU" sz="2400" dirty="0">
              <a:solidFill>
                <a:schemeClr val="tx1"/>
              </a:solidFill>
            </a:endParaRPr>
          </a:p>
          <a:p>
            <a:endParaRPr lang="ru-RU" b="1" dirty="0">
              <a:solidFill>
                <a:schemeClr val="accent3">
                  <a:lumMod val="50000"/>
                </a:schemeClr>
              </a:solidFill>
            </a:endParaRPr>
          </a:p>
          <a:p>
            <a:endParaRPr lang="ru-RU" dirty="0"/>
          </a:p>
        </p:txBody>
      </p:sp>
      <p:sp>
        <p:nvSpPr>
          <p:cNvPr id="2" name="Заголовок 1"/>
          <p:cNvSpPr>
            <a:spLocks noGrp="1"/>
          </p:cNvSpPr>
          <p:nvPr>
            <p:ph type="ctrTitle"/>
          </p:nvPr>
        </p:nvSpPr>
        <p:spPr>
          <a:xfrm>
            <a:off x="611560" y="188640"/>
            <a:ext cx="7772400" cy="1727203"/>
          </a:xfrm>
        </p:spPr>
        <p:txBody>
          <a:bodyPr>
            <a:normAutofit fontScale="90000"/>
          </a:bodyPr>
          <a:lstStyle/>
          <a:p>
            <a:pPr marL="182880" indent="0" algn="ctr">
              <a:buNone/>
            </a:pPr>
            <a:r>
              <a:rPr lang="uk-UA" sz="4900" b="1" dirty="0" smtClean="0">
                <a:solidFill>
                  <a:srgbClr val="FF0000"/>
                </a:solidFill>
                <a:effectLst/>
              </a:rPr>
              <a:t>Будуємо будинок</a:t>
            </a:r>
            <a:r>
              <a:rPr lang="uk-UA" sz="4900" dirty="0" smtClean="0">
                <a:effectLst/>
              </a:rPr>
              <a:t/>
            </a:r>
            <a:br>
              <a:rPr lang="uk-UA" sz="4900" dirty="0" smtClean="0">
                <a:effectLst/>
              </a:rPr>
            </a:br>
            <a:r>
              <a:rPr lang="uk-UA" sz="4900" b="1" dirty="0" smtClean="0">
                <a:solidFill>
                  <a:schemeClr val="tx1"/>
                </a:solidFill>
                <a:effectLst/>
              </a:rPr>
              <a:t>Накриваємо дахом, вставляємо вікна</a:t>
            </a:r>
            <a:endParaRPr lang="ru-RU" sz="4900" b="1" dirty="0">
              <a:solidFill>
                <a:schemeClr val="tx1"/>
              </a:solidFill>
              <a:effectLst/>
            </a:endParaRPr>
          </a:p>
        </p:txBody>
      </p:sp>
      <p:sp>
        <p:nvSpPr>
          <p:cNvPr id="4" name="Прямоугольник 3"/>
          <p:cNvSpPr/>
          <p:nvPr/>
        </p:nvSpPr>
        <p:spPr>
          <a:xfrm>
            <a:off x="249694" y="2997505"/>
            <a:ext cx="3653564"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600+100+100 = 800</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5" name="Прямоугольник 4"/>
          <p:cNvSpPr/>
          <p:nvPr/>
        </p:nvSpPr>
        <p:spPr>
          <a:xfrm>
            <a:off x="249693" y="3582281"/>
            <a:ext cx="2757486"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800-100-100 =</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6" name="Прямоугольник 5"/>
          <p:cNvSpPr/>
          <p:nvPr/>
        </p:nvSpPr>
        <p:spPr>
          <a:xfrm>
            <a:off x="2897182" y="3582280"/>
            <a:ext cx="1043876"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1000</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7" name="Прямоугольник 6"/>
          <p:cNvSpPr/>
          <p:nvPr/>
        </p:nvSpPr>
        <p:spPr>
          <a:xfrm>
            <a:off x="2963706" y="3520724"/>
            <a:ext cx="910827" cy="646331"/>
          </a:xfrm>
          <a:prstGeom prst="rect">
            <a:avLst/>
          </a:prstGeom>
          <a:noFill/>
        </p:spPr>
        <p:txBody>
          <a:bodyPr wrap="none" lIns="91440" tIns="45720" rIns="91440" bIns="45720">
            <a:spAutoFit/>
          </a:bodyPr>
          <a:lstStyle/>
          <a:p>
            <a:pPr algn="ctr"/>
            <a:r>
              <a:rPr lang="ru-RU" sz="36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600</a:t>
            </a:r>
            <a:endParaRPr lang="ru-RU" sz="36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8" name="Прямоугольник 7"/>
          <p:cNvSpPr/>
          <p:nvPr/>
        </p:nvSpPr>
        <p:spPr>
          <a:xfrm>
            <a:off x="249694" y="4169518"/>
            <a:ext cx="2885726"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400+200+100 =</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9" name="Прямоугольник 8"/>
          <p:cNvSpPr/>
          <p:nvPr/>
        </p:nvSpPr>
        <p:spPr>
          <a:xfrm>
            <a:off x="3045460" y="4169517"/>
            <a:ext cx="829073" cy="584775"/>
          </a:xfrm>
          <a:prstGeom prst="rect">
            <a:avLst/>
          </a:prstGeom>
          <a:noFill/>
        </p:spPr>
        <p:txBody>
          <a:bodyPr wrap="none" lIns="91440" tIns="45720" rIns="91440" bIns="45720">
            <a:spAutoFit/>
          </a:bodyPr>
          <a:lstStyle/>
          <a:p>
            <a:pPr algn="ctr"/>
            <a:r>
              <a:rPr lang="uk-UA"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900</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0" name="Прямоугольник 9"/>
          <p:cNvSpPr/>
          <p:nvPr/>
        </p:nvSpPr>
        <p:spPr>
          <a:xfrm>
            <a:off x="3045460" y="4178646"/>
            <a:ext cx="829073"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700</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2" name="Прямоугольник 11"/>
          <p:cNvSpPr/>
          <p:nvPr/>
        </p:nvSpPr>
        <p:spPr>
          <a:xfrm>
            <a:off x="5528690" y="3027677"/>
            <a:ext cx="3009157" cy="584775"/>
          </a:xfrm>
          <a:prstGeom prst="rect">
            <a:avLst/>
          </a:prstGeom>
          <a:noFill/>
        </p:spPr>
        <p:txBody>
          <a:bodyPr wrap="none" lIns="91440" tIns="45720" rIns="91440" bIns="45720">
            <a:spAutoFit/>
          </a:bodyPr>
          <a:lstStyle/>
          <a:p>
            <a:pPr algn="ctr"/>
            <a:r>
              <a:rPr lang="uk-UA"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100+30+7 = 137</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3" name="Прямоугольник 12"/>
          <p:cNvSpPr/>
          <p:nvPr/>
        </p:nvSpPr>
        <p:spPr>
          <a:xfrm>
            <a:off x="5528690" y="3639039"/>
            <a:ext cx="3009157" cy="584775"/>
          </a:xfrm>
          <a:prstGeom prst="rect">
            <a:avLst/>
          </a:prstGeom>
          <a:noFill/>
        </p:spPr>
        <p:txBody>
          <a:bodyPr wrap="none" lIns="91440" tIns="45720" rIns="91440" bIns="45720">
            <a:spAutoFit/>
          </a:bodyPr>
          <a:lstStyle/>
          <a:p>
            <a:pPr algn="ctr"/>
            <a:r>
              <a:rPr lang="uk-UA" sz="3200" cap="none" spc="0" dirty="0" smtClean="0">
                <a:ln w="17780" cmpd="sng">
                  <a:solidFill>
                    <a:schemeClr val="tx1"/>
                  </a:solidFill>
                  <a:prstDash val="solid"/>
                  <a:miter lim="800000"/>
                </a:ln>
              </a:rPr>
              <a:t>300+60+4 = 364</a:t>
            </a:r>
            <a:endParaRPr lang="ru-RU" sz="3200" cap="none" spc="0" dirty="0">
              <a:ln w="17780" cmpd="sng">
                <a:solidFill>
                  <a:schemeClr val="tx1"/>
                </a:solidFill>
                <a:prstDash val="solid"/>
                <a:miter lim="800000"/>
              </a:ln>
            </a:endParaRPr>
          </a:p>
        </p:txBody>
      </p:sp>
      <p:sp>
        <p:nvSpPr>
          <p:cNvPr id="14" name="Прямоугольник 13"/>
          <p:cNvSpPr/>
          <p:nvPr/>
        </p:nvSpPr>
        <p:spPr>
          <a:xfrm>
            <a:off x="5560444" y="4221992"/>
            <a:ext cx="2241319" cy="584775"/>
          </a:xfrm>
          <a:prstGeom prst="rect">
            <a:avLst/>
          </a:prstGeom>
          <a:noFill/>
        </p:spPr>
        <p:txBody>
          <a:bodyPr wrap="none" lIns="91440" tIns="45720" rIns="91440" bIns="45720">
            <a:spAutoFit/>
          </a:bodyPr>
          <a:lstStyle/>
          <a:p>
            <a:pPr algn="ctr"/>
            <a:r>
              <a:rPr lang="uk-UA"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700+50+9 =</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5" name="Прямоугольник 14"/>
          <p:cNvSpPr/>
          <p:nvPr/>
        </p:nvSpPr>
        <p:spPr>
          <a:xfrm>
            <a:off x="7780478" y="4188856"/>
            <a:ext cx="829073"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709</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6" name="Прямоугольник 15"/>
          <p:cNvSpPr/>
          <p:nvPr/>
        </p:nvSpPr>
        <p:spPr>
          <a:xfrm>
            <a:off x="7758239" y="4221991"/>
            <a:ext cx="829073" cy="584775"/>
          </a:xfrm>
          <a:prstGeom prst="rect">
            <a:avLst/>
          </a:prstGeom>
          <a:noFill/>
        </p:spPr>
        <p:txBody>
          <a:bodyPr wrap="none" lIns="91440" tIns="45720" rIns="91440" bIns="45720">
            <a:spAutoFit/>
          </a:bodyPr>
          <a:lstStyle/>
          <a:p>
            <a:pPr algn="ctr"/>
            <a:r>
              <a:rPr lang="ru-RU" sz="3200" cap="none" spc="0" dirty="0" smtClean="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759</a:t>
            </a:r>
            <a:endParaRPr lang="ru-RU" sz="3200" cap="none" spc="0" dirty="0">
              <a:ln w="17780"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99" y="31102"/>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8371" y="75191"/>
            <a:ext cx="6426200" cy="594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552" y="4653136"/>
            <a:ext cx="2334843" cy="18677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pedsovet.su/_ld/294/65640014.jpg"/>
          <p:cNvPicPr>
            <a:picLocks noChangeAspect="1" noChangeArrowheads="1"/>
          </p:cNvPicPr>
          <p:nvPr/>
        </p:nvPicPr>
        <p:blipFill>
          <a:blip r:embed="rId2" cstate="print"/>
          <a:srcRect/>
          <a:stretch>
            <a:fillRect/>
          </a:stretch>
        </p:blipFill>
        <p:spPr bwMode="auto">
          <a:xfrm>
            <a:off x="0" y="-4289"/>
            <a:ext cx="9144000" cy="6862289"/>
          </a:xfrm>
          <a:prstGeom prst="rect">
            <a:avLst/>
          </a:prstGeom>
          <a:noFill/>
        </p:spPr>
      </p:pic>
      <p:sp>
        <p:nvSpPr>
          <p:cNvPr id="2" name="Заголовок 1"/>
          <p:cNvSpPr>
            <a:spLocks noGrp="1"/>
          </p:cNvSpPr>
          <p:nvPr>
            <p:ph type="title"/>
          </p:nvPr>
        </p:nvSpPr>
        <p:spPr>
          <a:xfrm>
            <a:off x="457200" y="274638"/>
            <a:ext cx="8229600" cy="6083320"/>
          </a:xfrm>
        </p:spPr>
        <p:txBody>
          <a:bodyPr>
            <a:normAutofit/>
          </a:bodyPr>
          <a:lstStyle/>
          <a:p>
            <a:pPr marL="0" indent="0" algn="ctr">
              <a:buNone/>
            </a:pPr>
            <a:r>
              <a:rPr lang="uk-UA" sz="3600" b="1" dirty="0" smtClean="0">
                <a:effectLst/>
              </a:rPr>
              <a:t/>
            </a:r>
            <a:br>
              <a:rPr lang="uk-UA" sz="3600" b="1" dirty="0" smtClean="0">
                <a:effectLst/>
              </a:rPr>
            </a:br>
            <a:r>
              <a:rPr lang="uk-UA" sz="3600" dirty="0" smtClean="0">
                <a:effectLst/>
              </a:rPr>
              <a:t/>
            </a:r>
            <a:br>
              <a:rPr lang="uk-UA" sz="3600" dirty="0" smtClean="0">
                <a:effectLst/>
              </a:rPr>
            </a:br>
            <a:r>
              <a:rPr lang="uk-UA" sz="3600" b="1" dirty="0" smtClean="0">
                <a:solidFill>
                  <a:schemeClr val="tx1"/>
                </a:solidFill>
                <a:effectLst/>
              </a:rPr>
              <a:t>Роз</a:t>
            </a:r>
            <a:r>
              <a:rPr lang="en-US" sz="3600" b="1" dirty="0" smtClean="0">
                <a:solidFill>
                  <a:schemeClr val="tx1"/>
                </a:solidFill>
                <a:effectLst/>
              </a:rPr>
              <a:t>’</a:t>
            </a:r>
            <a:r>
              <a:rPr lang="uk-UA" sz="3600" b="1" dirty="0" smtClean="0">
                <a:solidFill>
                  <a:schemeClr val="tx1"/>
                </a:solidFill>
                <a:effectLst/>
              </a:rPr>
              <a:t>єднайте </a:t>
            </a:r>
            <a:r>
              <a:rPr lang="uk-UA" sz="3600" b="1" dirty="0">
                <a:solidFill>
                  <a:schemeClr val="tx1"/>
                </a:solidFill>
                <a:effectLst/>
              </a:rPr>
              <a:t>слова </a:t>
            </a:r>
            <a:r>
              <a:rPr lang="uk-UA" sz="3600" b="1" dirty="0" smtClean="0">
                <a:solidFill>
                  <a:schemeClr val="tx1"/>
                </a:solidFill>
                <a:effectLst/>
              </a:rPr>
              <a:t>і</a:t>
            </a:r>
            <a:br>
              <a:rPr lang="uk-UA" sz="3600" b="1" dirty="0" smtClean="0">
                <a:solidFill>
                  <a:schemeClr val="tx1"/>
                </a:solidFill>
                <a:effectLst/>
              </a:rPr>
            </a:br>
            <a:r>
              <a:rPr lang="uk-UA" sz="3600" b="1" dirty="0" smtClean="0">
                <a:solidFill>
                  <a:schemeClr val="tx1"/>
                </a:solidFill>
                <a:effectLst/>
              </a:rPr>
              <a:t> </a:t>
            </a:r>
            <a:r>
              <a:rPr lang="uk-UA" sz="3600" b="1" dirty="0">
                <a:solidFill>
                  <a:schemeClr val="tx1"/>
                </a:solidFill>
                <a:effectLst/>
              </a:rPr>
              <a:t>прочитайте наш девіз </a:t>
            </a:r>
            <a:r>
              <a:rPr lang="uk-UA" dirty="0">
                <a:solidFill>
                  <a:schemeClr val="tx1">
                    <a:lumMod val="75000"/>
                    <a:lumOff val="25000"/>
                  </a:schemeClr>
                </a:solidFill>
              </a:rPr>
              <a:t/>
            </a:r>
            <a:br>
              <a:rPr lang="uk-UA" dirty="0">
                <a:solidFill>
                  <a:schemeClr val="tx1">
                    <a:lumMod val="75000"/>
                    <a:lumOff val="25000"/>
                  </a:schemeClr>
                </a:solidFill>
              </a:rPr>
            </a:br>
            <a:r>
              <a:rPr lang="uk-UA" sz="4000" dirty="0" smtClean="0">
                <a:solidFill>
                  <a:schemeClr val="accent6">
                    <a:lumMod val="75000"/>
                  </a:schemeClr>
                </a:solidFill>
              </a:rPr>
              <a:t/>
            </a:r>
            <a:br>
              <a:rPr lang="uk-UA" sz="4000" dirty="0" smtClean="0">
                <a:solidFill>
                  <a:schemeClr val="accent6">
                    <a:lumMod val="75000"/>
                  </a:schemeClr>
                </a:solidFill>
              </a:rPr>
            </a:br>
            <a:r>
              <a:rPr lang="uk-UA" sz="4000" dirty="0" smtClean="0">
                <a:solidFill>
                  <a:schemeClr val="accent6">
                    <a:lumMod val="75000"/>
                  </a:schemeClr>
                </a:solidFill>
              </a:rPr>
              <a:t/>
            </a:r>
            <a:br>
              <a:rPr lang="uk-UA" sz="4000" dirty="0" smtClean="0">
                <a:solidFill>
                  <a:schemeClr val="accent6">
                    <a:lumMod val="75000"/>
                  </a:schemeClr>
                </a:solidFill>
              </a:rPr>
            </a:br>
            <a:r>
              <a:rPr lang="uk-UA" sz="6000" b="1" dirty="0" err="1" smtClean="0">
                <a:solidFill>
                  <a:srgbClr val="FF0000"/>
                </a:solidFill>
                <a:effectLst/>
                <a:latin typeface="Comic Sans MS" pitchFamily="66" charset="0"/>
              </a:rPr>
              <a:t>Безтруданемаплода</a:t>
            </a:r>
            <a:endParaRPr lang="ru-RU" sz="6000" b="1" dirty="0">
              <a:effectLst/>
              <a:latin typeface="Comic Sans MS"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Фоны для презентаций Глобус"/>
          <p:cNvPicPr>
            <a:picLocks noChangeAspect="1" noChangeArrowheads="1"/>
          </p:cNvPicPr>
          <p:nvPr/>
        </p:nvPicPr>
        <p:blipFill>
          <a:blip r:embed="rId2" cstate="print"/>
          <a:srcRect/>
          <a:stretch>
            <a:fillRect/>
          </a:stretch>
        </p:blipFill>
        <p:spPr bwMode="auto">
          <a:xfrm>
            <a:off x="0" y="0"/>
            <a:ext cx="9144000" cy="6876288"/>
          </a:xfrm>
          <a:prstGeom prst="rect">
            <a:avLst/>
          </a:prstGeom>
          <a:noFill/>
        </p:spPr>
      </p:pic>
      <p:sp>
        <p:nvSpPr>
          <p:cNvPr id="2" name="Заголовок 1"/>
          <p:cNvSpPr>
            <a:spLocks noGrp="1"/>
          </p:cNvSpPr>
          <p:nvPr>
            <p:ph type="title"/>
          </p:nvPr>
        </p:nvSpPr>
        <p:spPr>
          <a:xfrm>
            <a:off x="1475656" y="188640"/>
            <a:ext cx="6512511" cy="1143000"/>
          </a:xfrm>
        </p:spPr>
        <p:txBody>
          <a:bodyPr>
            <a:normAutofit fontScale="90000"/>
          </a:bodyPr>
          <a:lstStyle/>
          <a:p>
            <a:pPr marL="0" indent="0" algn="ctr">
              <a:buNone/>
              <a:defRPr/>
            </a:pPr>
            <a:r>
              <a:rPr lang="uk-UA" sz="5300" b="1" dirty="0" smtClean="0">
                <a:solidFill>
                  <a:srgbClr val="C00000"/>
                </a:solidFill>
                <a:effectLst/>
              </a:rPr>
              <a:t>Технологія</a:t>
            </a:r>
            <a:r>
              <a:rPr lang="uk-UA" b="1" dirty="0" smtClean="0">
                <a:solidFill>
                  <a:srgbClr val="C00000"/>
                </a:solidFill>
                <a:effectLst/>
              </a:rPr>
              <a:t/>
            </a:r>
            <a:br>
              <a:rPr lang="uk-UA" b="1" dirty="0" smtClean="0">
                <a:solidFill>
                  <a:srgbClr val="C00000"/>
                </a:solidFill>
                <a:effectLst/>
              </a:rPr>
            </a:br>
            <a:r>
              <a:rPr lang="uk-UA" b="1" dirty="0" smtClean="0">
                <a:solidFill>
                  <a:srgbClr val="C00000"/>
                </a:solidFill>
                <a:effectLst/>
              </a:rPr>
              <a:t> "Незакінчене речення"</a:t>
            </a:r>
            <a:endParaRPr lang="uk-UA" b="1" dirty="0">
              <a:solidFill>
                <a:srgbClr val="C00000"/>
              </a:solidFill>
              <a:effectLst/>
            </a:endParaRPr>
          </a:p>
        </p:txBody>
      </p:sp>
      <p:sp>
        <p:nvSpPr>
          <p:cNvPr id="21507" name="Содержимое 2"/>
          <p:cNvSpPr>
            <a:spLocks noGrp="1"/>
          </p:cNvSpPr>
          <p:nvPr>
            <p:ph sz="quarter" idx="13"/>
          </p:nvPr>
        </p:nvSpPr>
        <p:spPr>
          <a:xfrm>
            <a:off x="1115616" y="1700808"/>
            <a:ext cx="6400800" cy="3474720"/>
          </a:xfrm>
        </p:spPr>
        <p:txBody>
          <a:bodyPr>
            <a:normAutofit lnSpcReduction="10000"/>
          </a:bodyPr>
          <a:lstStyle/>
          <a:p>
            <a:endParaRPr lang="uk-UA" dirty="0" smtClean="0"/>
          </a:p>
          <a:p>
            <a:pPr>
              <a:lnSpc>
                <a:spcPct val="150000"/>
              </a:lnSpc>
            </a:pPr>
            <a:r>
              <a:rPr lang="uk-UA" sz="4000" dirty="0" smtClean="0"/>
              <a:t> </a:t>
            </a:r>
            <a:r>
              <a:rPr lang="uk-UA" sz="4000" b="1" dirty="0" smtClean="0">
                <a:ln>
                  <a:solidFill>
                    <a:schemeClr val="tx1"/>
                  </a:solidFill>
                </a:ln>
                <a:solidFill>
                  <a:schemeClr val="tx1"/>
                </a:solidFill>
              </a:rPr>
              <a:t>Сьогодні я повторив…</a:t>
            </a:r>
          </a:p>
          <a:p>
            <a:pPr>
              <a:lnSpc>
                <a:spcPct val="150000"/>
              </a:lnSpc>
            </a:pPr>
            <a:r>
              <a:rPr lang="uk-UA" sz="4000" b="1" dirty="0" smtClean="0">
                <a:ln>
                  <a:solidFill>
                    <a:schemeClr val="tx1"/>
                  </a:solidFill>
                </a:ln>
                <a:solidFill>
                  <a:schemeClr val="tx1"/>
                </a:solidFill>
              </a:rPr>
              <a:t> Я запам'ятав …</a:t>
            </a:r>
          </a:p>
          <a:p>
            <a:pPr>
              <a:lnSpc>
                <a:spcPct val="150000"/>
              </a:lnSpc>
            </a:pPr>
            <a:r>
              <a:rPr lang="uk-UA" sz="4000" b="1" dirty="0" smtClean="0">
                <a:ln>
                  <a:solidFill>
                    <a:schemeClr val="tx1"/>
                  </a:solidFill>
                </a:ln>
                <a:solidFill>
                  <a:schemeClr val="tx1"/>
                </a:solidFill>
              </a:rPr>
              <a:t> Мені сподобалось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1403648" y="4797152"/>
            <a:ext cx="6512511" cy="1143000"/>
          </a:xfrm>
        </p:spPr>
        <p:txBody>
          <a:bodyPr>
            <a:noAutofit/>
          </a:bodyPr>
          <a:lstStyle/>
          <a:p>
            <a:pPr marL="0" indent="0">
              <a:buNone/>
            </a:pPr>
            <a:r>
              <a:rPr lang="uk-UA" sz="8000"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onotype Corsiva" pitchFamily="66" charset="0"/>
              </a:rPr>
              <a:t>Дякую за увагу!</a:t>
            </a:r>
            <a:endParaRPr lang="ru-RU" sz="8000"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onotype Corsiva" pitchFamily="66" charset="0"/>
            </a:endParaRPr>
          </a:p>
        </p:txBody>
      </p:sp>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5475" y="404664"/>
            <a:ext cx="5353050" cy="4381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http://a-tambov.ru/yeblz/uchebnik_po_stenografiya_3719_10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6083320"/>
          </a:xfrm>
        </p:spPr>
        <p:txBody>
          <a:bodyPr/>
          <a:lstStyle/>
          <a:p>
            <a:pPr marL="0" indent="0" algn="ctr">
              <a:buNone/>
            </a:pPr>
            <a:r>
              <a:rPr lang="uk-UA" sz="5400" b="1" dirty="0" smtClean="0">
                <a:solidFill>
                  <a:srgbClr val="0000FF"/>
                </a:solidFill>
                <a:effectLst/>
              </a:rPr>
              <a:t> </a:t>
            </a:r>
            <a:br>
              <a:rPr lang="uk-UA" sz="5400" b="1" dirty="0" smtClean="0">
                <a:solidFill>
                  <a:srgbClr val="0000FF"/>
                </a:solidFill>
                <a:effectLst/>
              </a:rPr>
            </a:br>
            <a:r>
              <a:rPr lang="uk-UA" sz="5400" b="1" dirty="0" smtClean="0">
                <a:solidFill>
                  <a:schemeClr val="accent2">
                    <a:lumMod val="75000"/>
                  </a:schemeClr>
                </a:solidFill>
                <a:effectLst/>
              </a:rPr>
              <a:t>Наш девіз :</a:t>
            </a:r>
            <a:r>
              <a:rPr lang="uk-UA" sz="3200" dirty="0" smtClean="0">
                <a:effectLst/>
              </a:rPr>
              <a:t/>
            </a:r>
            <a:br>
              <a:rPr lang="uk-UA" sz="3200" dirty="0" smtClean="0">
                <a:effectLst/>
              </a:rPr>
            </a:br>
            <a:r>
              <a:rPr lang="uk-UA" sz="2800" dirty="0" smtClean="0">
                <a:solidFill>
                  <a:schemeClr val="accent6">
                    <a:lumMod val="75000"/>
                  </a:schemeClr>
                </a:solidFill>
                <a:effectLst/>
              </a:rPr>
              <a:t/>
            </a:r>
            <a:br>
              <a:rPr lang="uk-UA" sz="2800" dirty="0" smtClean="0">
                <a:solidFill>
                  <a:schemeClr val="accent6">
                    <a:lumMod val="75000"/>
                  </a:schemeClr>
                </a:solidFill>
                <a:effectLst/>
              </a:rPr>
            </a:br>
            <a:r>
              <a:rPr lang="uk-UA" sz="2800" dirty="0" smtClean="0">
                <a:solidFill>
                  <a:schemeClr val="accent6">
                    <a:lumMod val="75000"/>
                  </a:schemeClr>
                </a:solidFill>
                <a:effectLst/>
              </a:rPr>
              <a:t/>
            </a:r>
            <a:br>
              <a:rPr lang="uk-UA" sz="2800" dirty="0" smtClean="0">
                <a:solidFill>
                  <a:schemeClr val="accent6">
                    <a:lumMod val="75000"/>
                  </a:schemeClr>
                </a:solidFill>
                <a:effectLst/>
              </a:rPr>
            </a:br>
            <a:r>
              <a:rPr lang="uk-UA" sz="2800" dirty="0">
                <a:solidFill>
                  <a:schemeClr val="accent6">
                    <a:lumMod val="75000"/>
                  </a:schemeClr>
                </a:solidFill>
                <a:effectLst/>
              </a:rPr>
              <a:t/>
            </a:r>
            <a:br>
              <a:rPr lang="uk-UA" sz="2800" dirty="0">
                <a:solidFill>
                  <a:schemeClr val="accent6">
                    <a:lumMod val="75000"/>
                  </a:schemeClr>
                </a:solidFill>
                <a:effectLst/>
              </a:rPr>
            </a:br>
            <a:r>
              <a:rPr lang="uk-UA" sz="2800" dirty="0" smtClean="0">
                <a:solidFill>
                  <a:schemeClr val="accent6">
                    <a:lumMod val="75000"/>
                  </a:schemeClr>
                </a:solidFill>
                <a:effectLst/>
              </a:rPr>
              <a:t/>
            </a:r>
            <a:br>
              <a:rPr lang="uk-UA" sz="2800" dirty="0" smtClean="0">
                <a:solidFill>
                  <a:schemeClr val="accent6">
                    <a:lumMod val="75000"/>
                  </a:schemeClr>
                </a:solidFill>
                <a:effectLst/>
              </a:rPr>
            </a:br>
            <a:r>
              <a:rPr lang="uk-UA" sz="6000" dirty="0" smtClean="0">
                <a:solidFill>
                  <a:srgbClr val="FF0000"/>
                </a:solidFill>
                <a:effectLst/>
                <a:latin typeface="Comic Sans MS" pitchFamily="66" charset="0"/>
              </a:rPr>
              <a:t>"</a:t>
            </a:r>
            <a:r>
              <a:rPr lang="uk-UA" sz="6000" dirty="0">
                <a:solidFill>
                  <a:srgbClr val="FF0000"/>
                </a:solidFill>
                <a:effectLst/>
                <a:latin typeface="Comic Sans MS" pitchFamily="66" charset="0"/>
              </a:rPr>
              <a:t>Без  труда нема   плода</a:t>
            </a:r>
            <a:r>
              <a:rPr lang="uk-UA" sz="6000" dirty="0" smtClean="0">
                <a:solidFill>
                  <a:srgbClr val="FF0000"/>
                </a:solidFill>
                <a:effectLst/>
                <a:latin typeface="Comic Sans MS" pitchFamily="66" charset="0"/>
              </a:rPr>
              <a:t>"</a:t>
            </a:r>
            <a:r>
              <a:rPr lang="uk-UA" sz="6000" dirty="0">
                <a:solidFill>
                  <a:srgbClr val="FF0000"/>
                </a:solidFill>
                <a:effectLst/>
                <a:latin typeface="Comic Sans MS" pitchFamily="66" charset="0"/>
              </a:rPr>
              <a:t/>
            </a:r>
            <a:br>
              <a:rPr lang="uk-UA" sz="6000" dirty="0">
                <a:solidFill>
                  <a:srgbClr val="FF0000"/>
                </a:solidFill>
                <a:effectLst/>
                <a:latin typeface="Comic Sans MS" pitchFamily="66" charset="0"/>
              </a:rPr>
            </a:br>
            <a:endParaRPr lang="ru-RU" sz="6000" dirty="0">
              <a:solidFill>
                <a:srgbClr val="FF0000"/>
              </a:solidFill>
              <a:effectLst/>
              <a:latin typeface="Comic Sans MS" pitchFamily="66" charset="0"/>
            </a:endParaRPr>
          </a:p>
        </p:txBody>
      </p:sp>
      <p:pic>
        <p:nvPicPr>
          <p:cNvPr id="3" name="Рисунок 2"/>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3568" y="332656"/>
            <a:ext cx="1656184" cy="223808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0"/>
            <a:ext cx="9144000" cy="6857999"/>
          </a:xfrm>
          <a:prstGeom prst="rect">
            <a:avLst/>
          </a:prstGeom>
          <a:noFill/>
          <a:ln w="9525">
            <a:noFill/>
            <a:miter lim="800000"/>
            <a:headEnd/>
            <a:tailEnd/>
          </a:ln>
          <a:effectLst/>
        </p:spPr>
      </p:pic>
      <p:sp>
        <p:nvSpPr>
          <p:cNvPr id="2" name="Заголовок 1"/>
          <p:cNvSpPr>
            <a:spLocks noGrp="1"/>
          </p:cNvSpPr>
          <p:nvPr>
            <p:ph type="title"/>
          </p:nvPr>
        </p:nvSpPr>
        <p:spPr>
          <a:xfrm>
            <a:off x="457200" y="285728"/>
            <a:ext cx="8229600" cy="6286544"/>
          </a:xfrm>
        </p:spPr>
        <p:txBody>
          <a:bodyPr>
            <a:normAutofit fontScale="90000"/>
          </a:bodyPr>
          <a:lstStyle/>
          <a:p>
            <a:pPr marL="0" indent="0" algn="l">
              <a:buNone/>
            </a:pPr>
            <a:r>
              <a:rPr lang="ru-RU" b="1" dirty="0" smtClean="0">
                <a:effectLst/>
              </a:rPr>
              <a:t>          </a:t>
            </a:r>
            <a:r>
              <a:rPr lang="ru-RU" b="1" dirty="0" err="1" smtClean="0">
                <a:solidFill>
                  <a:schemeClr val="tx1"/>
                </a:solidFill>
                <a:effectLst/>
              </a:rPr>
              <a:t>Хто</a:t>
            </a:r>
            <a:r>
              <a:rPr lang="ru-RU" b="1" dirty="0" smtClean="0">
                <a:solidFill>
                  <a:schemeClr val="tx1"/>
                </a:solidFill>
                <a:effectLst/>
              </a:rPr>
              <a:t> ким </a:t>
            </a:r>
            <a:r>
              <a:rPr lang="ru-RU" b="1" dirty="0" err="1" smtClean="0">
                <a:solidFill>
                  <a:schemeClr val="tx1"/>
                </a:solidFill>
                <a:effectLst/>
              </a:rPr>
              <a:t>працю</a:t>
            </a:r>
            <a:r>
              <a:rPr lang="uk-UA" b="1" dirty="0" smtClean="0">
                <a:solidFill>
                  <a:schemeClr val="tx1"/>
                </a:solidFill>
                <a:effectLst/>
              </a:rPr>
              <a:t>є? </a:t>
            </a:r>
            <a:br>
              <a:rPr lang="uk-UA" b="1" dirty="0" smtClean="0">
                <a:solidFill>
                  <a:schemeClr val="tx1"/>
                </a:solidFill>
                <a:effectLst/>
              </a:rPr>
            </a:br>
            <a:r>
              <a:rPr lang="uk-UA" b="1" dirty="0" smtClean="0">
                <a:effectLst/>
              </a:rPr>
              <a:t>           </a:t>
            </a:r>
            <a:r>
              <a:rPr lang="uk-UA" sz="4000" b="1" dirty="0" smtClean="0">
                <a:solidFill>
                  <a:srgbClr val="0000FF"/>
                </a:solidFill>
                <a:effectLst/>
              </a:rPr>
              <a:t>Назвіть професію.</a:t>
            </a:r>
            <a:r>
              <a:rPr lang="uk-UA" b="1" dirty="0">
                <a:effectLst/>
              </a:rPr>
              <a:t/>
            </a:r>
            <a:br>
              <a:rPr lang="uk-UA" b="1" dirty="0">
                <a:effectLst/>
              </a:rPr>
            </a:br>
            <a:r>
              <a:rPr lang="uk-UA" b="1" dirty="0" smtClean="0">
                <a:effectLst/>
              </a:rPr>
              <a:t>   </a:t>
            </a:r>
            <a:r>
              <a:rPr lang="uk-UA" dirty="0" smtClean="0">
                <a:solidFill>
                  <a:schemeClr val="tx1"/>
                </a:solidFill>
                <a:effectLst/>
              </a:rPr>
              <a:t>Хто готує їжу?</a:t>
            </a:r>
            <a:br>
              <a:rPr lang="uk-UA" dirty="0" smtClean="0">
                <a:solidFill>
                  <a:schemeClr val="tx1"/>
                </a:solidFill>
                <a:effectLst/>
              </a:rPr>
            </a:br>
            <a:r>
              <a:rPr lang="uk-UA" dirty="0" smtClean="0">
                <a:solidFill>
                  <a:schemeClr val="tx1"/>
                </a:solidFill>
                <a:effectLst/>
              </a:rPr>
              <a:t/>
            </a:r>
            <a:br>
              <a:rPr lang="uk-UA" dirty="0" smtClean="0">
                <a:solidFill>
                  <a:schemeClr val="tx1"/>
                </a:solidFill>
                <a:effectLst/>
              </a:rPr>
            </a:br>
            <a:r>
              <a:rPr lang="uk-UA" dirty="0" smtClean="0">
                <a:solidFill>
                  <a:schemeClr val="tx1"/>
                </a:solidFill>
                <a:effectLst/>
              </a:rPr>
              <a:t>  Хто вчить дітей?</a:t>
            </a:r>
            <a:br>
              <a:rPr lang="uk-UA" dirty="0" smtClean="0">
                <a:solidFill>
                  <a:schemeClr val="tx1"/>
                </a:solidFill>
                <a:effectLst/>
              </a:rPr>
            </a:br>
            <a:r>
              <a:rPr lang="uk-UA" dirty="0" smtClean="0">
                <a:solidFill>
                  <a:schemeClr val="tx1"/>
                </a:solidFill>
                <a:effectLst/>
              </a:rPr>
              <a:t/>
            </a:r>
            <a:br>
              <a:rPr lang="uk-UA" dirty="0" smtClean="0">
                <a:solidFill>
                  <a:schemeClr val="tx1"/>
                </a:solidFill>
                <a:effectLst/>
              </a:rPr>
            </a:br>
            <a:r>
              <a:rPr lang="uk-UA" dirty="0" smtClean="0">
                <a:solidFill>
                  <a:schemeClr val="tx1"/>
                </a:solidFill>
                <a:effectLst/>
              </a:rPr>
              <a:t>   Хто розносить газети </a:t>
            </a:r>
            <a:br>
              <a:rPr lang="uk-UA" dirty="0" smtClean="0">
                <a:solidFill>
                  <a:schemeClr val="tx1"/>
                </a:solidFill>
                <a:effectLst/>
              </a:rPr>
            </a:br>
            <a:r>
              <a:rPr lang="uk-UA" dirty="0" smtClean="0">
                <a:solidFill>
                  <a:schemeClr val="tx1"/>
                </a:solidFill>
                <a:effectLst/>
              </a:rPr>
              <a:t>   і листи?</a:t>
            </a:r>
            <a:br>
              <a:rPr lang="uk-UA" dirty="0" smtClean="0">
                <a:solidFill>
                  <a:schemeClr val="tx1"/>
                </a:solidFill>
                <a:effectLst/>
              </a:rPr>
            </a:br>
            <a:endParaRPr lang="ru-RU" b="1" dirty="0">
              <a:solidFill>
                <a:schemeClr val="tx1"/>
              </a:solidFill>
              <a:effectLst/>
            </a:endParaRPr>
          </a:p>
        </p:txBody>
      </p:sp>
      <p:pic>
        <p:nvPicPr>
          <p:cNvPr id="1026" name="Picture 2"/>
          <p:cNvPicPr>
            <a:picLocks noChangeAspect="1" noChangeArrowheads="1"/>
          </p:cNvPicPr>
          <p:nvPr/>
        </p:nvPicPr>
        <p:blipFill>
          <a:blip r:embed="rId3" cstate="print">
            <a:clrChange>
              <a:clrFrom>
                <a:srgbClr val="FCFEFC"/>
              </a:clrFrom>
              <a:clrTo>
                <a:srgbClr val="FCFEFC">
                  <a:alpha val="0"/>
                </a:srgbClr>
              </a:clrTo>
            </a:clrChange>
          </a:blip>
          <a:srcRect/>
          <a:stretch>
            <a:fillRect/>
          </a:stretch>
        </p:blipFill>
        <p:spPr bwMode="auto">
          <a:xfrm>
            <a:off x="6948264" y="539777"/>
            <a:ext cx="1666875" cy="1976438"/>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5034361" y="2053831"/>
            <a:ext cx="2239658" cy="2071684"/>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715140" y="4071942"/>
            <a:ext cx="2360029" cy="2735133"/>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ppt_x"/>
                                          </p:val>
                                        </p:tav>
                                        <p:tav tm="100000">
                                          <p:val>
                                            <p:strVal val="#ppt_x"/>
                                          </p:val>
                                        </p:tav>
                                      </p:tavLst>
                                    </p:anim>
                                    <p:anim calcmode="lin" valueType="num">
                                      <p:cBhvr additive="base">
                                        <p:cTn id="1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29"/>
                                        </p:tgtEl>
                                        <p:attrNameLst>
                                          <p:attrName>style.visibility</p:attrName>
                                        </p:attrNameLst>
                                      </p:cBhvr>
                                      <p:to>
                                        <p:strVal val="visible"/>
                                      </p:to>
                                    </p:set>
                                    <p:animEffect transition="in" filter="wipe(down)">
                                      <p:cBhvr>
                                        <p:cTn id="18"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0"/>
            <a:ext cx="9144000" cy="6857999"/>
          </a:xfrm>
          <a:prstGeom prst="rect">
            <a:avLst/>
          </a:prstGeom>
          <a:noFill/>
          <a:ln w="9525">
            <a:noFill/>
            <a:miter lim="800000"/>
            <a:headEnd/>
            <a:tailEnd/>
          </a:ln>
          <a:effectLst/>
        </p:spPr>
      </p:pic>
      <p:sp>
        <p:nvSpPr>
          <p:cNvPr id="2" name="Заголовок 1"/>
          <p:cNvSpPr>
            <a:spLocks noGrp="1"/>
          </p:cNvSpPr>
          <p:nvPr>
            <p:ph type="title"/>
          </p:nvPr>
        </p:nvSpPr>
        <p:spPr>
          <a:xfrm>
            <a:off x="277675" y="84415"/>
            <a:ext cx="8229600" cy="6572272"/>
          </a:xfrm>
        </p:spPr>
        <p:txBody>
          <a:bodyPr/>
          <a:lstStyle/>
          <a:p>
            <a:pPr marL="0" indent="0" algn="l">
              <a:buNone/>
            </a:pPr>
            <a:r>
              <a:rPr lang="uk-UA" dirty="0" smtClean="0">
                <a:effectLst/>
              </a:rPr>
              <a:t>   </a:t>
            </a:r>
            <a:r>
              <a:rPr lang="uk-UA" dirty="0" smtClean="0">
                <a:solidFill>
                  <a:schemeClr val="tx1"/>
                </a:solidFill>
                <a:effectLst/>
              </a:rPr>
              <a:t>Хто керує </a:t>
            </a:r>
            <a:br>
              <a:rPr lang="uk-UA" dirty="0" smtClean="0">
                <a:solidFill>
                  <a:schemeClr val="tx1"/>
                </a:solidFill>
                <a:effectLst/>
              </a:rPr>
            </a:br>
            <a:r>
              <a:rPr lang="uk-UA" dirty="0" smtClean="0">
                <a:solidFill>
                  <a:schemeClr val="tx1"/>
                </a:solidFill>
                <a:effectLst/>
              </a:rPr>
              <a:t>    автомобілем?</a:t>
            </a:r>
            <a:br>
              <a:rPr lang="uk-UA" dirty="0" smtClean="0">
                <a:solidFill>
                  <a:schemeClr val="tx1"/>
                </a:solidFill>
                <a:effectLst/>
              </a:rPr>
            </a:br>
            <a:r>
              <a:rPr lang="uk-UA" dirty="0" smtClean="0">
                <a:solidFill>
                  <a:schemeClr val="tx1"/>
                </a:solidFill>
                <a:effectLst/>
              </a:rPr>
              <a:t/>
            </a:r>
            <a:br>
              <a:rPr lang="uk-UA" dirty="0" smtClean="0">
                <a:solidFill>
                  <a:schemeClr val="tx1"/>
                </a:solidFill>
                <a:effectLst/>
              </a:rPr>
            </a:br>
            <a:r>
              <a:rPr lang="uk-UA" dirty="0" smtClean="0">
                <a:solidFill>
                  <a:schemeClr val="tx1"/>
                </a:solidFill>
                <a:effectLst/>
              </a:rPr>
              <a:t>   Хто робить нам</a:t>
            </a:r>
            <a:br>
              <a:rPr lang="uk-UA" dirty="0" smtClean="0">
                <a:solidFill>
                  <a:schemeClr val="tx1"/>
                </a:solidFill>
                <a:effectLst/>
              </a:rPr>
            </a:br>
            <a:r>
              <a:rPr lang="uk-UA" dirty="0" smtClean="0">
                <a:solidFill>
                  <a:schemeClr val="tx1"/>
                </a:solidFill>
                <a:effectLst/>
              </a:rPr>
              <a:t>    зачіски?</a:t>
            </a:r>
            <a:br>
              <a:rPr lang="uk-UA" dirty="0" smtClean="0">
                <a:solidFill>
                  <a:schemeClr val="tx1"/>
                </a:solidFill>
                <a:effectLst/>
              </a:rPr>
            </a:br>
            <a:r>
              <a:rPr lang="uk-UA" dirty="0" smtClean="0">
                <a:solidFill>
                  <a:schemeClr val="tx1"/>
                </a:solidFill>
                <a:effectLst/>
              </a:rPr>
              <a:t/>
            </a:r>
            <a:br>
              <a:rPr lang="uk-UA" dirty="0" smtClean="0">
                <a:solidFill>
                  <a:schemeClr val="tx1"/>
                </a:solidFill>
                <a:effectLst/>
              </a:rPr>
            </a:br>
            <a:r>
              <a:rPr lang="uk-UA" dirty="0" smtClean="0">
                <a:solidFill>
                  <a:schemeClr val="tx1"/>
                </a:solidFill>
                <a:effectLst/>
              </a:rPr>
              <a:t>   Хто лікує</a:t>
            </a:r>
            <a:br>
              <a:rPr lang="uk-UA" dirty="0" smtClean="0">
                <a:solidFill>
                  <a:schemeClr val="tx1"/>
                </a:solidFill>
                <a:effectLst/>
              </a:rPr>
            </a:br>
            <a:r>
              <a:rPr lang="uk-UA" dirty="0" smtClean="0">
                <a:solidFill>
                  <a:schemeClr val="tx1"/>
                </a:solidFill>
                <a:effectLst/>
              </a:rPr>
              <a:t>    хворих?</a:t>
            </a:r>
            <a:br>
              <a:rPr lang="uk-UA" dirty="0" smtClean="0">
                <a:solidFill>
                  <a:schemeClr val="tx1"/>
                </a:solidFill>
                <a:effectLst/>
              </a:rPr>
            </a:br>
            <a:endParaRPr lang="ru-RU" dirty="0">
              <a:solidFill>
                <a:schemeClr val="tx1"/>
              </a:solidFill>
              <a:effectLst/>
            </a:endParaRPr>
          </a:p>
        </p:txBody>
      </p:sp>
      <p:pic>
        <p:nvPicPr>
          <p:cNvPr id="3" name="Содержимое 5" descr="slide0001-2.jpg"/>
          <p:cNvPicPr>
            <a:picLocks noChangeAspect="1"/>
          </p:cNvPicPr>
          <p:nvPr/>
        </p:nvPicPr>
        <p:blipFill>
          <a:blip r:embed="rId3" cstate="print">
            <a:clrChange>
              <a:clrFrom>
                <a:srgbClr val="D7F8FF"/>
              </a:clrFrom>
              <a:clrTo>
                <a:srgbClr val="D7F8FF">
                  <a:alpha val="0"/>
                </a:srgbClr>
              </a:clrTo>
            </a:clrChange>
          </a:blip>
          <a:srcRect/>
          <a:stretch>
            <a:fillRect/>
          </a:stretch>
        </p:blipFill>
        <p:spPr bwMode="auto">
          <a:xfrm>
            <a:off x="5929322" y="2345580"/>
            <a:ext cx="2571770" cy="2454871"/>
          </a:xfrm>
          <a:prstGeom prst="rect">
            <a:avLst/>
          </a:prstGeom>
          <a:noFill/>
          <a:ln w="9525">
            <a:noFill/>
            <a:miter lim="800000"/>
            <a:headEnd/>
            <a:tailEnd/>
          </a:ln>
        </p:spPr>
      </p:pic>
      <p:pic>
        <p:nvPicPr>
          <p:cNvPr id="4" name="Содержимое 4" descr="slide0001-1.jpg"/>
          <p:cNvPicPr>
            <a:picLocks noChangeAspect="1"/>
          </p:cNvPicPr>
          <p:nvPr/>
        </p:nvPicPr>
        <p:blipFill>
          <a:blip r:embed="rId4" cstate="print">
            <a:clrChange>
              <a:clrFrom>
                <a:srgbClr val="E2F7FF"/>
              </a:clrFrom>
              <a:clrTo>
                <a:srgbClr val="E2F7FF">
                  <a:alpha val="0"/>
                </a:srgbClr>
              </a:clrTo>
            </a:clrChange>
          </a:blip>
          <a:srcRect/>
          <a:stretch>
            <a:fillRect/>
          </a:stretch>
        </p:blipFill>
        <p:spPr>
          <a:xfrm>
            <a:off x="5929322" y="285728"/>
            <a:ext cx="2214578" cy="1951306"/>
          </a:xfrm>
          <a:prstGeom prst="rect">
            <a:avLst/>
          </a:prstGeom>
        </p:spPr>
      </p:pic>
      <p:pic>
        <p:nvPicPr>
          <p:cNvPr id="2050" name="Picture 2"/>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774284" y="3573016"/>
            <a:ext cx="2024060" cy="3048234"/>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ppt_x"/>
                                          </p:val>
                                        </p:tav>
                                        <p:tav tm="100000">
                                          <p:val>
                                            <p:strVal val="#ppt_x"/>
                                          </p:val>
                                        </p:tav>
                                      </p:tavLst>
                                    </p:anim>
                                    <p:anim calcmode="lin" valueType="num">
                                      <p:cBhvr additive="base">
                                        <p:cTn id="1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50216" y="403306"/>
            <a:ext cx="7239000" cy="660053"/>
          </a:xfrm>
        </p:spPr>
        <p:txBody>
          <a:bodyPr>
            <a:noAutofit/>
          </a:bodyPr>
          <a:lstStyle/>
          <a:p>
            <a:pPr marL="0" indent="0" algn="ctr">
              <a:buNone/>
              <a:defRPr/>
            </a:pPr>
            <a:r>
              <a:rPr lang="uk-UA" b="1" dirty="0" smtClean="0">
                <a:solidFill>
                  <a:srgbClr val="C00000"/>
                </a:solidFill>
                <a:effectLst/>
              </a:rPr>
              <a:t>Асоціативний </a:t>
            </a:r>
            <a:br>
              <a:rPr lang="uk-UA" b="1" dirty="0" smtClean="0">
                <a:solidFill>
                  <a:srgbClr val="C00000"/>
                </a:solidFill>
                <a:effectLst/>
              </a:rPr>
            </a:br>
            <a:r>
              <a:rPr lang="uk-UA" b="1" dirty="0" smtClean="0">
                <a:solidFill>
                  <a:srgbClr val="C00000"/>
                </a:solidFill>
                <a:effectLst/>
              </a:rPr>
              <a:t>кущ</a:t>
            </a:r>
          </a:p>
        </p:txBody>
      </p:sp>
      <p:sp>
        <p:nvSpPr>
          <p:cNvPr id="4" name="Прямоугольник 3"/>
          <p:cNvSpPr/>
          <p:nvPr/>
        </p:nvSpPr>
        <p:spPr>
          <a:xfrm>
            <a:off x="2843213" y="3573463"/>
            <a:ext cx="2520950" cy="863600"/>
          </a:xfrm>
          <a:prstGeom prst="rect">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uk-UA" sz="3200" b="1" dirty="0">
                <a:solidFill>
                  <a:schemeClr val="accent1">
                    <a:lumMod val="50000"/>
                  </a:schemeClr>
                </a:solidFill>
              </a:rPr>
              <a:t>Професії</a:t>
            </a:r>
          </a:p>
        </p:txBody>
      </p:sp>
      <p:sp>
        <p:nvSpPr>
          <p:cNvPr id="6" name="Прямоугольник 5"/>
          <p:cNvSpPr/>
          <p:nvPr/>
        </p:nvSpPr>
        <p:spPr>
          <a:xfrm>
            <a:off x="5508625" y="5229225"/>
            <a:ext cx="2303463" cy="720725"/>
          </a:xfrm>
          <a:prstGeom prst="rect">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txBody>
          <a:bodyPr anchor="ctr"/>
          <a:lstStyle/>
          <a:p>
            <a:pPr algn="ctr">
              <a:defRPr/>
            </a:pPr>
            <a:r>
              <a:rPr lang="uk-UA" sz="2400" dirty="0" smtClean="0">
                <a:solidFill>
                  <a:srgbClr val="002060"/>
                </a:solidFill>
              </a:rPr>
              <a:t>Лікар</a:t>
            </a:r>
            <a:endParaRPr lang="uk-UA" sz="2400" dirty="0">
              <a:solidFill>
                <a:srgbClr val="002060"/>
              </a:solidFill>
            </a:endParaRPr>
          </a:p>
        </p:txBody>
      </p:sp>
      <p:sp>
        <p:nvSpPr>
          <p:cNvPr id="7" name="Прямоугольник 6"/>
          <p:cNvSpPr/>
          <p:nvPr/>
        </p:nvSpPr>
        <p:spPr>
          <a:xfrm>
            <a:off x="2987675" y="2276475"/>
            <a:ext cx="2305050" cy="720725"/>
          </a:xfrm>
          <a:prstGeom prst="rect">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txBody>
          <a:bodyPr anchor="ctr"/>
          <a:lstStyle/>
          <a:p>
            <a:pPr algn="ctr">
              <a:defRPr/>
            </a:pPr>
            <a:r>
              <a:rPr lang="uk-UA" sz="2400" dirty="0">
                <a:solidFill>
                  <a:srgbClr val="002060"/>
                </a:solidFill>
              </a:rPr>
              <a:t>Вчитель</a:t>
            </a:r>
          </a:p>
        </p:txBody>
      </p:sp>
      <p:sp>
        <p:nvSpPr>
          <p:cNvPr id="8" name="Прямоугольник 7"/>
          <p:cNvSpPr/>
          <p:nvPr/>
        </p:nvSpPr>
        <p:spPr>
          <a:xfrm>
            <a:off x="468313" y="5229225"/>
            <a:ext cx="2303462" cy="720725"/>
          </a:xfrm>
          <a:prstGeom prst="rect">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txBody>
          <a:bodyPr anchor="ctr"/>
          <a:lstStyle/>
          <a:p>
            <a:pPr algn="ctr">
              <a:defRPr/>
            </a:pPr>
            <a:r>
              <a:rPr lang="uk-UA" sz="2400" dirty="0">
                <a:solidFill>
                  <a:srgbClr val="002060"/>
                </a:solidFill>
              </a:rPr>
              <a:t>Водій</a:t>
            </a:r>
          </a:p>
        </p:txBody>
      </p:sp>
      <p:sp>
        <p:nvSpPr>
          <p:cNvPr id="9" name="Прямоугольник 8"/>
          <p:cNvSpPr/>
          <p:nvPr/>
        </p:nvSpPr>
        <p:spPr>
          <a:xfrm>
            <a:off x="468313" y="2276475"/>
            <a:ext cx="2303462" cy="720725"/>
          </a:xfrm>
          <a:prstGeom prst="rect">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txBody>
          <a:bodyPr anchor="ctr"/>
          <a:lstStyle/>
          <a:p>
            <a:pPr algn="ctr">
              <a:defRPr/>
            </a:pPr>
            <a:r>
              <a:rPr lang="uk-UA" sz="2400" dirty="0">
                <a:solidFill>
                  <a:srgbClr val="002060"/>
                </a:solidFill>
              </a:rPr>
              <a:t>Кухар</a:t>
            </a:r>
          </a:p>
        </p:txBody>
      </p:sp>
      <p:sp>
        <p:nvSpPr>
          <p:cNvPr id="10" name="Прямоугольник 9"/>
          <p:cNvSpPr/>
          <p:nvPr/>
        </p:nvSpPr>
        <p:spPr>
          <a:xfrm>
            <a:off x="5508625" y="2276475"/>
            <a:ext cx="2303463" cy="720725"/>
          </a:xfrm>
          <a:prstGeom prst="rect">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txBody>
          <a:bodyPr anchor="ctr"/>
          <a:lstStyle/>
          <a:p>
            <a:pPr algn="ctr">
              <a:defRPr/>
            </a:pPr>
            <a:r>
              <a:rPr lang="uk-UA" sz="2400" dirty="0">
                <a:solidFill>
                  <a:srgbClr val="002060"/>
                </a:solidFill>
              </a:rPr>
              <a:t>Листоноша</a:t>
            </a:r>
          </a:p>
        </p:txBody>
      </p:sp>
      <p:sp>
        <p:nvSpPr>
          <p:cNvPr id="11" name="Прямоугольник 10"/>
          <p:cNvSpPr/>
          <p:nvPr/>
        </p:nvSpPr>
        <p:spPr>
          <a:xfrm>
            <a:off x="2987675" y="5229225"/>
            <a:ext cx="2305050" cy="720725"/>
          </a:xfrm>
          <a:prstGeom prst="rect">
            <a:avLst/>
          </a:prstGeom>
          <a:ln>
            <a:no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txBody>
          <a:bodyPr anchor="ctr"/>
          <a:lstStyle/>
          <a:p>
            <a:pPr algn="ctr">
              <a:defRPr/>
            </a:pPr>
            <a:r>
              <a:rPr lang="uk-UA" sz="2400" dirty="0">
                <a:solidFill>
                  <a:srgbClr val="002060"/>
                </a:solidFill>
              </a:rPr>
              <a:t>Перукар</a:t>
            </a:r>
          </a:p>
        </p:txBody>
      </p:sp>
      <p:cxnSp>
        <p:nvCxnSpPr>
          <p:cNvPr id="13" name="Прямая со стрелкой 12"/>
          <p:cNvCxnSpPr>
            <a:stCxn id="4" idx="0"/>
          </p:cNvCxnSpPr>
          <p:nvPr/>
        </p:nvCxnSpPr>
        <p:spPr>
          <a:xfrm flipV="1">
            <a:off x="4103688" y="2997200"/>
            <a:ext cx="0" cy="576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a:stCxn id="4" idx="2"/>
            <a:endCxn id="11" idx="0"/>
          </p:cNvCxnSpPr>
          <p:nvPr/>
        </p:nvCxnSpPr>
        <p:spPr>
          <a:xfrm>
            <a:off x="4103688" y="4437063"/>
            <a:ext cx="36512" cy="7921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V="1">
            <a:off x="5076825" y="2997200"/>
            <a:ext cx="1295400" cy="576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a:off x="5286380" y="4429132"/>
            <a:ext cx="1295400" cy="7921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a:endCxn id="9" idx="2"/>
          </p:cNvCxnSpPr>
          <p:nvPr/>
        </p:nvCxnSpPr>
        <p:spPr>
          <a:xfrm flipH="1" flipV="1">
            <a:off x="1619250" y="2997200"/>
            <a:ext cx="1512888" cy="576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a:endCxn id="8" idx="0"/>
          </p:cNvCxnSpPr>
          <p:nvPr/>
        </p:nvCxnSpPr>
        <p:spPr>
          <a:xfrm flipH="1">
            <a:off x="1619250" y="4437063"/>
            <a:ext cx="1512888" cy="7921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 name="Рисунок 2"/>
          <p:cNvPicPr>
            <a:picLocks noChangeAspect="1"/>
          </p:cNvPicPr>
          <p:nvPr/>
        </p:nvPicPr>
        <p:blipFill>
          <a:blip r:embed="rId2" cstate="print">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0" y="-183357"/>
            <a:ext cx="2357200" cy="24812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 4"/>
          <p:cNvSpPr/>
          <p:nvPr/>
        </p:nvSpPr>
        <p:spPr>
          <a:xfrm>
            <a:off x="4084658" y="2204864"/>
            <a:ext cx="4786346" cy="4143404"/>
          </a:xfrm>
          <a:prstGeom prst="ellipse">
            <a:avLst/>
          </a:prstGeom>
          <a:ln>
            <a:solidFill>
              <a:schemeClr val="accent3">
                <a:lumMod val="50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uk-UA"/>
          </a:p>
        </p:txBody>
      </p:sp>
      <p:sp>
        <p:nvSpPr>
          <p:cNvPr id="12292" name="Содержимое 2"/>
          <p:cNvSpPr>
            <a:spLocks noGrp="1"/>
          </p:cNvSpPr>
          <p:nvPr>
            <p:ph sz="quarter" idx="13"/>
          </p:nvPr>
        </p:nvSpPr>
        <p:spPr>
          <a:xfrm>
            <a:off x="457200" y="1500188"/>
            <a:ext cx="8413804" cy="4956175"/>
          </a:xfrm>
        </p:spPr>
        <p:txBody>
          <a:bodyPr/>
          <a:lstStyle/>
          <a:p>
            <a:pPr marL="45720" indent="0">
              <a:buNone/>
            </a:pPr>
            <a:r>
              <a:rPr lang="uk-UA" dirty="0" smtClean="0"/>
              <a:t>                </a:t>
            </a:r>
            <a:r>
              <a:rPr lang="uk-UA" sz="3200" b="1" dirty="0" smtClean="0">
                <a:solidFill>
                  <a:srgbClr val="FF0000"/>
                </a:solidFill>
              </a:rPr>
              <a:t>Префікс  </a:t>
            </a:r>
            <a:r>
              <a:rPr lang="uk-UA" b="1" dirty="0" smtClean="0">
                <a:solidFill>
                  <a:srgbClr val="FF0000"/>
                </a:solidFill>
              </a:rPr>
              <a:t>        </a:t>
            </a:r>
            <a:r>
              <a:rPr lang="uk-UA" sz="2800" b="1" dirty="0" smtClean="0">
                <a:solidFill>
                  <a:srgbClr val="FF0000"/>
                </a:solidFill>
              </a:rPr>
              <a:t>          Прийменник</a:t>
            </a:r>
          </a:p>
          <a:p>
            <a:pPr>
              <a:buFont typeface="Wingdings 2" pitchFamily="18" charset="2"/>
              <a:buNone/>
            </a:pPr>
            <a:endParaRPr lang="uk-UA" sz="2800" dirty="0" smtClean="0">
              <a:solidFill>
                <a:srgbClr val="C00000"/>
              </a:solidFill>
            </a:endParaRPr>
          </a:p>
        </p:txBody>
      </p:sp>
      <p:sp>
        <p:nvSpPr>
          <p:cNvPr id="4" name="Овал 3"/>
          <p:cNvSpPr/>
          <p:nvPr/>
        </p:nvSpPr>
        <p:spPr>
          <a:xfrm>
            <a:off x="281527" y="2215903"/>
            <a:ext cx="4572000" cy="4214813"/>
          </a:xfrm>
          <a:prstGeom prst="ellipse">
            <a:avLst/>
          </a:prstGeom>
          <a:ln>
            <a:solidFill>
              <a:srgbClr val="0000FF"/>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uk-UA" dirty="0"/>
          </a:p>
        </p:txBody>
      </p:sp>
      <p:sp>
        <p:nvSpPr>
          <p:cNvPr id="12294" name="TextBox 6"/>
          <p:cNvSpPr txBox="1">
            <a:spLocks noChangeArrowheads="1"/>
          </p:cNvSpPr>
          <p:nvPr/>
        </p:nvSpPr>
        <p:spPr bwMode="auto">
          <a:xfrm>
            <a:off x="785786" y="2966787"/>
            <a:ext cx="2526184" cy="2062103"/>
          </a:xfrm>
          <a:prstGeom prst="rect">
            <a:avLst/>
          </a:prstGeom>
          <a:noFill/>
          <a:ln w="9525">
            <a:noFill/>
            <a:miter lim="800000"/>
            <a:headEnd/>
            <a:tailEnd/>
          </a:ln>
        </p:spPr>
        <p:txBody>
          <a:bodyPr wrap="square">
            <a:spAutoFit/>
          </a:bodyPr>
          <a:lstStyle/>
          <a:p>
            <a:pPr algn="ctr"/>
            <a:r>
              <a:rPr lang="uk-UA" sz="3200" b="1" dirty="0"/>
              <a:t>Префікси</a:t>
            </a:r>
          </a:p>
          <a:p>
            <a:pPr algn="ctr"/>
            <a:r>
              <a:rPr lang="uk-UA" sz="3200" b="1" dirty="0"/>
              <a:t> із словами пишуться разом</a:t>
            </a:r>
          </a:p>
        </p:txBody>
      </p:sp>
      <p:sp>
        <p:nvSpPr>
          <p:cNvPr id="12295" name="TextBox 7"/>
          <p:cNvSpPr txBox="1">
            <a:spLocks noChangeArrowheads="1"/>
          </p:cNvSpPr>
          <p:nvPr/>
        </p:nvSpPr>
        <p:spPr bwMode="auto">
          <a:xfrm>
            <a:off x="5896624" y="3213008"/>
            <a:ext cx="2696416" cy="1815882"/>
          </a:xfrm>
          <a:prstGeom prst="rect">
            <a:avLst/>
          </a:prstGeom>
          <a:noFill/>
          <a:ln w="9525">
            <a:noFill/>
            <a:miter lim="800000"/>
            <a:headEnd/>
            <a:tailEnd/>
          </a:ln>
        </p:spPr>
        <p:txBody>
          <a:bodyPr wrap="square">
            <a:spAutoFit/>
          </a:bodyPr>
          <a:lstStyle/>
          <a:p>
            <a:pPr algn="ctr"/>
            <a:r>
              <a:rPr lang="uk-UA" sz="2800" b="1" dirty="0"/>
              <a:t>Прийменники із словами пишуться окремо</a:t>
            </a:r>
          </a:p>
        </p:txBody>
      </p:sp>
      <p:sp>
        <p:nvSpPr>
          <p:cNvPr id="19" name="Овал 18"/>
          <p:cNvSpPr/>
          <p:nvPr/>
        </p:nvSpPr>
        <p:spPr>
          <a:xfrm>
            <a:off x="3395550" y="2608809"/>
            <a:ext cx="2533771" cy="3429000"/>
          </a:xfrm>
          <a:prstGeom prst="ellipse">
            <a:avLst/>
          </a:prstGeom>
          <a:ln>
            <a:solidFill>
              <a:srgbClr val="C00000"/>
            </a:solidFill>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uk-UA"/>
          </a:p>
        </p:txBody>
      </p:sp>
      <p:sp>
        <p:nvSpPr>
          <p:cNvPr id="12297" name="TextBox 19"/>
          <p:cNvSpPr txBox="1">
            <a:spLocks noChangeArrowheads="1"/>
          </p:cNvSpPr>
          <p:nvPr/>
        </p:nvSpPr>
        <p:spPr bwMode="auto">
          <a:xfrm>
            <a:off x="3357554" y="3786190"/>
            <a:ext cx="2500330" cy="830997"/>
          </a:xfrm>
          <a:prstGeom prst="rect">
            <a:avLst/>
          </a:prstGeom>
          <a:noFill/>
          <a:ln w="9525">
            <a:noFill/>
            <a:miter lim="800000"/>
            <a:headEnd/>
            <a:tailEnd/>
          </a:ln>
        </p:spPr>
        <p:txBody>
          <a:bodyPr wrap="square">
            <a:spAutoFit/>
          </a:bodyPr>
          <a:lstStyle/>
          <a:p>
            <a:pPr algn="ctr"/>
            <a:r>
              <a:rPr lang="uk-UA" sz="2400" b="1" dirty="0"/>
              <a:t>Часто бувають </a:t>
            </a:r>
            <a:r>
              <a:rPr lang="uk-UA" sz="2400" b="1" dirty="0" smtClean="0"/>
              <a:t>однозвучними</a:t>
            </a:r>
            <a:endParaRPr lang="uk-UA" sz="2400" b="1" dirty="0"/>
          </a:p>
        </p:txBody>
      </p:sp>
      <p:pic>
        <p:nvPicPr>
          <p:cNvPr id="8" name="Рисунок 7"/>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3855"/>
          <a:stretch/>
        </p:blipFill>
        <p:spPr>
          <a:xfrm flipH="1">
            <a:off x="149030" y="-366653"/>
            <a:ext cx="3140465" cy="3333440"/>
          </a:xfrm>
          <a:prstGeom prst="rect">
            <a:avLst/>
          </a:prstGeom>
        </p:spPr>
      </p:pic>
      <p:pic>
        <p:nvPicPr>
          <p:cNvPr id="14" name="Рисунок 13"/>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3855"/>
          <a:stretch/>
        </p:blipFill>
        <p:spPr>
          <a:xfrm rot="341025">
            <a:off x="5931453" y="-307032"/>
            <a:ext cx="3333750" cy="333344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4">
                                            <p:txEl>
                                              <p:pRg st="0" end="0"/>
                                            </p:txEl>
                                          </p:spTgt>
                                        </p:tgtEl>
                                        <p:attrNameLst>
                                          <p:attrName>style.visibility</p:attrName>
                                        </p:attrNameLst>
                                      </p:cBhvr>
                                      <p:to>
                                        <p:strVal val="visible"/>
                                      </p:to>
                                    </p:set>
                                    <p:anim calcmode="lin" valueType="num">
                                      <p:cBhvr additive="base">
                                        <p:cTn id="7" dur="500" fill="hold"/>
                                        <p:tgtEl>
                                          <p:spTgt spid="122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294">
                                            <p:txEl>
                                              <p:pRg st="1" end="1"/>
                                            </p:txEl>
                                          </p:spTgt>
                                        </p:tgtEl>
                                        <p:attrNameLst>
                                          <p:attrName>style.visibility</p:attrName>
                                        </p:attrNameLst>
                                      </p:cBhvr>
                                      <p:to>
                                        <p:strVal val="visible"/>
                                      </p:to>
                                    </p:set>
                                    <p:anim calcmode="lin" valueType="num">
                                      <p:cBhvr additive="base">
                                        <p:cTn id="11" dur="500" fill="hold"/>
                                        <p:tgtEl>
                                          <p:spTgt spid="1229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2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295">
                                            <p:txEl>
                                              <p:pRg st="0" end="0"/>
                                            </p:txEl>
                                          </p:spTgt>
                                        </p:tgtEl>
                                        <p:attrNameLst>
                                          <p:attrName>style.visibility</p:attrName>
                                        </p:attrNameLst>
                                      </p:cBhvr>
                                      <p:to>
                                        <p:strVal val="visible"/>
                                      </p:to>
                                    </p:set>
                                    <p:anim calcmode="lin" valueType="num">
                                      <p:cBhvr additive="base">
                                        <p:cTn id="17" dur="500" fill="hold"/>
                                        <p:tgtEl>
                                          <p:spTgt spid="1229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2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297">
                                            <p:txEl>
                                              <p:pRg st="0" end="0"/>
                                            </p:txEl>
                                          </p:spTgt>
                                        </p:tgtEl>
                                        <p:attrNameLst>
                                          <p:attrName>style.visibility</p:attrName>
                                        </p:attrNameLst>
                                      </p:cBhvr>
                                      <p:to>
                                        <p:strVal val="visible"/>
                                      </p:to>
                                    </p:set>
                                    <p:anim calcmode="lin" valueType="num">
                                      <p:cBhvr additive="base">
                                        <p:cTn id="23" dur="500" fill="hold"/>
                                        <p:tgtEl>
                                          <p:spTgt spid="12297">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29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pust_portfolio_uchit\пустой лист 10.jpg"/>
          <p:cNvPicPr>
            <a:picLocks noChangeAspect="1" noChangeArrowheads="1"/>
          </p:cNvPicPr>
          <p:nvPr/>
        </p:nvPicPr>
        <p:blipFill>
          <a:blip r:embed="rId2" cstate="print"/>
          <a:srcRect/>
          <a:stretch>
            <a:fillRect/>
          </a:stretch>
        </p:blipFill>
        <p:spPr bwMode="auto">
          <a:xfrm>
            <a:off x="0" y="0"/>
            <a:ext cx="9144000" cy="6856434"/>
          </a:xfrm>
          <a:prstGeom prst="rect">
            <a:avLst/>
          </a:prstGeom>
          <a:noFill/>
        </p:spPr>
      </p:pic>
      <p:sp>
        <p:nvSpPr>
          <p:cNvPr id="2" name="Заголовок 1"/>
          <p:cNvSpPr>
            <a:spLocks noGrp="1"/>
          </p:cNvSpPr>
          <p:nvPr>
            <p:ph type="title"/>
          </p:nvPr>
        </p:nvSpPr>
        <p:spPr>
          <a:xfrm>
            <a:off x="1071538" y="0"/>
            <a:ext cx="7239000" cy="1214422"/>
          </a:xfrm>
        </p:spPr>
        <p:txBody>
          <a:bodyPr>
            <a:normAutofit fontScale="90000"/>
          </a:bodyPr>
          <a:lstStyle/>
          <a:p>
            <a:pPr marL="0" indent="0" algn="ctr">
              <a:buNone/>
              <a:defRPr/>
            </a:pPr>
            <a:r>
              <a:rPr lang="uk-UA" sz="2800" dirty="0" smtClean="0">
                <a:solidFill>
                  <a:srgbClr val="C00000"/>
                </a:solidFill>
                <a:effectLst/>
                <a:latin typeface="Century Gothic" pitchFamily="34" charset="0"/>
              </a:rPr>
              <a:t>Малі фольклорні жанри:</a:t>
            </a:r>
            <a:br>
              <a:rPr lang="uk-UA" sz="2800" dirty="0" smtClean="0">
                <a:solidFill>
                  <a:srgbClr val="C00000"/>
                </a:solidFill>
                <a:effectLst/>
                <a:latin typeface="Century Gothic" pitchFamily="34" charset="0"/>
              </a:rPr>
            </a:br>
            <a:r>
              <a:rPr lang="uk-UA" sz="2800" dirty="0" smtClean="0">
                <a:solidFill>
                  <a:srgbClr val="00B050"/>
                </a:solidFill>
                <a:effectLst/>
              </a:rPr>
              <a:t>загадки, прислів'я, приказки, скоромовки.</a:t>
            </a:r>
            <a:endParaRPr lang="uk-UA" sz="2800" dirty="0">
              <a:solidFill>
                <a:srgbClr val="00B050"/>
              </a:solidFill>
              <a:effectLst/>
            </a:endParaRPr>
          </a:p>
        </p:txBody>
      </p:sp>
      <p:sp>
        <p:nvSpPr>
          <p:cNvPr id="3" name="Содержимое 2"/>
          <p:cNvSpPr>
            <a:spLocks noGrp="1"/>
          </p:cNvSpPr>
          <p:nvPr>
            <p:ph sz="quarter" idx="13"/>
          </p:nvPr>
        </p:nvSpPr>
        <p:spPr>
          <a:xfrm>
            <a:off x="1295128" y="1000108"/>
            <a:ext cx="7848872" cy="4670437"/>
          </a:xfrm>
        </p:spPr>
        <p:txBody>
          <a:bodyPr/>
          <a:lstStyle/>
          <a:p>
            <a:pPr marL="514350" indent="-514350">
              <a:buNone/>
              <a:defRPr/>
            </a:pPr>
            <a:r>
              <a:rPr lang="uk-UA" sz="3200" b="1" dirty="0" smtClean="0">
                <a:solidFill>
                  <a:srgbClr val="0070C0"/>
                </a:solidFill>
              </a:rPr>
              <a:t>                      </a:t>
            </a:r>
            <a:r>
              <a:rPr lang="uk-UA" sz="3200" b="1" i="1" dirty="0" smtClean="0">
                <a:solidFill>
                  <a:srgbClr val="0000FF"/>
                </a:solidFill>
              </a:rPr>
              <a:t>Загадка</a:t>
            </a:r>
            <a:endParaRPr lang="uk-UA" dirty="0" smtClean="0"/>
          </a:p>
          <a:p>
            <a:pPr algn="ctr">
              <a:buFont typeface="Wingdings 2" pitchFamily="18" charset="2"/>
              <a:buNone/>
              <a:defRPr/>
            </a:pPr>
            <a:r>
              <a:rPr lang="uk-UA" sz="3200" b="1" i="1" dirty="0" smtClean="0">
                <a:solidFill>
                  <a:schemeClr val="tx1"/>
                </a:solidFill>
              </a:rPr>
              <a:t>Не кущ, а з листочками,</a:t>
            </a:r>
          </a:p>
          <a:p>
            <a:pPr algn="ctr">
              <a:buFont typeface="Wingdings 2" pitchFamily="18" charset="2"/>
              <a:buNone/>
              <a:defRPr/>
            </a:pPr>
            <a:r>
              <a:rPr lang="uk-UA" sz="3200" b="1" i="1" dirty="0" smtClean="0">
                <a:solidFill>
                  <a:schemeClr val="tx1"/>
                </a:solidFill>
              </a:rPr>
              <a:t>не сорочка, а зшита,</a:t>
            </a:r>
          </a:p>
          <a:p>
            <a:pPr algn="ctr">
              <a:buFont typeface="Wingdings 2" pitchFamily="18" charset="2"/>
              <a:buNone/>
              <a:defRPr/>
            </a:pPr>
            <a:r>
              <a:rPr lang="uk-UA" sz="3200" b="1" i="1" dirty="0" smtClean="0">
                <a:solidFill>
                  <a:schemeClr val="tx1"/>
                </a:solidFill>
              </a:rPr>
              <a:t>не чоловік, а навчає.</a:t>
            </a:r>
          </a:p>
          <a:p>
            <a:pPr algn="ctr">
              <a:buFont typeface="Wingdings 2" pitchFamily="18" charset="2"/>
              <a:buNone/>
              <a:defRPr/>
            </a:pPr>
            <a:r>
              <a:rPr lang="uk-UA" sz="3200" b="1" i="1" dirty="0" smtClean="0"/>
              <a:t>                  </a:t>
            </a:r>
            <a:r>
              <a:rPr lang="uk-UA" sz="5400" b="1" i="1" dirty="0" smtClean="0">
                <a:solidFill>
                  <a:srgbClr val="FF0000"/>
                </a:solidFill>
              </a:rPr>
              <a:t>книга</a:t>
            </a:r>
            <a:endParaRPr lang="uk-UA" sz="5400" b="1" i="1"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53617" y="0"/>
            <a:ext cx="9197617" cy="6857999"/>
          </a:xfrm>
          <a:prstGeom prst="rect">
            <a:avLst/>
          </a:prstGeom>
          <a:noFill/>
          <a:ln w="9525">
            <a:noFill/>
            <a:miter lim="800000"/>
            <a:headEnd/>
            <a:tailEnd/>
          </a:ln>
          <a:effectLst/>
        </p:spPr>
      </p:pic>
      <p:sp>
        <p:nvSpPr>
          <p:cNvPr id="6" name="Заголовок 1"/>
          <p:cNvSpPr>
            <a:spLocks noGrp="1"/>
          </p:cNvSpPr>
          <p:nvPr>
            <p:ph type="title"/>
          </p:nvPr>
        </p:nvSpPr>
        <p:spPr>
          <a:xfrm>
            <a:off x="323528" y="4221918"/>
            <a:ext cx="7239000" cy="1536689"/>
          </a:xfrm>
        </p:spPr>
        <p:txBody>
          <a:bodyPr>
            <a:noAutofit/>
          </a:bodyPr>
          <a:lstStyle/>
          <a:p>
            <a:pPr marL="0" indent="0" algn="ctr">
              <a:buNone/>
              <a:defRPr/>
            </a:pPr>
            <a:r>
              <a:rPr lang="ru-RU" sz="4000" dirty="0">
                <a:solidFill>
                  <a:srgbClr val="FF0000"/>
                </a:solidFill>
                <a:effectLst/>
              </a:rPr>
              <a:t/>
            </a:r>
            <a:br>
              <a:rPr lang="ru-RU" sz="4000" dirty="0">
                <a:solidFill>
                  <a:srgbClr val="FF0000"/>
                </a:solidFill>
                <a:effectLst/>
              </a:rPr>
            </a:br>
            <a:r>
              <a:rPr lang="uk-UA" sz="4000" b="1" dirty="0" smtClean="0">
                <a:ln>
                  <a:solidFill>
                    <a:srgbClr val="009900"/>
                  </a:solidFill>
                </a:ln>
                <a:solidFill>
                  <a:srgbClr val="FF0000"/>
                </a:solidFill>
                <a:effectLst/>
              </a:rPr>
              <a:t>3. Група «Скоромовки»</a:t>
            </a:r>
            <a:r>
              <a:rPr lang="uk-UA" sz="4000" b="1" dirty="0" smtClean="0">
                <a:ln>
                  <a:solidFill>
                    <a:srgbClr val="009900"/>
                  </a:solidFill>
                </a:ln>
                <a:solidFill>
                  <a:srgbClr val="009900"/>
                </a:solidFill>
                <a:effectLst/>
              </a:rPr>
              <a:t/>
            </a:r>
            <a:br>
              <a:rPr lang="uk-UA" sz="4000" b="1" dirty="0" smtClean="0">
                <a:ln>
                  <a:solidFill>
                    <a:srgbClr val="009900"/>
                  </a:solidFill>
                </a:ln>
                <a:solidFill>
                  <a:srgbClr val="009900"/>
                </a:solidFill>
                <a:effectLst/>
              </a:rPr>
            </a:br>
            <a:r>
              <a:rPr lang="uk-UA" sz="3200" dirty="0" smtClean="0">
                <a:ln>
                  <a:solidFill>
                    <a:srgbClr val="0000FF"/>
                  </a:solidFill>
                </a:ln>
                <a:solidFill>
                  <a:srgbClr val="0000FF"/>
                </a:solidFill>
                <a:effectLst/>
              </a:rPr>
              <a:t>Прийшов </a:t>
            </a:r>
            <a:r>
              <a:rPr lang="uk-UA" sz="3200" dirty="0">
                <a:ln>
                  <a:solidFill>
                    <a:srgbClr val="0000FF"/>
                  </a:solidFill>
                </a:ln>
                <a:solidFill>
                  <a:srgbClr val="0000FF"/>
                </a:solidFill>
                <a:effectLst/>
              </a:rPr>
              <a:t>П</a:t>
            </a:r>
            <a:r>
              <a:rPr lang="uk-UA" sz="3200" dirty="0" smtClean="0">
                <a:ln>
                  <a:solidFill>
                    <a:srgbClr val="0000FF"/>
                  </a:solidFill>
                </a:ln>
                <a:solidFill>
                  <a:srgbClr val="0000FF"/>
                </a:solidFill>
                <a:effectLst/>
              </a:rPr>
              <a:t>анкрат, </a:t>
            </a:r>
            <a:br>
              <a:rPr lang="uk-UA" sz="3200" dirty="0" smtClean="0">
                <a:ln>
                  <a:solidFill>
                    <a:srgbClr val="0000FF"/>
                  </a:solidFill>
                </a:ln>
                <a:solidFill>
                  <a:srgbClr val="0000FF"/>
                </a:solidFill>
                <a:effectLst/>
              </a:rPr>
            </a:br>
            <a:r>
              <a:rPr lang="uk-UA" sz="3200" dirty="0" smtClean="0">
                <a:ln>
                  <a:solidFill>
                    <a:srgbClr val="0000FF"/>
                  </a:solidFill>
                </a:ln>
                <a:solidFill>
                  <a:srgbClr val="0000FF"/>
                </a:solidFill>
                <a:effectLst/>
              </a:rPr>
              <a:t>приніс домкрат.</a:t>
            </a:r>
            <a:br>
              <a:rPr lang="uk-UA" sz="3200" dirty="0" smtClean="0">
                <a:ln>
                  <a:solidFill>
                    <a:srgbClr val="0000FF"/>
                  </a:solidFill>
                </a:ln>
                <a:solidFill>
                  <a:srgbClr val="0000FF"/>
                </a:solidFill>
                <a:effectLst/>
              </a:rPr>
            </a:br>
            <a:r>
              <a:rPr lang="uk-UA" sz="3200" dirty="0">
                <a:solidFill>
                  <a:schemeClr val="bg2">
                    <a:lumMod val="50000"/>
                  </a:schemeClr>
                </a:solidFill>
                <a:effectLst/>
              </a:rPr>
              <a:t/>
            </a:r>
            <a:br>
              <a:rPr lang="uk-UA" sz="3200" dirty="0">
                <a:solidFill>
                  <a:schemeClr val="bg2">
                    <a:lumMod val="50000"/>
                  </a:schemeClr>
                </a:solidFill>
                <a:effectLst/>
              </a:rPr>
            </a:br>
            <a:r>
              <a:rPr lang="ru-RU" sz="3200" dirty="0">
                <a:solidFill>
                  <a:schemeClr val="bg2">
                    <a:lumMod val="50000"/>
                  </a:schemeClr>
                </a:solidFill>
                <a:effectLst/>
              </a:rPr>
              <a:t/>
            </a:r>
            <a:br>
              <a:rPr lang="ru-RU" sz="3200" dirty="0">
                <a:solidFill>
                  <a:schemeClr val="bg2">
                    <a:lumMod val="50000"/>
                  </a:schemeClr>
                </a:solidFill>
                <a:effectLst/>
              </a:rPr>
            </a:br>
            <a:endParaRPr lang="uk-UA" sz="3200" b="1" dirty="0">
              <a:solidFill>
                <a:schemeClr val="bg2">
                  <a:lumMod val="50000"/>
                </a:schemeClr>
              </a:solidFill>
              <a:effectLst/>
            </a:endParaRPr>
          </a:p>
        </p:txBody>
      </p:sp>
      <p:sp>
        <p:nvSpPr>
          <p:cNvPr id="4" name="Прямоугольник 3"/>
          <p:cNvSpPr/>
          <p:nvPr/>
        </p:nvSpPr>
        <p:spPr>
          <a:xfrm>
            <a:off x="-316938" y="620688"/>
            <a:ext cx="6284093" cy="1692771"/>
          </a:xfrm>
          <a:prstGeom prst="rect">
            <a:avLst/>
          </a:prstGeom>
          <a:noFill/>
        </p:spPr>
        <p:txBody>
          <a:bodyPr wrap="none" lIns="91440" tIns="45720" rIns="91440" bIns="45720">
            <a:spAutoFit/>
          </a:bodyPr>
          <a:lstStyle/>
          <a:p>
            <a:pPr algn="ctr"/>
            <a:r>
              <a:rPr lang="ru-RU" sz="4000" b="1" dirty="0" smtClean="0">
                <a:ln>
                  <a:solidFill>
                    <a:srgbClr val="009900"/>
                  </a:solidFill>
                </a:ln>
                <a:solidFill>
                  <a:srgbClr val="FF0000"/>
                </a:solidFill>
                <a:latin typeface="+mj-lt"/>
                <a:ea typeface="+mj-ea"/>
                <a:cs typeface="+mj-cs"/>
              </a:rPr>
              <a:t>       1.Група </a:t>
            </a:r>
            <a:r>
              <a:rPr lang="ru-RU" sz="4000" b="1" dirty="0">
                <a:ln>
                  <a:solidFill>
                    <a:srgbClr val="009900"/>
                  </a:solidFill>
                </a:ln>
                <a:solidFill>
                  <a:srgbClr val="FF0000"/>
                </a:solidFill>
                <a:latin typeface="+mj-lt"/>
                <a:ea typeface="+mj-ea"/>
                <a:cs typeface="+mj-cs"/>
              </a:rPr>
              <a:t>«</a:t>
            </a:r>
            <a:r>
              <a:rPr lang="ru-RU" sz="4000" b="1" dirty="0" err="1">
                <a:ln>
                  <a:solidFill>
                    <a:srgbClr val="009900"/>
                  </a:solidFill>
                </a:ln>
                <a:solidFill>
                  <a:srgbClr val="FF0000"/>
                </a:solidFill>
                <a:latin typeface="+mj-lt"/>
                <a:ea typeface="+mj-ea"/>
                <a:cs typeface="+mj-cs"/>
              </a:rPr>
              <a:t>Прислів′я</a:t>
            </a:r>
            <a:r>
              <a:rPr lang="ru-RU" sz="4000" b="1" dirty="0">
                <a:ln>
                  <a:solidFill>
                    <a:srgbClr val="009900"/>
                  </a:solidFill>
                </a:ln>
                <a:solidFill>
                  <a:srgbClr val="FF0000"/>
                </a:solidFill>
                <a:latin typeface="+mj-lt"/>
                <a:ea typeface="+mj-ea"/>
                <a:cs typeface="+mj-cs"/>
              </a:rPr>
              <a:t>»</a:t>
            </a:r>
          </a:p>
          <a:p>
            <a:pPr algn="ctr"/>
            <a:r>
              <a:rPr lang="uk-UA" sz="3200" dirty="0" smtClean="0">
                <a:ln w="10541" cmpd="sng">
                  <a:solidFill>
                    <a:srgbClr val="0000FF"/>
                  </a:solidFill>
                  <a:prstDash val="solid"/>
                </a:ln>
                <a:solidFill>
                  <a:srgbClr val="0000FF"/>
                </a:solidFill>
                <a:latin typeface="Arial" panose="020B0604020202020204" pitchFamily="34" charset="0"/>
                <a:cs typeface="Arial" panose="020B0604020202020204" pitchFamily="34" charset="0"/>
              </a:rPr>
              <a:t>       Землю сонце пригріває,</a:t>
            </a:r>
          </a:p>
          <a:p>
            <a:pPr algn="ctr"/>
            <a:r>
              <a:rPr lang="uk-UA" sz="3200" dirty="0" smtClean="0">
                <a:ln w="10541" cmpd="sng">
                  <a:solidFill>
                    <a:srgbClr val="0000FF"/>
                  </a:solidFill>
                  <a:prstDash val="solid"/>
                </a:ln>
                <a:solidFill>
                  <a:srgbClr val="0000FF"/>
                </a:solidFill>
                <a:latin typeface="Arial" panose="020B0604020202020204" pitchFamily="34" charset="0"/>
                <a:cs typeface="Arial" panose="020B0604020202020204" pitchFamily="34" charset="0"/>
              </a:rPr>
              <a:t> а людину праця.</a:t>
            </a:r>
            <a:endParaRPr lang="ru-RU" sz="2800" cap="none" spc="0" dirty="0">
              <a:ln w="10541" cmpd="sng">
                <a:solidFill>
                  <a:srgbClr val="0000FF"/>
                </a:solidFill>
                <a:prstDash val="solid"/>
              </a:ln>
              <a:solidFill>
                <a:srgbClr val="0000FF"/>
              </a:solidFill>
              <a:effectLst/>
              <a:latin typeface="Arial" panose="020B0604020202020204" pitchFamily="34" charset="0"/>
              <a:cs typeface="Arial" panose="020B0604020202020204" pitchFamily="34" charset="0"/>
            </a:endParaRPr>
          </a:p>
        </p:txBody>
      </p:sp>
      <p:sp>
        <p:nvSpPr>
          <p:cNvPr id="5" name="Прямоугольник 4"/>
          <p:cNvSpPr/>
          <p:nvPr/>
        </p:nvSpPr>
        <p:spPr>
          <a:xfrm>
            <a:off x="3071802" y="2613889"/>
            <a:ext cx="5814987" cy="1692771"/>
          </a:xfrm>
          <a:prstGeom prst="rect">
            <a:avLst/>
          </a:prstGeom>
          <a:noFill/>
        </p:spPr>
        <p:txBody>
          <a:bodyPr wrap="square" lIns="91440" tIns="45720" rIns="91440" bIns="45720">
            <a:spAutoFit/>
          </a:bodyPr>
          <a:lstStyle/>
          <a:p>
            <a:pPr algn="ctr"/>
            <a:r>
              <a:rPr lang="ru-RU" sz="4000" b="1" dirty="0">
                <a:ln>
                  <a:solidFill>
                    <a:srgbClr val="009900"/>
                  </a:solidFill>
                </a:ln>
                <a:solidFill>
                  <a:srgbClr val="FF0000"/>
                </a:solidFill>
                <a:latin typeface="+mj-lt"/>
                <a:ea typeface="+mj-ea"/>
                <a:cs typeface="+mj-cs"/>
              </a:rPr>
              <a:t>2. </a:t>
            </a:r>
            <a:r>
              <a:rPr lang="ru-RU" sz="4000" b="1" dirty="0" err="1">
                <a:ln>
                  <a:solidFill>
                    <a:srgbClr val="009900"/>
                  </a:solidFill>
                </a:ln>
                <a:solidFill>
                  <a:srgbClr val="FF0000"/>
                </a:solidFill>
                <a:latin typeface="+mj-lt"/>
                <a:ea typeface="+mj-ea"/>
                <a:cs typeface="+mj-cs"/>
              </a:rPr>
              <a:t>Група</a:t>
            </a:r>
            <a:r>
              <a:rPr lang="ru-RU" sz="4000" b="1" dirty="0">
                <a:ln>
                  <a:solidFill>
                    <a:srgbClr val="009900"/>
                  </a:solidFill>
                </a:ln>
                <a:solidFill>
                  <a:srgbClr val="FF0000"/>
                </a:solidFill>
                <a:latin typeface="+mj-lt"/>
                <a:ea typeface="+mj-ea"/>
                <a:cs typeface="+mj-cs"/>
              </a:rPr>
              <a:t> «</a:t>
            </a:r>
            <a:r>
              <a:rPr lang="ru-RU" sz="4000" b="1" dirty="0" err="1">
                <a:ln>
                  <a:solidFill>
                    <a:srgbClr val="009900"/>
                  </a:solidFill>
                </a:ln>
                <a:solidFill>
                  <a:srgbClr val="FF0000"/>
                </a:solidFill>
                <a:latin typeface="+mj-lt"/>
                <a:ea typeface="+mj-ea"/>
                <a:cs typeface="+mj-cs"/>
              </a:rPr>
              <a:t>Приказки</a:t>
            </a:r>
            <a:r>
              <a:rPr lang="ru-RU" sz="4000" b="1" dirty="0">
                <a:ln>
                  <a:solidFill>
                    <a:srgbClr val="009900"/>
                  </a:solidFill>
                </a:ln>
                <a:solidFill>
                  <a:srgbClr val="FF0000"/>
                </a:solidFill>
                <a:latin typeface="+mj-lt"/>
                <a:ea typeface="+mj-ea"/>
                <a:cs typeface="+mj-cs"/>
              </a:rPr>
              <a:t>»</a:t>
            </a:r>
          </a:p>
          <a:p>
            <a:pPr algn="ctr"/>
            <a:r>
              <a:rPr lang="uk-UA" sz="3200" dirty="0" smtClean="0">
                <a:ln w="10541" cmpd="sng">
                  <a:solidFill>
                    <a:srgbClr val="0000FF"/>
                  </a:solidFill>
                  <a:prstDash val="solid"/>
                </a:ln>
                <a:solidFill>
                  <a:srgbClr val="0000FF"/>
                </a:solidFill>
              </a:rPr>
              <a:t>Маленька праця краще </a:t>
            </a:r>
          </a:p>
          <a:p>
            <a:pPr algn="ctr"/>
            <a:r>
              <a:rPr lang="uk-UA" sz="3200" u="sng" dirty="0" smtClean="0">
                <a:ln w="10541" cmpd="sng">
                  <a:solidFill>
                    <a:srgbClr val="0000FF"/>
                  </a:solidFill>
                  <a:prstDash val="solid"/>
                </a:ln>
                <a:solidFill>
                  <a:srgbClr val="0000FF"/>
                </a:solidFill>
              </a:rPr>
              <a:t>за</a:t>
            </a:r>
            <a:r>
              <a:rPr lang="uk-UA" sz="3200" dirty="0" smtClean="0">
                <a:ln w="10541" cmpd="sng">
                  <a:solidFill>
                    <a:srgbClr val="0000FF"/>
                  </a:solidFill>
                  <a:prstDash val="solid"/>
                </a:ln>
                <a:solidFill>
                  <a:srgbClr val="0000FF"/>
                </a:solidFill>
              </a:rPr>
              <a:t> велике безділля.</a:t>
            </a:r>
            <a:endParaRPr lang="ru-RU" sz="3200" cap="none" spc="0" dirty="0">
              <a:ln w="10541" cmpd="sng">
                <a:solidFill>
                  <a:srgbClr val="0000FF"/>
                </a:solidFill>
                <a:prstDash val="solid"/>
              </a:ln>
              <a:solidFill>
                <a:srgbClr val="0000FF"/>
              </a:solidFill>
              <a:effectLst/>
            </a:endParaRP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306" y="1285860"/>
            <a:ext cx="592137" cy="15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0760" y="3786189"/>
            <a:ext cx="731480" cy="19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1670" y="5500702"/>
            <a:ext cx="753438" cy="201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7422" y="6000767"/>
            <a:ext cx="714380" cy="191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123"/>
                                        </p:tgtEl>
                                        <p:attrNameLst>
                                          <p:attrName>style.visibility</p:attrName>
                                        </p:attrNameLst>
                                      </p:cBhvr>
                                      <p:to>
                                        <p:strVal val="visible"/>
                                      </p:to>
                                    </p:set>
                                    <p:animEffect transition="in" filter="barn(inVertical)">
                                      <p:cBhvr>
                                        <p:cTn id="25" dur="500"/>
                                        <p:tgtEl>
                                          <p:spTgt spid="512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5124"/>
                                        </p:tgtEl>
                                        <p:attrNameLst>
                                          <p:attrName>style.visibility</p:attrName>
                                        </p:attrNameLst>
                                      </p:cBhvr>
                                      <p:to>
                                        <p:strVal val="visible"/>
                                      </p:to>
                                    </p:set>
                                    <p:animEffect transition="in" filter="barn(inVertical)">
                                      <p:cBhvr>
                                        <p:cTn id="30" dur="500"/>
                                        <p:tgtEl>
                                          <p:spTgt spid="512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5125"/>
                                        </p:tgtEl>
                                        <p:attrNameLst>
                                          <p:attrName>style.visibility</p:attrName>
                                        </p:attrNameLst>
                                      </p:cBhvr>
                                      <p:to>
                                        <p:strVal val="visible"/>
                                      </p:to>
                                    </p:set>
                                    <p:animEffect transition="in" filter="barn(inVertical)">
                                      <p:cBhvr>
                                        <p:cTn id="35" dur="500"/>
                                        <p:tgtEl>
                                          <p:spTgt spid="512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5126"/>
                                        </p:tgtEl>
                                        <p:attrNameLst>
                                          <p:attrName>style.visibility</p:attrName>
                                        </p:attrNameLst>
                                      </p:cBhvr>
                                      <p:to>
                                        <p:strVal val="visible"/>
                                      </p:to>
                                    </p:set>
                                    <p:animEffect transition="in" filter="barn(inVertical)">
                                      <p:cBhvr>
                                        <p:cTn id="40"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758</TotalTime>
  <Words>189</Words>
  <Application>Microsoft Office PowerPoint</Application>
  <PresentationFormat>Экран (4:3)</PresentationFormat>
  <Paragraphs>79</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Воздушный поток</vt:lpstr>
      <vt:lpstr>Відкрита самопідготовка  «Вибір професії  – вибір долі»   в 3 класі  з використанням інтерактивних технологій </vt:lpstr>
      <vt:lpstr>  Роз’єднайте слова і  прочитайте наш девіз    Безтруданемаплода</vt:lpstr>
      <vt:lpstr>  Наш девіз :     "Без  труда нема   плода" </vt:lpstr>
      <vt:lpstr>          Хто ким працює?             Назвіть професію.    Хто готує їжу?    Хто вчить дітей?     Хто розносить газети     і листи? </vt:lpstr>
      <vt:lpstr>   Хто керує      автомобілем?     Хто робить нам     зачіски?     Хто лікує     хворих? </vt:lpstr>
      <vt:lpstr>Асоціативний  кущ</vt:lpstr>
      <vt:lpstr>Презентация PowerPoint</vt:lpstr>
      <vt:lpstr>Малі фольклорні жанри: загадки, прислів'я, приказки, скоромовки.</vt:lpstr>
      <vt:lpstr> 3. Група «Скоромовки» Прийшов Панкрат,  приніс домкрат.   </vt:lpstr>
      <vt:lpstr>Пам’ятка виконання письмового домашнього завдання з української мови  1. Виконуй завдання в той же день, коли був урок. 2. Пригадай головну тему, яку ви зараз вивчаєте. Пригадай правило на цю тему, яке сьогодні прояснював на уроці вчитель. 3. Почни виконання домашнього завдання з повторення цього правила. 4. Прочитай задану вправу, текст вправи. Будь уважним. Якщо важко розібратись, прочитай ще раз голосно. 5. Напиши текст, але при цьому диктуй собі. Обов'язково виконай завдання так, як подано в підручнику. 6. Перевір записане по підручнику. 7. Якщо є помилки, виправ. 8. Пиши правильно, каліграфічно, чітко, охайно, розбірливо - цим ти доводиш свою повагу до читача. Підкреслюй олівцем за допомогою лінійки. 9. Пам'ятай, правильна постава при письмі - фундамент твого здоров'я та красивого почерку. 10. Закінчив роботу - склади все та приготуй необхідне для наступного уроку.   </vt:lpstr>
      <vt:lpstr>    Українська мова Впр. 250 1.Утвори словосполучення, вставляючи замість крапок прийменники. Доплив … берега, відплив … берега, заховався … дерево, підклав … подушку, вскочили … воду, злетів … аеродрому, намалював  … полотні.     Розрізняй префікси й прийменники! Префікс – це      частина слова, а прийменник – окреме слово.  2. Спиши словосполучення, познач префікси і підкресли прийменники. Що можна сказати про них?   Зразок .  Заховався за дерево.</vt:lpstr>
      <vt:lpstr>Будуємо фундамент</vt:lpstr>
      <vt:lpstr>Презентация PowerPoint</vt:lpstr>
      <vt:lpstr>Зводимо стіни   Вправа "Мозковий штурм”  90 115 999  300  206 740 100 52   </vt:lpstr>
      <vt:lpstr>Презентация PowerPoint</vt:lpstr>
      <vt:lpstr>  Пам’ятка при виконання домашнього  завдання з математики.    1. Спиши без помилок умову. 2. Продумай порядок дій. 3. Виконай дії. 4. Пиши чітко, кожну цифру у своїй клітинці.  5. У разі виникнення затруднень при розв’язуванні прикладу звернись до вихователя. ЗНАЙ: твої міцні знання з будь-якого предмета потрібні нашій країні. Пам'ятай: відмінний результат навчання й добра поведінка - завжди велика радість для твоєї родини й отримання задоволення від самого себе.  </vt:lpstr>
      <vt:lpstr>   Математика №504 Розв’яжи задачі, склавши рівняння. 1) Невідоме число зменшили у 6 раз і дістали 3. Знайди невідоме число. 2) 27 зменшили на невідоме число і дістали 9. Знайди невідоме число. № 505        5+2=                                     900-200=            9-2=                                      600-100=            50+20=                                 600+400=            90-20=                                  700+20=            500+200=                              700+2=</vt:lpstr>
      <vt:lpstr>Будуємо будинок Накриваємо дахом, вставляємо вікна</vt:lpstr>
      <vt:lpstr>Презентация PowerPoint</vt:lpstr>
      <vt:lpstr>Технологія  "Незакінчене речення"</vt:lpstr>
      <vt:lpstr>Дякую за увагу!</vt:lpstr>
    </vt:vector>
  </TitlesOfParts>
  <Company>Krokoz™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відкритої самопідготовки  “Вибір професії – вибір долі"  В 3 класі  З використанням інтерактивних технологій </dc:title>
  <dc:creator>Admin</dc:creator>
  <cp:lastModifiedBy>Admin</cp:lastModifiedBy>
  <cp:revision>70</cp:revision>
  <dcterms:created xsi:type="dcterms:W3CDTF">2013-11-29T10:54:46Z</dcterms:created>
  <dcterms:modified xsi:type="dcterms:W3CDTF">2013-12-17T16:58:24Z</dcterms:modified>
</cp:coreProperties>
</file>