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176" autoAdjust="0"/>
  </p:normalViewPr>
  <p:slideViewPr>
    <p:cSldViewPr>
      <p:cViewPr>
        <p:scale>
          <a:sx n="75" d="100"/>
          <a:sy n="75" d="100"/>
        </p:scale>
        <p:origin x="-702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1394E1-4EBF-4603-BBDA-A5E927A96CF6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53A4205-D6DB-4A15-81B5-434501CD3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uk-UA" smtClean="0"/>
              <a:t>Ч</a:t>
            </a: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7A1DC-9922-4A9E-B440-BA2D0B0A069B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0780E-0486-4AC6-9B70-DF93E56FF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8F24F-9E64-4BAE-AB3D-C8E57C3EA4DF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8C093-6CA0-4157-BCD1-C752ECD17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40DEF-EACF-4FBE-A90A-5E0CF65F11D4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C3C5-E45F-4E98-B4C5-00918631C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86BF3-0002-47A5-BB3D-527A90B8AA3D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2B6E4-AA9F-4CA6-A7C2-686353733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62DD-41CB-4916-B566-D58491887F22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297F4-F0A9-4393-ABE0-AA7B4CCC7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B2CC0-3193-4321-8E1A-9DF8848561B2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ECF80-88A8-47CB-ADBE-CC45BB066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DB0B4-E338-472E-B1DE-B18EAE1C74AB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43325-FCFD-422F-98DF-D739AEF43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9DD60-347A-4DE5-B6AF-6318C74EB16C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4071C-C7C0-4F4C-AF58-02C638D8D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49BCF-F0EF-4A57-A027-8A71FB664843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B564-845E-4C63-8F14-AE9055FD0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39CE8-276B-434E-924E-664923676ED9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D8D25-8BB7-4BE5-BD0C-F86169B92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83307-E5AC-43C3-A598-97C5733C3CD6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A818F-5577-4066-B41C-B2CE387A6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pic>
        <p:nvPicPr>
          <p:cNvPr id="1029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CDA7AC-7CA4-4B8A-B18D-21A52F73F1F4}" type="datetimeFigureOut">
              <a:rPr lang="ru-RU"/>
              <a:pPr>
                <a:defRPr/>
              </a:pPr>
              <a:t>09.03.2018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333375"/>
            <a:ext cx="8229600" cy="863600"/>
          </a:xfrm>
        </p:spPr>
        <p:txBody>
          <a:bodyPr/>
          <a:lstStyle/>
          <a:p>
            <a:r>
              <a:rPr lang="ru-RU" sz="2400" b="1" smtClean="0">
                <a:solidFill>
                  <a:schemeClr val="hlink"/>
                </a:solidFill>
              </a:rPr>
              <a:t>ТЕМА:</a:t>
            </a:r>
            <a:r>
              <a:rPr lang="ru-RU" sz="2400" b="1" smtClean="0"/>
              <a:t>  Прикметник як частина мови: загальне значення, морфологічні ознаки, синтаксична роль</a:t>
            </a:r>
            <a:r>
              <a:rPr lang="uk-UA" sz="2400" b="1" smtClean="0"/>
              <a:t/>
            </a:r>
            <a:br>
              <a:rPr lang="uk-UA" sz="2400" b="1" smtClean="0"/>
            </a:br>
            <a:endParaRPr lang="ru-RU" sz="2400" b="1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000" b="1" smtClean="0">
                <a:solidFill>
                  <a:schemeClr val="hlink"/>
                </a:solidFill>
              </a:rPr>
              <a:t>ЦІЛІ  УРОКУ</a:t>
            </a:r>
            <a:r>
              <a:rPr lang="uk-UA" sz="2000" b="1" smtClean="0"/>
              <a:t>: </a:t>
            </a:r>
          </a:p>
          <a:p>
            <a:pPr>
              <a:lnSpc>
                <a:spcPct val="80000"/>
              </a:lnSpc>
            </a:pPr>
            <a:r>
              <a:rPr lang="uk-UA" sz="2000" b="1" smtClean="0"/>
              <a:t>повторити, систематизувати та поглибити знання учнів про прикметник як частину мови, отримані в попередніх класах;</a:t>
            </a:r>
          </a:p>
          <a:p>
            <a:pPr>
              <a:lnSpc>
                <a:spcPct val="80000"/>
              </a:lnSpc>
            </a:pPr>
            <a:r>
              <a:rPr lang="uk-UA" sz="2000" b="1" smtClean="0"/>
              <a:t>формувати вміння розпізнавати прикметники в мовленні, визначати рід, число та відмінки прикметників, з</a:t>
            </a:r>
            <a:r>
              <a:rPr lang="ru-RU" sz="2000" b="1" smtClean="0"/>
              <a:t>’</a:t>
            </a:r>
            <a:r>
              <a:rPr lang="uk-UA" sz="2000" b="1" smtClean="0"/>
              <a:t>ясовувати їх синтаксичну роль та їх роль у мовленні;</a:t>
            </a:r>
          </a:p>
          <a:p>
            <a:pPr>
              <a:lnSpc>
                <a:spcPct val="80000"/>
              </a:lnSpc>
            </a:pPr>
            <a:r>
              <a:rPr lang="uk-UA" sz="2000" b="1" smtClean="0"/>
              <a:t>розвивати комунікативні уміння, навички вживати прикметники в усному та писемному мовленні, сприяти збагаченню образного мислення учнів;</a:t>
            </a:r>
          </a:p>
          <a:p>
            <a:pPr>
              <a:lnSpc>
                <a:spcPct val="80000"/>
              </a:lnSpc>
            </a:pPr>
            <a:r>
              <a:rPr lang="uk-UA" sz="2000" b="1" smtClean="0"/>
              <a:t>сприяти розвитку аналітичного мислення;</a:t>
            </a:r>
          </a:p>
          <a:p>
            <a:pPr>
              <a:lnSpc>
                <a:spcPct val="80000"/>
              </a:lnSpc>
            </a:pPr>
            <a:r>
              <a:rPr lang="uk-UA" sz="2000" b="1" smtClean="0"/>
              <a:t>виховувати шанобливе ставлення до рідної мови</a:t>
            </a:r>
          </a:p>
          <a:p>
            <a:pPr>
              <a:lnSpc>
                <a:spcPct val="80000"/>
              </a:lnSpc>
            </a:pPr>
            <a:endParaRPr lang="uk-UA" sz="20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000" b="1" smtClean="0">
                <a:solidFill>
                  <a:schemeClr val="hlink"/>
                </a:solidFill>
              </a:rPr>
              <a:t>Тип уроку</a:t>
            </a:r>
            <a:r>
              <a:rPr lang="uk-UA" sz="2000" b="1" smtClean="0"/>
              <a:t>: урок засвоєння нових знань</a:t>
            </a:r>
            <a:endParaRPr lang="ru-RU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68313" y="279400"/>
            <a:ext cx="8207375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uk-UA" sz="2400" b="1" u="sng"/>
              <a:t>. </a:t>
            </a:r>
            <a:r>
              <a:rPr lang="uk-UA" sz="2400" b="1" u="sng">
                <a:solidFill>
                  <a:schemeClr val="hlink"/>
                </a:solidFill>
              </a:rPr>
              <a:t>Пошукове завдання</a:t>
            </a:r>
            <a:r>
              <a:rPr lang="uk-UA" sz="2400" b="1" u="sng"/>
              <a:t>  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b="1"/>
              <a:t>    Прочитайте віршовані рядки. Знайдіть у тексті прикметники. Визначте, за якими ознаками вони розрізняються, яке загальне значення мають.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b="1"/>
              <a:t>                                </a:t>
            </a:r>
            <a:r>
              <a:rPr lang="uk-UA" sz="2400" b="1" i="1"/>
              <a:t>Де найкраще місце на землі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Де зелені хмари яворів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Заступили неба синій став,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На стежині сонце я зустрів,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Привітав його і запитав: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Всі народи бачиш ти з висот,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Всі долини і гірські шпилі,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Де ж найбільший на землі народ?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Де ж найкраще місце на землі?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Сонце усміхнулося здаля: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Правда, все я бачу з висоти,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Всі народи рівні. А земля</a:t>
            </a:r>
            <a:endParaRPr lang="ru-RU" sz="2400"/>
          </a:p>
          <a:p>
            <a:pPr>
              <a:tabLst>
                <a:tab pos="457200" algn="l"/>
              </a:tabLst>
            </a:pPr>
            <a:r>
              <a:rPr lang="uk-UA" sz="2400" i="1"/>
              <a:t>Там найкраща, де вродився ти!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987675" y="935038"/>
            <a:ext cx="5761038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b="1"/>
              <a:t>.</a:t>
            </a:r>
            <a:r>
              <a:rPr lang="uk-UA" b="1" u="sng">
                <a:solidFill>
                  <a:schemeClr val="hlink"/>
                </a:solidFill>
              </a:rPr>
              <a:t> Гра  </a:t>
            </a:r>
            <a:endParaRPr lang="ru-RU" u="sng">
              <a:solidFill>
                <a:schemeClr val="hlink"/>
              </a:solidFill>
            </a:endParaRPr>
          </a:p>
          <a:p>
            <a:pPr algn="ctr"/>
            <a:r>
              <a:rPr lang="uk-UA" b="1"/>
              <a:t>   До поданих іменників доберіть якнайбільше прикметників</a:t>
            </a:r>
            <a:endParaRPr lang="ru-RU"/>
          </a:p>
          <a:p>
            <a:pPr algn="ctr"/>
            <a:r>
              <a:rPr lang="uk-UA"/>
              <a:t>Зайчик (який?)</a:t>
            </a:r>
            <a:endParaRPr lang="ru-RU"/>
          </a:p>
          <a:p>
            <a:pPr algn="ctr"/>
            <a:r>
              <a:rPr lang="uk-UA"/>
              <a:t>Ялинки (які?)</a:t>
            </a:r>
            <a:endParaRPr lang="ru-RU"/>
          </a:p>
          <a:p>
            <a:pPr algn="ctr"/>
            <a:r>
              <a:rPr lang="uk-UA"/>
              <a:t>Дощ (який?)</a:t>
            </a:r>
            <a:endParaRPr lang="ru-RU"/>
          </a:p>
          <a:p>
            <a:pPr algn="ctr"/>
            <a:r>
              <a:rPr lang="uk-UA"/>
              <a:t>Дорога (яка?)</a:t>
            </a:r>
            <a:endParaRPr lang="ru-RU"/>
          </a:p>
          <a:p>
            <a:pPr algn="ctr"/>
            <a:r>
              <a:rPr lang="uk-UA"/>
              <a:t>М»яч (який?)</a:t>
            </a:r>
            <a:endParaRPr lang="ru-RU"/>
          </a:p>
          <a:p>
            <a:pPr algn="ctr"/>
            <a:r>
              <a:rPr lang="uk-UA"/>
              <a:t>Небо (яке?)</a:t>
            </a:r>
          </a:p>
        </p:txBody>
      </p:sp>
      <p:pic>
        <p:nvPicPr>
          <p:cNvPr id="44037" name="Picture 5" descr="15168897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73238"/>
            <a:ext cx="3024187" cy="3240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1763713" y="760413"/>
            <a:ext cx="54006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b="1" u="sng">
                <a:solidFill>
                  <a:schemeClr val="hlink"/>
                </a:solidFill>
              </a:rPr>
              <a:t>Завдання «Художники»</a:t>
            </a:r>
            <a:endParaRPr lang="ru-RU" u="sng">
              <a:solidFill>
                <a:schemeClr val="hlink"/>
              </a:solidFill>
            </a:endParaRPr>
          </a:p>
          <a:p>
            <a:pPr algn="ctr"/>
            <a:r>
              <a:rPr lang="uk-UA" b="1"/>
              <a:t>Розмалюйте картини прикметниками</a:t>
            </a:r>
          </a:p>
        </p:txBody>
      </p:sp>
      <p:pic>
        <p:nvPicPr>
          <p:cNvPr id="47109" name="Picture 5" descr="aebfe442f66a30fc7fc1ae3a047894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349500"/>
            <a:ext cx="3168650" cy="2879725"/>
          </a:xfrm>
          <a:prstGeom prst="rect">
            <a:avLst/>
          </a:prstGeom>
          <a:noFill/>
        </p:spPr>
      </p:pic>
      <p:pic>
        <p:nvPicPr>
          <p:cNvPr id="47110" name="Picture 6" descr="7521-raskraska-raskraska-peyzazh-lodka-na-re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49500"/>
            <a:ext cx="3262312" cy="287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68313" y="969963"/>
            <a:ext cx="82804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uk-UA" b="1" u="sng">
                <a:solidFill>
                  <a:schemeClr val="hlink"/>
                </a:solidFill>
              </a:rPr>
              <a:t>Тестове завдання</a:t>
            </a:r>
            <a:r>
              <a:rPr lang="uk-UA" b="1"/>
              <a:t>  </a:t>
            </a:r>
            <a:endParaRPr lang="ru-RU"/>
          </a:p>
          <a:p>
            <a:pPr algn="ctr">
              <a:tabLst>
                <a:tab pos="457200" algn="l"/>
              </a:tabLst>
            </a:pPr>
            <a:r>
              <a:rPr lang="uk-UA" b="1" i="1"/>
              <a:t>Прикметник – це частина мови, яка:</a:t>
            </a:r>
            <a:endParaRPr lang="ru-RU" b="1" i="1"/>
          </a:p>
          <a:p>
            <a:pPr>
              <a:tabLst>
                <a:tab pos="457200" algn="l"/>
              </a:tabLst>
            </a:pPr>
            <a:r>
              <a:rPr lang="uk-UA"/>
              <a:t>а) означає назву предметів;</a:t>
            </a:r>
            <a:endParaRPr lang="ru-RU"/>
          </a:p>
          <a:p>
            <a:pPr>
              <a:tabLst>
                <a:tab pos="457200" algn="l"/>
              </a:tabLst>
            </a:pPr>
            <a:r>
              <a:rPr lang="uk-UA"/>
              <a:t>б) означає назву ознаки предмета або його приналежність;</a:t>
            </a:r>
            <a:endParaRPr lang="ru-RU"/>
          </a:p>
          <a:p>
            <a:pPr>
              <a:tabLst>
                <a:tab pos="457200" algn="l"/>
              </a:tabLst>
            </a:pPr>
            <a:r>
              <a:rPr lang="uk-UA"/>
              <a:t>в)означає кількість предметів, а також порядок предметів при лічбі;</a:t>
            </a:r>
            <a:endParaRPr lang="ru-RU"/>
          </a:p>
          <a:p>
            <a:pPr>
              <a:tabLst>
                <a:tab pos="457200" algn="l"/>
              </a:tabLst>
            </a:pPr>
            <a:r>
              <a:rPr lang="uk-UA"/>
              <a:t>г) вказує на предмет, ознаку, кількість, але не називає їх;</a:t>
            </a:r>
            <a:endParaRPr lang="ru-RU"/>
          </a:p>
          <a:p>
            <a:pPr>
              <a:tabLst>
                <a:tab pos="457200" algn="l"/>
              </a:tabLst>
            </a:pPr>
            <a:r>
              <a:rPr lang="uk-UA"/>
              <a:t>д) означає назву дії предмета.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2843213" y="1241425"/>
            <a:ext cx="5905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b="1"/>
              <a:t>. Домашнє завдання</a:t>
            </a:r>
            <a:endParaRPr lang="ru-RU"/>
          </a:p>
          <a:p>
            <a:pPr algn="ctr"/>
            <a:r>
              <a:rPr lang="uk-UA" b="1"/>
              <a:t>   Напишіть твір-мініатюру «Барви нашого краю», використовуючи прикметники</a:t>
            </a:r>
          </a:p>
        </p:txBody>
      </p:sp>
      <p:pic>
        <p:nvPicPr>
          <p:cNvPr id="46085" name="Picture 5" descr="ZKw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213100"/>
            <a:ext cx="5688013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611188" y="90805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Calibri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288" y="1463675"/>
            <a:ext cx="835342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b="1">
                <a:solidFill>
                  <a:schemeClr val="hlink"/>
                </a:solidFill>
              </a:rPr>
              <a:t>Епіграф:</a:t>
            </a:r>
            <a:r>
              <a:rPr lang="uk-UA" b="1"/>
              <a:t>   Буду я навчатись мови золотої</a:t>
            </a:r>
            <a:endParaRPr lang="ru-RU"/>
          </a:p>
          <a:p>
            <a:pPr algn="ctr"/>
            <a:r>
              <a:rPr lang="uk-UA" b="1"/>
              <a:t>                   У трави-веснянки, у гори крутої,</a:t>
            </a:r>
            <a:endParaRPr lang="ru-RU"/>
          </a:p>
          <a:p>
            <a:pPr algn="ctr"/>
            <a:r>
              <a:rPr lang="uk-UA" b="1"/>
              <a:t>                   В потічка веселого, що постане річкою,</a:t>
            </a:r>
            <a:endParaRPr lang="ru-RU"/>
          </a:p>
          <a:p>
            <a:pPr algn="ctr"/>
            <a:r>
              <a:rPr lang="uk-UA" b="1"/>
              <a:t>                  В пагінця зеленого, що росте смерічкою.</a:t>
            </a:r>
            <a:endParaRPr lang="ru-RU"/>
          </a:p>
          <a:p>
            <a:pPr algn="ctr"/>
            <a:r>
              <a:rPr lang="uk-UA" b="1"/>
              <a:t>                  Буду я навчатися мови-блискавиці</a:t>
            </a:r>
            <a:endParaRPr lang="ru-RU"/>
          </a:p>
          <a:p>
            <a:pPr algn="ctr"/>
            <a:r>
              <a:rPr lang="uk-UA" b="1"/>
              <a:t>                  В клекоті гарячім кованої криці…</a:t>
            </a:r>
            <a:endParaRPr lang="ru-RU"/>
          </a:p>
          <a:p>
            <a:pPr algn="ctr"/>
            <a:r>
              <a:rPr lang="uk-UA" b="1"/>
              <a:t>                                                            А. Малишко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/>
          </p:cNvSpPr>
          <p:nvPr>
            <p:ph type="title" idx="4294967295"/>
          </p:nvPr>
        </p:nvSpPr>
        <p:spPr>
          <a:xfrm>
            <a:off x="684213" y="836613"/>
            <a:ext cx="8002587" cy="3313112"/>
          </a:xfrm>
        </p:spPr>
        <p:txBody>
          <a:bodyPr/>
          <a:lstStyle/>
          <a:p>
            <a:r>
              <a:rPr lang="uk-UA" sz="2800" b="1" i="1" smtClean="0"/>
              <a:t>Слово наше пребагате і пахуче, ніби м</a:t>
            </a:r>
            <a:r>
              <a:rPr lang="ru-RU" sz="2800" b="1" i="1" smtClean="0"/>
              <a:t>’</a:t>
            </a:r>
            <a:r>
              <a:rPr lang="uk-UA" sz="2800" b="1" i="1" smtClean="0"/>
              <a:t>ята. (В.Кочевський)</a:t>
            </a:r>
            <a:br>
              <a:rPr lang="uk-UA" sz="2800" b="1" i="1" smtClean="0"/>
            </a:br>
            <a:r>
              <a:rPr lang="uk-UA" sz="2800" b="1" i="1" smtClean="0"/>
              <a:t>На вустах розквітає слово і любистково, і барвінково. (П.Осадчук)</a:t>
            </a:r>
            <a:br>
              <a:rPr lang="uk-UA" sz="2800" b="1" i="1" smtClean="0"/>
            </a:br>
            <a:r>
              <a:rPr lang="uk-UA" sz="2800" b="1" i="1" smtClean="0"/>
              <a:t>Нехай же слово, слово золоте печалиться, сміється і цвіте! (Р.Лубківський)</a:t>
            </a:r>
            <a:endParaRPr lang="ru-RU" sz="2800" b="1" i="1" smtClean="0"/>
          </a:p>
        </p:txBody>
      </p:sp>
      <p:pic>
        <p:nvPicPr>
          <p:cNvPr id="14343" name="Picture 7" descr="0ed627fd-8109-4bc1-8752-f950ff9b4b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4652963"/>
            <a:ext cx="2143125" cy="158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492500" y="0"/>
            <a:ext cx="532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sz="1800"/>
              <a:t>           </a:t>
            </a:r>
            <a:r>
              <a:rPr lang="uk-UA" sz="2400" b="1"/>
              <a:t>Це частина мови,</a:t>
            </a:r>
            <a:endParaRPr lang="ru-RU" sz="2400" b="1"/>
          </a:p>
          <a:p>
            <a:pPr algn="ctr"/>
            <a:r>
              <a:rPr lang="uk-UA" sz="2000" b="1"/>
              <a:t>       Без неї нам не обійтись,</a:t>
            </a:r>
            <a:endParaRPr lang="ru-RU" sz="2000" b="1"/>
          </a:p>
          <a:p>
            <a:pPr algn="ctr"/>
            <a:r>
              <a:rPr lang="uk-UA" sz="2000" b="1"/>
              <a:t>       Ти вслухайсь в слово пречудове,</a:t>
            </a:r>
            <a:endParaRPr lang="ru-RU" sz="2000" b="1"/>
          </a:p>
          <a:p>
            <a:pPr algn="ctr"/>
            <a:r>
              <a:rPr lang="uk-UA" sz="2000" b="1"/>
              <a:t>       Йому, як другові всміхнись.</a:t>
            </a:r>
            <a:endParaRPr lang="ru-RU" sz="2000" b="1"/>
          </a:p>
          <a:p>
            <a:pPr algn="ctr"/>
            <a:r>
              <a:rPr lang="uk-UA" sz="2000" b="1"/>
              <a:t>       Земля – ласкава, люба, рідна,</a:t>
            </a:r>
            <a:endParaRPr lang="ru-RU" sz="2000" b="1"/>
          </a:p>
          <a:p>
            <a:pPr algn="ctr"/>
            <a:r>
              <a:rPr lang="uk-UA" sz="2000" b="1"/>
              <a:t>       А сонце – щире, золоте,</a:t>
            </a:r>
            <a:endParaRPr lang="ru-RU" sz="2000" b="1"/>
          </a:p>
          <a:p>
            <a:pPr algn="ctr"/>
            <a:r>
              <a:rPr lang="uk-UA" sz="2000" b="1"/>
              <a:t>       А небо – лагідне, погідне,</a:t>
            </a:r>
            <a:endParaRPr lang="ru-RU" sz="2000" b="1"/>
          </a:p>
          <a:p>
            <a:pPr algn="ctr"/>
            <a:r>
              <a:rPr lang="uk-UA" sz="2000" b="1"/>
              <a:t>       Життя – прекрасне, золоте.</a:t>
            </a:r>
            <a:endParaRPr lang="ru-RU" sz="2000" b="1"/>
          </a:p>
          <a:p>
            <a:pPr algn="ctr"/>
            <a:r>
              <a:rPr lang="uk-UA" sz="2000" b="1"/>
              <a:t>       А очі в мами – добрі, ніжні,</a:t>
            </a:r>
            <a:endParaRPr lang="ru-RU" sz="2000" b="1"/>
          </a:p>
          <a:p>
            <a:pPr algn="ctr"/>
            <a:r>
              <a:rPr lang="uk-UA" sz="2000" b="1"/>
              <a:t>       А голос – чистий і дзвінкий,</a:t>
            </a:r>
            <a:endParaRPr lang="ru-RU" sz="2000" b="1"/>
          </a:p>
          <a:p>
            <a:pPr algn="ctr"/>
            <a:r>
              <a:rPr lang="uk-UA" sz="2000" b="1"/>
              <a:t>       А руки – теплі і надійні,</a:t>
            </a:r>
            <a:endParaRPr lang="ru-RU" sz="2000" b="1"/>
          </a:p>
          <a:p>
            <a:pPr algn="ctr"/>
            <a:r>
              <a:rPr lang="uk-UA" sz="2000" b="1"/>
              <a:t>       А погляд – сонячний, ясний.</a:t>
            </a:r>
            <a:endParaRPr lang="ru-RU" sz="2000" b="1"/>
          </a:p>
          <a:p>
            <a:pPr algn="ctr"/>
            <a:r>
              <a:rPr lang="uk-UA" sz="2000" b="1"/>
              <a:t>       Квітки у полі – білі, сині,</a:t>
            </a:r>
            <a:endParaRPr lang="ru-RU" sz="2000" b="1"/>
          </a:p>
          <a:p>
            <a:pPr algn="ctr"/>
            <a:r>
              <a:rPr lang="uk-UA" sz="2000" b="1"/>
              <a:t>       Червоні, жовті, голубі.</a:t>
            </a:r>
            <a:endParaRPr lang="ru-RU" sz="2000" b="1"/>
          </a:p>
          <a:p>
            <a:pPr algn="ctr"/>
            <a:r>
              <a:rPr lang="uk-UA" sz="2000" b="1"/>
              <a:t>       Хмарки у небі – бистрокрилі,</a:t>
            </a:r>
            <a:endParaRPr lang="ru-RU" sz="2000" b="1"/>
          </a:p>
          <a:p>
            <a:pPr algn="ctr"/>
            <a:r>
              <a:rPr lang="uk-UA" sz="2000" b="1"/>
              <a:t>       Весняні, літні, зимові.</a:t>
            </a:r>
            <a:endParaRPr lang="ru-RU" sz="2000" b="1"/>
          </a:p>
          <a:p>
            <a:pPr algn="ctr"/>
            <a:r>
              <a:rPr lang="uk-UA" sz="2000" b="1"/>
              <a:t>       Усі ознаки називає</a:t>
            </a:r>
            <a:endParaRPr lang="ru-RU" sz="2000" b="1"/>
          </a:p>
          <a:p>
            <a:pPr algn="ctr"/>
            <a:r>
              <a:rPr lang="uk-UA" sz="2000" b="1"/>
              <a:t>       Прикметник як частина мови.</a:t>
            </a:r>
            <a:endParaRPr lang="ru-RU" sz="2000" b="1"/>
          </a:p>
          <a:p>
            <a:pPr algn="ctr"/>
            <a:r>
              <a:rPr lang="uk-UA" sz="2000" b="1"/>
              <a:t>       І жодної не обминають</a:t>
            </a:r>
            <a:endParaRPr lang="ru-RU" sz="2000" b="1"/>
          </a:p>
          <a:p>
            <a:pPr algn="ctr"/>
            <a:r>
              <a:rPr lang="uk-UA" sz="2000" b="1"/>
              <a:t>       Слова ці справді пречудові.</a:t>
            </a:r>
            <a:endParaRPr lang="ru-RU" sz="2000" b="1"/>
          </a:p>
          <a:p>
            <a:pPr algn="ctr"/>
            <a:r>
              <a:rPr lang="uk-UA" sz="2000" b="1"/>
              <a:t>                                 Л.Лужецька</a:t>
            </a:r>
            <a:endParaRPr lang="ru-RU" sz="2000" b="1"/>
          </a:p>
          <a:p>
            <a:pPr algn="ctr" eaLnBrk="0" hangingPunct="0"/>
            <a:endParaRPr lang="ru-RU" sz="2000" b="1">
              <a:latin typeface="Calibri" pitchFamily="34" charset="0"/>
            </a:endParaRPr>
          </a:p>
        </p:txBody>
      </p:sp>
      <p:pic>
        <p:nvPicPr>
          <p:cNvPr id="30727" name="Picture 7" descr="1330941124_mova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3024187" cy="374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339975" y="404813"/>
            <a:ext cx="5400675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uk-UA" sz="1800" b="1"/>
              <a:t>Частина мови</a:t>
            </a:r>
          </a:p>
          <a:p>
            <a:pPr>
              <a:buFontTx/>
              <a:buChar char="•"/>
            </a:pPr>
            <a:r>
              <a:rPr lang="uk-UA" sz="1800" b="1"/>
              <a:t>Виражає ОЗНАКУ ПРЕДМЕТА</a:t>
            </a:r>
          </a:p>
          <a:p>
            <a:pPr>
              <a:buFontTx/>
              <a:buChar char="•"/>
            </a:pPr>
            <a:r>
              <a:rPr lang="uk-UA" sz="1800" b="1"/>
              <a:t>Відповідає на питання  ЯКИЙ?  ЧИЙ?</a:t>
            </a:r>
          </a:p>
          <a:p>
            <a:pPr>
              <a:buFontTx/>
              <a:buChar char="•"/>
            </a:pPr>
            <a:r>
              <a:rPr lang="uk-UA" sz="1800" b="1"/>
              <a:t>У реченні – ДРУГОРЯДНИЙ  ЧЛЕН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971550" y="1989138"/>
            <a:ext cx="352901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uk-UA" sz="1800" b="1"/>
              <a:t>ЯКИЙ?</a:t>
            </a:r>
            <a:r>
              <a:rPr lang="uk-UA" sz="1800"/>
              <a:t>  </a:t>
            </a:r>
            <a:r>
              <a:rPr lang="uk-UA" sz="1400"/>
              <a:t>Зелений, теплий, колюча</a:t>
            </a:r>
            <a:endParaRPr lang="ru-RU" sz="1800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5003800" y="1989138"/>
            <a:ext cx="352901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uk-UA" sz="1800" b="1"/>
              <a:t>ЧИЙ?</a:t>
            </a:r>
            <a:r>
              <a:rPr lang="uk-UA" sz="1800"/>
              <a:t> </a:t>
            </a:r>
            <a:r>
              <a:rPr lang="uk-UA" sz="1400"/>
              <a:t>Материн, доньчина, батькове</a:t>
            </a:r>
            <a:endParaRPr lang="ru-RU" sz="1800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971550" y="3068638"/>
            <a:ext cx="75612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1800" b="1"/>
              <a:t>ПРИКМЕТНИКИ  ЗМІНЮЮТЬСЯ</a:t>
            </a:r>
            <a:endParaRPr lang="ru-RU" sz="1800" b="1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971550" y="3860800"/>
            <a:ext cx="33845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1800" b="1"/>
              <a:t>За відмінками</a:t>
            </a:r>
            <a:endParaRPr lang="ru-RU" sz="1800" b="1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5148263" y="3860800"/>
            <a:ext cx="34559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uk-UA" sz="1800" b="1"/>
              <a:t>За числами (2 числа)- однина,</a:t>
            </a:r>
          </a:p>
          <a:p>
            <a:r>
              <a:rPr lang="uk-UA" sz="1800" b="1"/>
              <a:t>множина</a:t>
            </a:r>
            <a:endParaRPr lang="ru-RU" sz="1800" b="1"/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971550" y="4797425"/>
            <a:ext cx="763270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 sz="1800" b="1"/>
              <a:t>ЗА   РОДАМИ</a:t>
            </a:r>
            <a:endParaRPr lang="ru-RU" sz="1800" b="1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1042988" y="5300663"/>
            <a:ext cx="76327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uk-UA" sz="1800" b="1"/>
              <a:t>Чоловічий                   жіночий</a:t>
            </a:r>
            <a:r>
              <a:rPr lang="uk-UA" sz="1800"/>
              <a:t>                            </a:t>
            </a:r>
            <a:r>
              <a:rPr lang="uk-UA" sz="1800" b="1"/>
              <a:t>середній</a:t>
            </a:r>
            <a:endParaRPr lang="ru-RU" sz="1800" b="1"/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 flipH="1">
            <a:off x="2987675" y="1557338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5940425" y="1557338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13" name="Line 49"/>
          <p:cNvSpPr>
            <a:spLocks noChangeShapeType="1"/>
          </p:cNvSpPr>
          <p:nvPr/>
        </p:nvSpPr>
        <p:spPr bwMode="auto">
          <a:xfrm>
            <a:off x="2771775" y="53006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14" name="Line 50"/>
          <p:cNvSpPr>
            <a:spLocks noChangeShapeType="1"/>
          </p:cNvSpPr>
          <p:nvPr/>
        </p:nvSpPr>
        <p:spPr bwMode="auto">
          <a:xfrm>
            <a:off x="5580063" y="53006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15" name="Rectangle 51"/>
          <p:cNvSpPr>
            <a:spLocks noChangeArrowheads="1"/>
          </p:cNvSpPr>
          <p:nvPr/>
        </p:nvSpPr>
        <p:spPr bwMode="auto">
          <a:xfrm>
            <a:off x="971550" y="5876925"/>
            <a:ext cx="76327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uk-UA" sz="1800" b="1"/>
              <a:t>ПОЧАТКОВА  ФОРМА</a:t>
            </a:r>
            <a:r>
              <a:rPr lang="uk-UA" sz="1800"/>
              <a:t> -  називний відмінок  однини чоловічого роду</a:t>
            </a:r>
            <a:endParaRPr lang="ru-RU" sz="1800"/>
          </a:p>
        </p:txBody>
      </p:sp>
      <p:sp>
        <p:nvSpPr>
          <p:cNvPr id="36916" name="Line 52"/>
          <p:cNvSpPr>
            <a:spLocks noChangeShapeType="1"/>
          </p:cNvSpPr>
          <p:nvPr/>
        </p:nvSpPr>
        <p:spPr bwMode="auto">
          <a:xfrm flipH="1">
            <a:off x="3059113" y="3500438"/>
            <a:ext cx="2889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17" name="Line 53"/>
          <p:cNvSpPr>
            <a:spLocks noChangeShapeType="1"/>
          </p:cNvSpPr>
          <p:nvPr/>
        </p:nvSpPr>
        <p:spPr bwMode="auto">
          <a:xfrm>
            <a:off x="6300788" y="3500438"/>
            <a:ext cx="28733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18" name="Line 54"/>
          <p:cNvSpPr>
            <a:spLocks noChangeShapeType="1"/>
          </p:cNvSpPr>
          <p:nvPr/>
        </p:nvSpPr>
        <p:spPr bwMode="auto">
          <a:xfrm>
            <a:off x="4787900" y="3500438"/>
            <a:ext cx="71438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2124075" y="5084763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20" name="Line 56"/>
          <p:cNvSpPr>
            <a:spLocks noChangeShapeType="1"/>
          </p:cNvSpPr>
          <p:nvPr/>
        </p:nvSpPr>
        <p:spPr bwMode="auto">
          <a:xfrm flipH="1">
            <a:off x="4572000" y="5084763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21" name="Line 57"/>
          <p:cNvSpPr>
            <a:spLocks noChangeShapeType="1"/>
          </p:cNvSpPr>
          <p:nvPr/>
        </p:nvSpPr>
        <p:spPr bwMode="auto">
          <a:xfrm>
            <a:off x="6443663" y="5084763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68313" y="896938"/>
            <a:ext cx="83518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/>
              <a:t>    </a:t>
            </a:r>
            <a:r>
              <a:rPr lang="uk-UA" b="1"/>
              <a:t>Прочитайте слова. Випишіть з них прикметники. Доведіть, що виписані вами слова – прикметники:</a:t>
            </a:r>
          </a:p>
          <a:p>
            <a:endParaRPr lang="ru-RU"/>
          </a:p>
          <a:p>
            <a:r>
              <a:rPr lang="uk-UA" i="1"/>
              <a:t>   Голубий, зелений, зелень, зеленіти, мужній, мужність, мужніти, сірий, сіренький, голуб, низький, низенький, низина, щирий, спритний, щирість, бігти, ласка, ласкавий.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971550" y="1192213"/>
            <a:ext cx="741680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sz="3200" b="1" u="sng"/>
              <a:t> </a:t>
            </a:r>
            <a:r>
              <a:rPr lang="uk-UA" sz="3200" b="1" u="sng">
                <a:solidFill>
                  <a:schemeClr val="hlink"/>
                </a:solidFill>
              </a:rPr>
              <a:t>Гра «До прикметника – іменник»</a:t>
            </a:r>
            <a:r>
              <a:rPr lang="uk-UA" sz="3200" b="1" u="sng"/>
              <a:t>  </a:t>
            </a:r>
            <a:endParaRPr lang="ru-RU" sz="3200"/>
          </a:p>
          <a:p>
            <a:r>
              <a:rPr lang="uk-UA" sz="3200" b="1"/>
              <a:t>Доберіть до прикметників іменники:</a:t>
            </a:r>
            <a:endParaRPr lang="ru-RU" sz="3200"/>
          </a:p>
          <a:p>
            <a:r>
              <a:rPr lang="uk-UA" sz="3200" i="1"/>
              <a:t>А) рік, назва, квітка, літо, одяг, земля, страва, книга, вода</a:t>
            </a:r>
          </a:p>
          <a:p>
            <a:endParaRPr lang="ru-RU" sz="3200"/>
          </a:p>
          <a:p>
            <a:r>
              <a:rPr lang="uk-UA" sz="3200" i="1"/>
              <a:t>Б) національний, святкова, прохолодна, новий, тепле, рідна, чарівна, цікава, українська.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140200" y="1141413"/>
            <a:ext cx="4319588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sz="3200" b="1" i="1"/>
              <a:t>Новий рік</a:t>
            </a:r>
            <a:endParaRPr lang="ru-RU" sz="3200" b="1"/>
          </a:p>
          <a:p>
            <a:r>
              <a:rPr lang="uk-UA" sz="3200" b="1" i="1"/>
              <a:t>Українська назва</a:t>
            </a:r>
            <a:endParaRPr lang="ru-RU" sz="3200" b="1"/>
          </a:p>
          <a:p>
            <a:r>
              <a:rPr lang="uk-UA" sz="3200" b="1" i="1"/>
              <a:t>Чарівна квітка</a:t>
            </a:r>
            <a:endParaRPr lang="ru-RU" sz="3200" b="1"/>
          </a:p>
          <a:p>
            <a:r>
              <a:rPr lang="uk-UA" sz="3200" b="1" i="1"/>
              <a:t>Тепле літо</a:t>
            </a:r>
            <a:endParaRPr lang="ru-RU" sz="3200" b="1"/>
          </a:p>
          <a:p>
            <a:r>
              <a:rPr lang="uk-UA" sz="3200" b="1" i="1"/>
              <a:t>Національний одяг</a:t>
            </a:r>
            <a:endParaRPr lang="ru-RU" sz="3200" b="1"/>
          </a:p>
          <a:p>
            <a:r>
              <a:rPr lang="uk-UA" sz="3200" b="1" i="1"/>
              <a:t>Рідна земля</a:t>
            </a:r>
            <a:endParaRPr lang="ru-RU" sz="3200" b="1"/>
          </a:p>
          <a:p>
            <a:r>
              <a:rPr lang="uk-UA" sz="3200" b="1" i="1"/>
              <a:t>Святкова страва</a:t>
            </a:r>
            <a:endParaRPr lang="ru-RU" sz="3200" b="1"/>
          </a:p>
          <a:p>
            <a:r>
              <a:rPr lang="uk-UA" sz="3200" b="1" i="1"/>
              <a:t>Цікава книга</a:t>
            </a:r>
            <a:endParaRPr lang="ru-RU" sz="3200" b="1"/>
          </a:p>
          <a:p>
            <a:r>
              <a:rPr lang="uk-UA" sz="3200" b="1" i="1"/>
              <a:t>Прохолодна вода</a:t>
            </a:r>
          </a:p>
        </p:txBody>
      </p:sp>
      <p:pic>
        <p:nvPicPr>
          <p:cNvPr id="40965" name="Picture 5" descr="1429241_html_7910054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00213"/>
            <a:ext cx="3382962" cy="388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95288" y="1035050"/>
            <a:ext cx="875982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b="1" u="sng"/>
              <a:t> </a:t>
            </a:r>
            <a:r>
              <a:rPr lang="uk-UA" b="1" u="sng">
                <a:solidFill>
                  <a:schemeClr val="hlink"/>
                </a:solidFill>
              </a:rPr>
              <a:t>Творче завдання</a:t>
            </a:r>
            <a:r>
              <a:rPr lang="uk-UA" b="1" u="sng"/>
              <a:t>         </a:t>
            </a:r>
            <a:endParaRPr lang="ru-RU"/>
          </a:p>
          <a:p>
            <a:r>
              <a:rPr lang="uk-UA" b="1"/>
              <a:t>    Перепишіть текст, вставляючи пропущені букви</a:t>
            </a:r>
            <a:endParaRPr lang="ru-RU"/>
          </a:p>
          <a:p>
            <a:r>
              <a:rPr lang="uk-UA" i="1"/>
              <a:t>Т..пла і ніжна – в матусі рука.</a:t>
            </a:r>
            <a:endParaRPr lang="ru-RU"/>
          </a:p>
          <a:p>
            <a:r>
              <a:rPr lang="uk-UA" i="1"/>
              <a:t>Дужа й с..лона вона – в м..ряка.</a:t>
            </a:r>
            <a:endParaRPr lang="ru-RU"/>
          </a:p>
          <a:p>
            <a:r>
              <a:rPr lang="uk-UA" i="1"/>
              <a:t>У сталевара – м..цна, мозолиста.</a:t>
            </a:r>
            <a:endParaRPr lang="ru-RU"/>
          </a:p>
          <a:p>
            <a:r>
              <a:rPr lang="uk-UA" i="1"/>
              <a:t>Легка, мов крило, - в піаніста-арт..ста.</a:t>
            </a:r>
            <a:endParaRPr lang="ru-RU"/>
          </a:p>
          <a:p>
            <a:r>
              <a:rPr lang="uk-UA" i="1"/>
              <a:t>В л..каря – ч..йна,</a:t>
            </a:r>
            <a:endParaRPr lang="ru-RU"/>
          </a:p>
          <a:p>
            <a:r>
              <a:rPr lang="uk-UA" i="1"/>
              <a:t>Ш..рстка – в хлібороба,</a:t>
            </a:r>
            <a:endParaRPr lang="ru-RU"/>
          </a:p>
          <a:p>
            <a:r>
              <a:rPr lang="uk-UA" i="1"/>
              <a:t>Тільки ніяка рука – у н..роби.</a:t>
            </a:r>
            <a:endParaRPr lang="ru-RU"/>
          </a:p>
          <a:p>
            <a:r>
              <a:rPr lang="uk-UA" i="1"/>
              <a:t>                                   (Д.Савчук)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559</Words>
  <Application>Microsoft Office PowerPoint</Application>
  <PresentationFormat>Экран (4:3)</PresentationFormat>
  <Paragraphs>113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28" baseType="lpstr">
      <vt:lpstr>Calibri</vt:lpstr>
      <vt:lpstr>Arial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ТЕМА:  Прикметник як частина мови: загальне значення, морфологічні ознаки, синтаксична роль </vt:lpstr>
      <vt:lpstr>Слайд 2</vt:lpstr>
      <vt:lpstr>Слово наше пребагате і пахуче, ніби м’ята. (В.Кочевський) На вустах розквітає слово і любистково, і барвінково. (П.Осадчук) Нехай же слово, слово золоте печалиться, сміється і цвіте! (Р.Лубківський)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Inspirion</cp:lastModifiedBy>
  <cp:revision>3</cp:revision>
  <dcterms:created xsi:type="dcterms:W3CDTF">2013-01-06T18:32:13Z</dcterms:created>
  <dcterms:modified xsi:type="dcterms:W3CDTF">2018-03-09T10:33:51Z</dcterms:modified>
</cp:coreProperties>
</file>