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85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Arial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9A00"/>
    <a:srgbClr val="62C400"/>
    <a:srgbClr val="33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864" y="8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EC3805-F66B-4E4A-BB58-24EAF3CED7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484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424302-B1D6-CE46-9F7D-6C15C5D3BF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666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68A7AE-FEF9-3E41-9952-43E2A5482D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50222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B7CA8-81F1-7A4F-85B7-6CDBB08940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3583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FCDC22-9A53-7A45-A703-B27859069F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120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2D7C98-10EF-DE44-ACBF-92090E2232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1387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2C3B5-230D-4B4D-9A81-0B86F54E07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8716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873C5B-6AB2-AD40-8857-34E4124DBD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3060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7F83B-329A-5847-A49F-D141C2B913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161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6B581-FFFE-7E4E-9C08-25B55F2FA6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28670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CA3D0A-0D2F-0542-B5B7-EA46C6D2B4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5166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A7BEE32D-2770-A142-ACD2-C4B2F8CABE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Arial" charset="0"/>
          <a:cs typeface="Arial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4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st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20688"/>
            <a:ext cx="4038600" cy="568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5003800" y="3756025"/>
            <a:ext cx="3748088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fr-FR" sz="4800" b="1">
                <a:latin typeface="Garamond" charset="0"/>
              </a:rPr>
              <a:t>Tarass </a:t>
            </a:r>
          </a:p>
          <a:p>
            <a:pPr algn="ctr"/>
            <a:r>
              <a:rPr lang="fr-FR" sz="4800" b="1">
                <a:latin typeface="Garamond" charset="0"/>
              </a:rPr>
              <a:t>Chevtchenko</a:t>
            </a:r>
            <a:r>
              <a:rPr lang="ru-RU" sz="4800" b="1">
                <a:latin typeface="Garamond" charset="0"/>
              </a:rPr>
              <a:t>(1814 </a:t>
            </a:r>
            <a:r>
              <a:rPr lang="en-US" sz="4800" b="1">
                <a:latin typeface="Garamond" charset="0"/>
              </a:rPr>
              <a:t>- </a:t>
            </a:r>
            <a:r>
              <a:rPr lang="ru-RU" sz="4800" b="1">
                <a:latin typeface="Garamond" charset="0"/>
              </a:rPr>
              <a:t>1861)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03648" y="18864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                       Одеська гімназія №5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627784" y="6525344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                                  </a:t>
            </a:r>
            <a:r>
              <a:rPr lang="ru-RU" sz="1400" dirty="0" err="1" smtClean="0"/>
              <a:t>Автори</a:t>
            </a:r>
            <a:r>
              <a:rPr lang="ru-RU" sz="1400" dirty="0" smtClean="0"/>
              <a:t> уроку: Мацкевич Ю.О., </a:t>
            </a:r>
            <a:r>
              <a:rPr lang="ru-RU" sz="1400" dirty="0" err="1" smtClean="0"/>
              <a:t>Шкурупій</a:t>
            </a:r>
            <a:r>
              <a:rPr lang="ru-RU" sz="1400" dirty="0" smtClean="0"/>
              <a:t> М.В.</a:t>
            </a:r>
            <a:endParaRPr lang="ru-RU" sz="1400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" y="0"/>
            <a:ext cx="5273675" cy="27813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uk-UA" sz="2800">
                <a:latin typeface="Garamond" charset="0"/>
              </a:rPr>
              <a:t>	</a:t>
            </a:r>
            <a:endParaRPr kumimoji="0" lang="ru-RU" sz="2800" b="1">
              <a:latin typeface="Garamond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115888"/>
            <a:ext cx="4716463" cy="369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r>
              <a:rPr kumimoji="0" lang="fr-FR" sz="1800"/>
              <a:t>     Le combat du peuple ukrainien contre ses oppresseurs occupe une grande place dans la poésie de Chevtchenko. Un premier recueil de vers a paru en 1840 sous le titre de </a:t>
            </a:r>
            <a:r>
              <a:rPr kumimoji="0" lang="fr-FR" sz="1800" i="1"/>
              <a:t>Kobzar. </a:t>
            </a:r>
            <a:r>
              <a:rPr kumimoji="0" lang="fr-FR" sz="1800"/>
              <a:t>La couverture représentait un Kobzar qui jouait de son instrument. Le titre et la couverture annonçaient la parenté du jeune poète avec les Kobzars ukrainiens.</a:t>
            </a:r>
          </a:p>
          <a:p>
            <a:r>
              <a:rPr kumimoji="0" lang="fr-FR" sz="1800"/>
              <a:t>     Ce livre a eu un grand succès parmi les lecteurs. Chevtchenko décrit la vie dure des paysans, les pensées d’un peuple qui aspire à la liberté. Chevtchenko appele «Mère» sa patrie l’Ukraine et lui dédie ses vers.</a:t>
            </a:r>
            <a:endParaRPr kumimoji="0" lang="ru-RU" sz="1800"/>
          </a:p>
        </p:txBody>
      </p:sp>
      <p:pic>
        <p:nvPicPr>
          <p:cNvPr id="5" name="Picture 5" descr="300px-First_Kobza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0"/>
            <a:ext cx="4500562" cy="371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07950" y="3860800"/>
            <a:ext cx="892810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r>
              <a:rPr kumimoji="0" lang="fr-FR" sz="1800"/>
              <a:t>     Dans son premier grand poème «Les Ga</a:t>
            </a:r>
            <a:r>
              <a:rPr kumimoji="0" lang="uk-UA" sz="1800"/>
              <a:t>ї</a:t>
            </a:r>
            <a:r>
              <a:rPr kumimoji="0" lang="fr-FR" sz="1800"/>
              <a:t>damaks» (1841), le poète célébrait les héros de la révolte paysanne de 1768, qui est entrée dans l’histoire sous le nom de Koli</a:t>
            </a:r>
            <a:r>
              <a:rPr kumimoji="0" lang="uk-UA" sz="1800"/>
              <a:t>ї</a:t>
            </a:r>
            <a:r>
              <a:rPr kumimoji="0" lang="fr-FR" sz="1800"/>
              <a:t>vchina.</a:t>
            </a:r>
          </a:p>
          <a:p>
            <a:r>
              <a:rPr kumimoji="0" lang="fr-FR" sz="1800"/>
              <a:t>     «La Folle» est une ballade qui raconte l’amour d’une jeune fille pour un cosaque qui est parti à l’étranger.</a:t>
            </a:r>
          </a:p>
          <a:p>
            <a:r>
              <a:rPr kumimoji="0" lang="fr-FR" sz="1800"/>
              <a:t>     En 1844, Chevtchenko a écrit le poème satirique «Le rêve». Il s’y moque de tsar, oppresseur des peuples.</a:t>
            </a:r>
          </a:p>
          <a:p>
            <a:r>
              <a:rPr kumimoji="0" lang="fr-FR" sz="1800"/>
              <a:t>     Dans le poème «Caucase» (1845), le poète compare l’empire de Nicolas 1</a:t>
            </a:r>
            <a:r>
              <a:rPr kumimoji="0" lang="fr-FR" sz="1800" baseline="30000"/>
              <a:t>er</a:t>
            </a:r>
            <a:r>
              <a:rPr kumimoji="0" lang="fr-FR" sz="1800"/>
              <a:t> à une prison.</a:t>
            </a:r>
            <a:endParaRPr kumimoji="0" lang="ru-RU" sz="1800"/>
          </a:p>
        </p:txBody>
      </p:sp>
    </p:spTree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755650" y="333375"/>
            <a:ext cx="76327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r>
              <a:rPr kumimoji="0" lang="fr-FR" sz="3200"/>
              <a:t>                     </a:t>
            </a:r>
            <a:r>
              <a:rPr kumimoji="0" lang="fr-FR" sz="3200">
                <a:solidFill>
                  <a:srgbClr val="FF0000"/>
                </a:solidFill>
              </a:rPr>
              <a:t>Votre devoir</a:t>
            </a:r>
            <a:endParaRPr kumimoji="0" lang="ru-RU" sz="320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23850" y="1268413"/>
            <a:ext cx="8496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r>
              <a:rPr kumimoji="0" lang="fr-FR" sz="1800"/>
              <a:t>                   </a:t>
            </a:r>
            <a:r>
              <a:rPr kumimoji="0" lang="fr-FR"/>
              <a:t>Parlez de T. Chevtchenko et de sa poésie</a:t>
            </a:r>
            <a:endParaRPr kumimoji="0" lang="ru-RU"/>
          </a:p>
        </p:txBody>
      </p:sp>
      <p:pic>
        <p:nvPicPr>
          <p:cNvPr id="6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36838"/>
            <a:ext cx="9144000" cy="422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 spd="slow">
    <p:blinds dir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Изображение 1" descr="tiger-142625318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 spd="slow">
    <p:circl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Documents and Settings\Учитель\Рабочий стол\орнаменти\Урок10рис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8FAF5"/>
              </a:clrFrom>
              <a:clrTo>
                <a:srgbClr val="F8FA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785918" cy="3500438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9" name="Picture 3" descr="C:\Documents and Settings\Учитель\Рабочий стол\орнаменти\Урок10рис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8FAF5"/>
              </a:clrFrom>
              <a:clrTo>
                <a:srgbClr val="F8FA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357562"/>
            <a:ext cx="1785918" cy="3500438"/>
          </a:xfrm>
          <a:prstGeom prst="rect">
            <a:avLst/>
          </a:prstGeom>
          <a:noFill/>
          <a:effectLst>
            <a:softEdge rad="31750"/>
          </a:effectLst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908175" y="188913"/>
            <a:ext cx="2951163" cy="6278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r>
              <a:rPr kumimoji="0" lang="fr-FR" sz="1800"/>
              <a:t>          </a:t>
            </a:r>
            <a:r>
              <a:rPr kumimoji="0" lang="ru-RU">
                <a:solidFill>
                  <a:srgbClr val="FF0000"/>
                </a:solidFill>
              </a:rPr>
              <a:t>Заповіт</a:t>
            </a:r>
          </a:p>
          <a:p>
            <a:endParaRPr kumimoji="0" lang="ru-RU" sz="1800"/>
          </a:p>
          <a:p>
            <a:endParaRPr kumimoji="0" lang="ru-RU" sz="1800"/>
          </a:p>
          <a:p>
            <a:r>
              <a:rPr kumimoji="0" lang="ru-RU" sz="1800"/>
              <a:t>Як умру, то поховайте</a:t>
            </a:r>
          </a:p>
          <a:p>
            <a:r>
              <a:rPr kumimoji="0" lang="ru-RU" sz="1800"/>
              <a:t>Мене на могилі</a:t>
            </a:r>
          </a:p>
          <a:p>
            <a:r>
              <a:rPr kumimoji="0" lang="ru-RU" sz="1800"/>
              <a:t>Серед степу широкого </a:t>
            </a:r>
          </a:p>
          <a:p>
            <a:r>
              <a:rPr kumimoji="0" lang="ru-RU" sz="1800"/>
              <a:t>На Вкраїні милій</a:t>
            </a:r>
          </a:p>
          <a:p>
            <a:r>
              <a:rPr kumimoji="0" lang="ru-RU" sz="1800"/>
              <a:t>Щоб лани широкополі</a:t>
            </a:r>
          </a:p>
          <a:p>
            <a:r>
              <a:rPr kumimoji="0" lang="ru-RU" sz="1800"/>
              <a:t>І Дніпро, і кручі</a:t>
            </a:r>
          </a:p>
          <a:p>
            <a:r>
              <a:rPr kumimoji="0" lang="ru-RU" sz="1800"/>
              <a:t>Було видно, було чути,</a:t>
            </a:r>
          </a:p>
          <a:p>
            <a:r>
              <a:rPr kumimoji="0" lang="ru-RU" sz="1800"/>
              <a:t>Як реве ревучий</a:t>
            </a:r>
          </a:p>
          <a:p>
            <a:r>
              <a:rPr kumimoji="0" lang="uk-UA" sz="1800"/>
              <a:t>     </a:t>
            </a:r>
            <a:r>
              <a:rPr kumimoji="0" lang="is-IS" sz="1800"/>
              <a:t>…</a:t>
            </a:r>
            <a:r>
              <a:rPr kumimoji="0" lang="uk-UA" sz="1800"/>
              <a:t>        ...         ...</a:t>
            </a:r>
          </a:p>
          <a:p>
            <a:r>
              <a:rPr kumimoji="0" lang="uk-UA" sz="1800"/>
              <a:t>Поховайте та вставайте,</a:t>
            </a:r>
          </a:p>
          <a:p>
            <a:r>
              <a:rPr kumimoji="0" lang="uk-UA" sz="1800"/>
              <a:t>Кайдани порвіте</a:t>
            </a:r>
          </a:p>
          <a:p>
            <a:r>
              <a:rPr kumimoji="0" lang="uk-UA" sz="1800"/>
              <a:t>І вражою злою кров</a:t>
            </a:r>
            <a:r>
              <a:rPr kumimoji="0" lang="fr-FR" sz="1800"/>
              <a:t>’</a:t>
            </a:r>
            <a:r>
              <a:rPr kumimoji="0" lang="uk-UA" altLang="ja-JP" sz="1800"/>
              <a:t>ю</a:t>
            </a:r>
          </a:p>
          <a:p>
            <a:r>
              <a:rPr kumimoji="0" lang="uk-UA" sz="1800"/>
              <a:t>Волю окропіте.</a:t>
            </a:r>
          </a:p>
          <a:p>
            <a:r>
              <a:rPr kumimoji="0" lang="uk-UA" sz="1800"/>
              <a:t>І мене в сім</a:t>
            </a:r>
            <a:r>
              <a:rPr kumimoji="0" lang="fr-FR" sz="1800"/>
              <a:t>’</a:t>
            </a:r>
            <a:r>
              <a:rPr kumimoji="0" lang="uk-UA" altLang="ja-JP" sz="1800"/>
              <a:t>ї великій,</a:t>
            </a:r>
          </a:p>
          <a:p>
            <a:r>
              <a:rPr kumimoji="0" lang="uk-UA" sz="1800"/>
              <a:t>В сім</a:t>
            </a:r>
            <a:r>
              <a:rPr kumimoji="0" lang="fr-FR" sz="1800"/>
              <a:t>’</a:t>
            </a:r>
            <a:r>
              <a:rPr kumimoji="0" lang="uk-UA" altLang="ja-JP" sz="1800"/>
              <a:t>ї вольній, новій,</a:t>
            </a:r>
          </a:p>
          <a:p>
            <a:r>
              <a:rPr kumimoji="0" lang="uk-UA" sz="1800"/>
              <a:t>Не забудьте пом</a:t>
            </a:r>
            <a:r>
              <a:rPr kumimoji="0" lang="fr-FR" sz="1800"/>
              <a:t>’</a:t>
            </a:r>
            <a:r>
              <a:rPr kumimoji="0" lang="uk-UA" altLang="ja-JP" sz="1800"/>
              <a:t>янути</a:t>
            </a:r>
          </a:p>
          <a:p>
            <a:r>
              <a:rPr kumimoji="0" lang="uk-UA" sz="1800"/>
              <a:t>Незлим тихим словом.</a:t>
            </a:r>
          </a:p>
          <a:p>
            <a:endParaRPr kumimoji="0" lang="uk-UA" sz="1800"/>
          </a:p>
          <a:p>
            <a:r>
              <a:rPr kumimoji="0" lang="uk-UA" sz="1800"/>
              <a:t>                     </a:t>
            </a:r>
            <a:r>
              <a:rPr kumimoji="0" lang="uk-UA" sz="1800" i="1"/>
              <a:t>Т. Шевченко</a:t>
            </a:r>
            <a:endParaRPr kumimoji="0" lang="ru-RU" sz="1800" i="1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859338" y="188913"/>
            <a:ext cx="4033837" cy="655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r>
              <a:rPr kumimoji="0" lang="fr-FR" sz="1800"/>
              <a:t>           </a:t>
            </a:r>
            <a:r>
              <a:rPr kumimoji="0" lang="fr-FR" sz="1800">
                <a:solidFill>
                  <a:srgbClr val="FF0000"/>
                </a:solidFill>
              </a:rPr>
              <a:t> </a:t>
            </a:r>
            <a:r>
              <a:rPr kumimoji="0" lang="fr-FR">
                <a:solidFill>
                  <a:srgbClr val="FF0000"/>
                </a:solidFill>
              </a:rPr>
              <a:t>Testament</a:t>
            </a:r>
          </a:p>
          <a:p>
            <a:endParaRPr kumimoji="0" lang="fr-FR" sz="1800"/>
          </a:p>
          <a:p>
            <a:endParaRPr kumimoji="0" lang="fr-FR" sz="1800"/>
          </a:p>
          <a:p>
            <a:r>
              <a:rPr kumimoji="0" lang="fr-FR" sz="1800"/>
              <a:t>Quand je serai mort mettez-moi      Dans le tertre qui sert de tombe</a:t>
            </a:r>
          </a:p>
          <a:p>
            <a:r>
              <a:rPr kumimoji="0" lang="fr-FR" sz="1800"/>
              <a:t>Au milieu de la plaine immense,</a:t>
            </a:r>
          </a:p>
          <a:p>
            <a:r>
              <a:rPr kumimoji="0" lang="fr-FR" sz="1800"/>
              <a:t>Dans mon Ukraine bien-aimée,</a:t>
            </a:r>
          </a:p>
          <a:p>
            <a:r>
              <a:rPr kumimoji="0" lang="fr-FR" sz="1800"/>
              <a:t>Pour que je vois les champs sans fin,</a:t>
            </a:r>
          </a:p>
          <a:p>
            <a:r>
              <a:rPr kumimoji="0" lang="fr-FR" sz="1800"/>
              <a:t>Le Dnipro et ses rives abruptes,</a:t>
            </a:r>
          </a:p>
          <a:p>
            <a:r>
              <a:rPr kumimoji="0" lang="fr-FR" sz="1800"/>
              <a:t>Et que je l’entende mugir.</a:t>
            </a:r>
          </a:p>
          <a:p>
            <a:endParaRPr kumimoji="0" lang="fr-FR" sz="1800"/>
          </a:p>
          <a:p>
            <a:r>
              <a:rPr kumimoji="0" lang="is-IS" sz="1800"/>
              <a:t>             …        ...       ...</a:t>
            </a:r>
          </a:p>
          <a:p>
            <a:r>
              <a:rPr kumimoji="0" lang="is-IS" sz="1800"/>
              <a:t>Vous, enterrez-moi, levez-vous,</a:t>
            </a:r>
          </a:p>
          <a:p>
            <a:r>
              <a:rPr kumimoji="0" lang="is-IS" sz="1800"/>
              <a:t>Brisez enfin, brisez vos chaînes,</a:t>
            </a:r>
          </a:p>
          <a:p>
            <a:r>
              <a:rPr kumimoji="0" lang="is-IS" sz="1800"/>
              <a:t>La liberté, arrosez-la</a:t>
            </a:r>
          </a:p>
          <a:p>
            <a:r>
              <a:rPr kumimoji="0" lang="is-IS" sz="1800"/>
              <a:t>Avec le sang de l’ennemi.</a:t>
            </a:r>
          </a:p>
          <a:p>
            <a:r>
              <a:rPr kumimoji="0" lang="is-IS" sz="1800"/>
              <a:t>Plus tard, dans la grande famille,</a:t>
            </a:r>
          </a:p>
          <a:p>
            <a:r>
              <a:rPr kumimoji="0" lang="is-IS" sz="1800"/>
              <a:t>La famille libre et nouvelle,</a:t>
            </a:r>
          </a:p>
          <a:p>
            <a:r>
              <a:rPr kumimoji="0" lang="is-IS" sz="1800"/>
              <a:t>N’oubliez pas de m’évoquer</a:t>
            </a:r>
          </a:p>
          <a:p>
            <a:r>
              <a:rPr kumimoji="0" lang="is-IS" sz="1800"/>
              <a:t>Avec des mots doux et paisibles.</a:t>
            </a:r>
          </a:p>
          <a:p>
            <a:endParaRPr kumimoji="0" lang="is-IS" sz="1800"/>
          </a:p>
          <a:p>
            <a:r>
              <a:rPr kumimoji="0" lang="is-IS" sz="1800"/>
              <a:t>                                 </a:t>
            </a:r>
            <a:r>
              <a:rPr kumimoji="0" lang="is-IS" sz="1800" i="1"/>
              <a:t>T. Chevtchenko</a:t>
            </a:r>
          </a:p>
          <a:p>
            <a:r>
              <a:rPr kumimoji="0" lang="is-IS" sz="1800" i="1"/>
              <a:t>                           (traduit par Guillevic</a:t>
            </a:r>
            <a:r>
              <a:rPr kumimoji="0" lang="is-IS" sz="1800"/>
              <a:t>)</a:t>
            </a:r>
            <a:endParaRPr kumimoji="0" lang="fr-FR" sz="1800"/>
          </a:p>
        </p:txBody>
      </p:sp>
    </p:spTree>
  </p:cSld>
  <p:clrMapOvr>
    <a:masterClrMapping/>
  </p:clrMapOvr>
  <p:transition xmlns:p14="http://schemas.microsoft.com/office/powerpoint/2010/main" spd="slow">
    <p:checker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3" dur="2000"/>
                                        <p:tgtEl>
                                          <p:spTgt spid="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9" dur="2000"/>
                                        <p:tgtEl>
                                          <p:spTgt spid="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5" dur="2000"/>
                                        <p:tgtEl>
                                          <p:spTgt spid="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6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9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5" dur="2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8" dur="2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1" dur="2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4" dur="20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7" dur="20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0" dur="20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3" dur="2000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6" dur="2000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9" dur="2000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2" dur="2000"/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5" dur="2000"/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8" dur="2000"/>
                                        <p:tgtEl>
                                          <p:spTgt spid="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1" dur="2000"/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4" dur="2000"/>
                                        <p:tgtEl>
                                          <p:spTgt spid="10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7" dur="2000"/>
                                        <p:tgtEl>
                                          <p:spTgt spid="10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Учитель\Рабочий стол\орнаменти\Урок10рис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8FAF5"/>
              </a:clrFrom>
              <a:clrTo>
                <a:srgbClr val="F8FA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785918" cy="3500438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5" name="Picture 3" descr="C:\Documents and Settings\Учитель\Рабочий стол\орнаменти\Урок10рис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8FAF5"/>
              </a:clrFrom>
              <a:clrTo>
                <a:srgbClr val="F8FA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357562"/>
            <a:ext cx="1785918" cy="3500438"/>
          </a:xfrm>
          <a:prstGeom prst="rect">
            <a:avLst/>
          </a:prstGeom>
          <a:noFill/>
          <a:effectLst>
            <a:softEdge rad="31750"/>
          </a:effectLst>
        </p:spPr>
      </p:pic>
      <p:sp>
        <p:nvSpPr>
          <p:cNvPr id="3" name="TextBox 2"/>
          <p:cNvSpPr txBox="1"/>
          <p:nvPr/>
        </p:nvSpPr>
        <p:spPr>
          <a:xfrm>
            <a:off x="2123728" y="260648"/>
            <a:ext cx="5904656" cy="461665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>
              <a:defRPr/>
            </a:pPr>
            <a:r>
              <a:rPr lang="fr-FR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cs typeface="+mn-cs"/>
              </a:rPr>
              <a:t>        </a:t>
            </a:r>
            <a:r>
              <a:rPr lang="fr-FR" sz="2400" b="1" cap="all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</a:effectLst>
                <a:cs typeface="+mn-cs"/>
              </a:rPr>
              <a:t>Les mots nouveaux</a:t>
            </a:r>
            <a:endParaRPr lang="ru-RU" sz="2400" b="1" cap="all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</a:effectLst>
              <a:cs typeface="+mn-cs"/>
            </a:endParaRPr>
          </a:p>
        </p:txBody>
      </p:sp>
      <p:sp>
        <p:nvSpPr>
          <p:cNvPr id="16388" name="TextBox 5"/>
          <p:cNvSpPr txBox="1">
            <a:spLocks noChangeArrowheads="1"/>
          </p:cNvSpPr>
          <p:nvPr/>
        </p:nvSpPr>
        <p:spPr bwMode="auto">
          <a:xfrm>
            <a:off x="2051050" y="1196975"/>
            <a:ext cx="2736850" cy="606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>
              <a:lnSpc>
                <a:spcPct val="200000"/>
              </a:lnSpc>
            </a:pPr>
            <a:r>
              <a:rPr kumimoji="0" lang="fr-FR" sz="2000"/>
              <a:t>le fondateur</a:t>
            </a:r>
          </a:p>
          <a:p>
            <a:pPr>
              <a:lnSpc>
                <a:spcPct val="200000"/>
              </a:lnSpc>
            </a:pPr>
            <a:r>
              <a:rPr kumimoji="0" lang="fr-FR" sz="2000"/>
              <a:t>l’indépendance</a:t>
            </a:r>
          </a:p>
          <a:p>
            <a:pPr>
              <a:lnSpc>
                <a:spcPct val="200000"/>
              </a:lnSpc>
            </a:pPr>
            <a:r>
              <a:rPr kumimoji="0" lang="fr-FR" sz="2000"/>
              <a:t>un mouvement</a:t>
            </a:r>
          </a:p>
          <a:p>
            <a:pPr>
              <a:lnSpc>
                <a:spcPct val="200000"/>
              </a:lnSpc>
            </a:pPr>
            <a:r>
              <a:rPr kumimoji="0" lang="fr-FR" sz="2000"/>
              <a:t>plusieurs</a:t>
            </a:r>
          </a:p>
          <a:p>
            <a:pPr>
              <a:lnSpc>
                <a:spcPct val="200000"/>
              </a:lnSpc>
            </a:pPr>
            <a:r>
              <a:rPr kumimoji="0" lang="fr-FR" sz="2000"/>
              <a:t>une œuvre</a:t>
            </a:r>
          </a:p>
          <a:p>
            <a:pPr>
              <a:lnSpc>
                <a:spcPct val="200000"/>
              </a:lnSpc>
            </a:pPr>
            <a:r>
              <a:rPr kumimoji="0" lang="fr-FR" sz="2000"/>
              <a:t>s’unir</a:t>
            </a:r>
          </a:p>
          <a:p>
            <a:pPr>
              <a:lnSpc>
                <a:spcPct val="200000"/>
              </a:lnSpc>
            </a:pPr>
            <a:r>
              <a:rPr kumimoji="0" lang="fr-FR" sz="2000"/>
              <a:t>un ennemi</a:t>
            </a:r>
          </a:p>
          <a:p>
            <a:pPr>
              <a:lnSpc>
                <a:spcPct val="200000"/>
              </a:lnSpc>
            </a:pPr>
            <a:r>
              <a:rPr kumimoji="0" lang="fr-FR" sz="2000"/>
              <a:t>un exil</a:t>
            </a:r>
          </a:p>
          <a:p>
            <a:pPr>
              <a:lnSpc>
                <a:spcPct val="200000"/>
              </a:lnSpc>
            </a:pPr>
            <a:r>
              <a:rPr kumimoji="0" lang="fr-FR" sz="2000"/>
              <a:t>une tombe</a:t>
            </a:r>
          </a:p>
          <a:p>
            <a:pPr>
              <a:lnSpc>
                <a:spcPct val="150000"/>
              </a:lnSpc>
            </a:pPr>
            <a:endParaRPr kumimoji="0" lang="fr-FR" sz="2000"/>
          </a:p>
        </p:txBody>
      </p:sp>
      <p:sp>
        <p:nvSpPr>
          <p:cNvPr id="16389" name="TextBox 9"/>
          <p:cNvSpPr txBox="1">
            <a:spLocks noChangeArrowheads="1"/>
          </p:cNvSpPr>
          <p:nvPr/>
        </p:nvSpPr>
        <p:spPr bwMode="auto">
          <a:xfrm>
            <a:off x="5219700" y="1196975"/>
            <a:ext cx="3600450" cy="683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>
              <a:lnSpc>
                <a:spcPct val="200000"/>
              </a:lnSpc>
            </a:pPr>
            <a:r>
              <a:rPr kumimoji="0" lang="ru-RU" sz="2000"/>
              <a:t>засновник</a:t>
            </a:r>
          </a:p>
          <a:p>
            <a:pPr>
              <a:lnSpc>
                <a:spcPct val="200000"/>
              </a:lnSpc>
            </a:pPr>
            <a:r>
              <a:rPr kumimoji="0" lang="ru-RU" sz="2000"/>
              <a:t>незалежність</a:t>
            </a:r>
          </a:p>
          <a:p>
            <a:pPr>
              <a:lnSpc>
                <a:spcPct val="200000"/>
              </a:lnSpc>
            </a:pPr>
            <a:r>
              <a:rPr kumimoji="0" lang="ru-RU" sz="2000"/>
              <a:t>рух</a:t>
            </a:r>
          </a:p>
          <a:p>
            <a:pPr>
              <a:lnSpc>
                <a:spcPct val="200000"/>
              </a:lnSpc>
            </a:pPr>
            <a:r>
              <a:rPr kumimoji="0" lang="ru-RU" sz="2000"/>
              <a:t>декілька</a:t>
            </a:r>
          </a:p>
          <a:p>
            <a:pPr>
              <a:lnSpc>
                <a:spcPct val="200000"/>
              </a:lnSpc>
            </a:pPr>
            <a:r>
              <a:rPr kumimoji="0" lang="ru-RU" sz="2000"/>
              <a:t>твір</a:t>
            </a:r>
          </a:p>
          <a:p>
            <a:pPr>
              <a:lnSpc>
                <a:spcPct val="200000"/>
              </a:lnSpc>
            </a:pPr>
            <a:r>
              <a:rPr kumimoji="0" lang="ru-RU" sz="2000"/>
              <a:t>об</a:t>
            </a:r>
            <a:r>
              <a:rPr kumimoji="0" lang="fr-FR" sz="2000"/>
              <a:t>’</a:t>
            </a:r>
            <a:r>
              <a:rPr kumimoji="0" lang="uk-UA" altLang="ja-JP" sz="2000"/>
              <a:t>єднуватися</a:t>
            </a:r>
          </a:p>
          <a:p>
            <a:pPr>
              <a:lnSpc>
                <a:spcPct val="200000"/>
              </a:lnSpc>
            </a:pPr>
            <a:r>
              <a:rPr kumimoji="0" lang="ru-RU" sz="2000"/>
              <a:t>в</a:t>
            </a:r>
            <a:r>
              <a:rPr kumimoji="0" lang="uk-UA" sz="2000"/>
              <a:t>орог</a:t>
            </a:r>
          </a:p>
          <a:p>
            <a:pPr>
              <a:lnSpc>
                <a:spcPct val="200000"/>
              </a:lnSpc>
            </a:pPr>
            <a:r>
              <a:rPr kumimoji="0" lang="ru-RU" sz="2000"/>
              <a:t>з</a:t>
            </a:r>
            <a:r>
              <a:rPr kumimoji="0" lang="uk-UA" sz="2000"/>
              <a:t>аслання</a:t>
            </a:r>
          </a:p>
          <a:p>
            <a:pPr>
              <a:lnSpc>
                <a:spcPct val="200000"/>
              </a:lnSpc>
            </a:pPr>
            <a:r>
              <a:rPr kumimoji="0" lang="uk-UA" sz="2000"/>
              <a:t>могила</a:t>
            </a:r>
            <a:endParaRPr kumimoji="0" lang="ru-RU" sz="2000"/>
          </a:p>
          <a:p>
            <a:endParaRPr kumimoji="0" lang="ru-RU" sz="2000"/>
          </a:p>
          <a:p>
            <a:endParaRPr kumimoji="0" lang="ru-RU" sz="2000"/>
          </a:p>
          <a:p>
            <a:endParaRPr kumimoji="0" lang="ru-RU" sz="2000"/>
          </a:p>
          <a:p>
            <a:endParaRPr kumimoji="0" lang="ru-RU" sz="1800"/>
          </a:p>
        </p:txBody>
      </p:sp>
    </p:spTree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3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63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63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63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63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638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638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638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38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6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6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38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63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638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63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638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63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638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95738" y="260350"/>
            <a:ext cx="4702175" cy="10080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uk-UA" b="1">
                <a:solidFill>
                  <a:srgbClr val="FF0000"/>
                </a:solidFill>
                <a:latin typeface="Garamond" charset="0"/>
              </a:rPr>
              <a:t>	</a:t>
            </a:r>
            <a:r>
              <a:rPr kumimoji="0" lang="fr-FR" b="1">
                <a:solidFill>
                  <a:srgbClr val="FF0000"/>
                </a:solidFill>
                <a:latin typeface="Garamond" charset="0"/>
              </a:rPr>
              <a:t>          TARAS CHEVTCHENKO</a:t>
            </a:r>
            <a:endParaRPr kumimoji="0" lang="ru-RU" sz="2800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2" name="Изображение 1" descr="Taras_Shevchenko_selfportrait_oil_1840_(crop)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76250"/>
            <a:ext cx="3673475" cy="51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995738" y="1412875"/>
            <a:ext cx="5148262" cy="550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r>
              <a:rPr kumimoji="0" lang="fr-FR" sz="1400"/>
              <a:t>     </a:t>
            </a:r>
            <a:r>
              <a:rPr kumimoji="0" lang="fr-FR" sz="1600"/>
              <a:t>Taras Chevtchenko est le grand poète de l’Ukraine et le fondateur de la nouvelle littérature ukrainienne.</a:t>
            </a:r>
          </a:p>
          <a:p>
            <a:r>
              <a:rPr kumimoji="0" lang="fr-FR" sz="1600"/>
              <a:t>     T. Chevtchenko est non seulement un poète, romancier et auteur dramatique – mais aussi un peintre.</a:t>
            </a:r>
          </a:p>
          <a:p>
            <a:r>
              <a:rPr kumimoji="0" lang="fr-FR" sz="1600"/>
              <a:t>     Peintre ou écrivain, il a vécu pour l’indépendance de l’Ukraine démocratique. Il a participé à des organisations et des mouvements patriotiques. Il a écrit beaucoup de poèmes, deux drames historiques, plusieurs romans.</a:t>
            </a:r>
          </a:p>
          <a:p>
            <a:r>
              <a:rPr kumimoji="0" lang="fr-FR" sz="1600"/>
              <a:t>     L’Ukraine est présente partout dans les poèmes et les pensées de Chevtchenko.</a:t>
            </a:r>
          </a:p>
          <a:p>
            <a:r>
              <a:rPr kumimoji="0" lang="fr-FR" sz="1600"/>
              <a:t>     Souvent dans ses oeuvres, Chevtchenko décrit l’histoire de son peuple. Il parle avec enthousiasme de l’héro</a:t>
            </a:r>
            <a:r>
              <a:rPr kumimoji="0" lang="ru-RU" sz="1600"/>
              <a:t>ï</a:t>
            </a:r>
            <a:r>
              <a:rPr kumimoji="0" lang="fr-FR" sz="1600"/>
              <a:t>sme cosaque.</a:t>
            </a:r>
          </a:p>
          <a:p>
            <a:r>
              <a:rPr kumimoji="0" lang="fr-FR" sz="1600"/>
              <a:t>     Il veut voir une Ukraine indépendante. Il appelle le peuple à s’unir, à lutter. Ses ennemis sont les tyrans.</a:t>
            </a:r>
          </a:p>
          <a:p>
            <a:r>
              <a:rPr kumimoji="0" lang="fr-FR" sz="1600"/>
              <a:t>     Chevtchenko a vécu en exil comme simple soldat pendant plus de dix ans.</a:t>
            </a:r>
          </a:p>
          <a:p>
            <a:r>
              <a:rPr kumimoji="0" lang="fr-FR" sz="1600"/>
              <a:t>      Sur la montagne, près de Kaniv, se dresse la statue de bronze du poète. Sa tombe s’élève au-dessus du Dnipro.</a:t>
            </a:r>
            <a:endParaRPr kumimoji="0" lang="ru-RU" sz="1600"/>
          </a:p>
        </p:txBody>
      </p:sp>
    </p:spTree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68313" y="333375"/>
            <a:ext cx="82073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r>
              <a:rPr kumimoji="0" lang="fr-FR"/>
              <a:t>                      </a:t>
            </a:r>
            <a:r>
              <a:rPr kumimoji="0" lang="fr-FR">
                <a:solidFill>
                  <a:srgbClr val="FF0000"/>
                </a:solidFill>
              </a:rPr>
              <a:t>COMPLETEZ LES PHRASES</a:t>
            </a:r>
            <a:endParaRPr kumimoji="0" lang="ru-RU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827088" y="1268413"/>
            <a:ext cx="7705725" cy="447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>
              <a:lnSpc>
                <a:spcPct val="200000"/>
              </a:lnSpc>
            </a:pPr>
            <a:r>
              <a:rPr kumimoji="0" lang="fr-FR" sz="1800" dirty="0" err="1"/>
              <a:t>T</a:t>
            </a:r>
            <a:r>
              <a:rPr kumimoji="0" lang="fr-FR" sz="1800" dirty="0"/>
              <a:t>. Chevtchenko est </a:t>
            </a:r>
            <a:r>
              <a:rPr kumimoji="0" lang="is-IS" sz="1800" dirty="0"/>
              <a:t>…...................</a:t>
            </a:r>
          </a:p>
          <a:p>
            <a:pPr>
              <a:lnSpc>
                <a:spcPct val="200000"/>
              </a:lnSpc>
            </a:pPr>
            <a:r>
              <a:rPr kumimoji="0" lang="fr-FR" sz="1800" dirty="0"/>
              <a:t>Il a vécu pour </a:t>
            </a:r>
            <a:r>
              <a:rPr kumimoji="0" lang="is-IS" sz="1800" dirty="0"/>
              <a:t>…............................</a:t>
            </a:r>
          </a:p>
          <a:p>
            <a:pPr>
              <a:lnSpc>
                <a:spcPct val="200000"/>
              </a:lnSpc>
            </a:pPr>
            <a:r>
              <a:rPr kumimoji="0" lang="is-IS" sz="1800" dirty="0"/>
              <a:t>Il a participé à ...............................</a:t>
            </a:r>
          </a:p>
          <a:p>
            <a:pPr>
              <a:lnSpc>
                <a:spcPct val="200000"/>
              </a:lnSpc>
            </a:pPr>
            <a:r>
              <a:rPr kumimoji="0" lang="is-IS" sz="1800" dirty="0"/>
              <a:t>Il a écrit beaucoup de ...................</a:t>
            </a:r>
          </a:p>
          <a:p>
            <a:pPr>
              <a:lnSpc>
                <a:spcPct val="200000"/>
              </a:lnSpc>
            </a:pPr>
            <a:r>
              <a:rPr kumimoji="0" lang="is-IS" sz="1800" dirty="0"/>
              <a:t>Souvent dans ses oeuvres, Chevtchenko décrit .........................</a:t>
            </a:r>
          </a:p>
          <a:p>
            <a:pPr>
              <a:lnSpc>
                <a:spcPct val="200000"/>
              </a:lnSpc>
            </a:pPr>
            <a:r>
              <a:rPr kumimoji="0" lang="is-IS" sz="1800"/>
              <a:t>Ses </a:t>
            </a:r>
            <a:r>
              <a:rPr kumimoji="0" lang="is-IS" sz="1800" smtClean="0"/>
              <a:t>ennemis </a:t>
            </a:r>
            <a:r>
              <a:rPr kumimoji="0" lang="is-IS" sz="1800"/>
              <a:t>sont .......................</a:t>
            </a:r>
          </a:p>
          <a:p>
            <a:pPr>
              <a:lnSpc>
                <a:spcPct val="200000"/>
              </a:lnSpc>
            </a:pPr>
            <a:r>
              <a:rPr kumimoji="0" lang="is-IS" sz="1800" dirty="0"/>
              <a:t>Chevtchenko a vécu en exil ......................</a:t>
            </a:r>
          </a:p>
          <a:p>
            <a:pPr>
              <a:lnSpc>
                <a:spcPct val="200000"/>
              </a:lnSpc>
            </a:pPr>
            <a:r>
              <a:rPr kumimoji="0" lang="is-IS" sz="1800" dirty="0"/>
              <a:t>Sa tombe s’élève ..........................</a:t>
            </a:r>
            <a:endParaRPr kumimoji="0" lang="ru-RU" sz="1800" dirty="0"/>
          </a:p>
        </p:txBody>
      </p:sp>
    </p:spTree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44" name="Picture 12" descr="4669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0"/>
            <a:ext cx="493871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4" descr="0_28685_3740c7b_X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0"/>
            <a:ext cx="46799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 spd="slow">
    <p:split orient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00563" y="260350"/>
            <a:ext cx="4643437" cy="63373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kumimoji="0" lang="uk-UA" sz="2800">
                <a:latin typeface="Garamond" charset="0"/>
              </a:rPr>
              <a:t>	</a:t>
            </a:r>
            <a:endParaRPr kumimoji="0" lang="ru-RU" sz="2800" b="1">
              <a:latin typeface="Garamond" charset="0"/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23850" y="333375"/>
            <a:ext cx="849630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r>
              <a:rPr kumimoji="0" lang="fr-FR" sz="1800"/>
              <a:t>                             </a:t>
            </a:r>
            <a:r>
              <a:rPr kumimoji="0" lang="fr-FR" sz="2000">
                <a:solidFill>
                  <a:srgbClr val="FF0000"/>
                </a:solidFill>
              </a:rPr>
              <a:t>  </a:t>
            </a:r>
            <a:r>
              <a:rPr kumimoji="0" lang="fr-FR">
                <a:solidFill>
                  <a:srgbClr val="FF0000"/>
                </a:solidFill>
              </a:rPr>
              <a:t>REPONDEZ AUX QUESTIONS</a:t>
            </a:r>
            <a:endParaRPr kumimoji="0" lang="ru-RU"/>
          </a:p>
        </p:txBody>
      </p:sp>
      <p:pic>
        <p:nvPicPr>
          <p:cNvPr id="4" name="Изображение 3" descr="23f263_16ef79546f614bcdb17c47fdb0fb3919~mv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05263"/>
            <a:ext cx="9144000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79388" y="908050"/>
            <a:ext cx="8785225" cy="297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>
              <a:lnSpc>
                <a:spcPct val="150000"/>
              </a:lnSpc>
              <a:buFontTx/>
              <a:buAutoNum type="circleNumDbPlain"/>
            </a:pPr>
            <a:r>
              <a:rPr kumimoji="0" lang="fr-FR" sz="1800"/>
              <a:t>Qui est T. Chevtchenko?</a:t>
            </a:r>
          </a:p>
          <a:p>
            <a:pPr>
              <a:lnSpc>
                <a:spcPct val="150000"/>
              </a:lnSpc>
              <a:buFontTx/>
              <a:buAutoNum type="circleNumDbPlain"/>
            </a:pPr>
            <a:r>
              <a:rPr kumimoji="0" lang="fr-FR" sz="1800"/>
              <a:t>Quelles œuvres de Chevtchenko avez-vous lues?</a:t>
            </a:r>
          </a:p>
          <a:p>
            <a:pPr>
              <a:lnSpc>
                <a:spcPct val="150000"/>
              </a:lnSpc>
              <a:buFontTx/>
              <a:buAutoNum type="circleNumDbPlain"/>
            </a:pPr>
            <a:r>
              <a:rPr kumimoji="0" lang="fr-FR" sz="1800"/>
              <a:t>Est-ce que T. Chevtchenko a été seulement un poète?</a:t>
            </a:r>
          </a:p>
          <a:p>
            <a:pPr>
              <a:lnSpc>
                <a:spcPct val="150000"/>
              </a:lnSpc>
              <a:buFontTx/>
              <a:buAutoNum type="circleNumDbPlain"/>
            </a:pPr>
            <a:r>
              <a:rPr kumimoji="0" lang="fr-FR" sz="1800"/>
              <a:t>De quoi T. Chevtchenko parle-t-il dans ses œuvres?</a:t>
            </a:r>
          </a:p>
          <a:p>
            <a:pPr>
              <a:lnSpc>
                <a:spcPct val="150000"/>
              </a:lnSpc>
              <a:buFontTx/>
              <a:buAutoNum type="circleNumDbPlain"/>
            </a:pPr>
            <a:r>
              <a:rPr kumimoji="0" lang="fr-FR" sz="1800"/>
              <a:t>A quoi T. Chevtchenko appelle-t-il le peuple ukrainien?</a:t>
            </a:r>
          </a:p>
          <a:p>
            <a:pPr>
              <a:lnSpc>
                <a:spcPct val="150000"/>
              </a:lnSpc>
              <a:buFontTx/>
              <a:buAutoNum type="circleNumDbPlain"/>
            </a:pPr>
            <a:r>
              <a:rPr kumimoji="0" lang="fr-FR" sz="1800"/>
              <a:t>Qui sont ses ennemis?</a:t>
            </a:r>
          </a:p>
          <a:p>
            <a:pPr>
              <a:lnSpc>
                <a:spcPct val="150000"/>
              </a:lnSpc>
              <a:buFontTx/>
              <a:buAutoNum type="circleNumDbPlain"/>
            </a:pPr>
            <a:r>
              <a:rPr kumimoji="0" lang="fr-FR" sz="1800"/>
              <a:t>Où se trouve la tombe de T. Chevtchenko?</a:t>
            </a:r>
            <a:endParaRPr kumimoji="0" lang="ru-RU" sz="1800"/>
          </a:p>
        </p:txBody>
      </p:sp>
    </p:spTree>
  </p:cSld>
  <p:clrMapOvr>
    <a:masterClrMapping/>
  </p:clrMapOvr>
  <p:transition xmlns:p14="http://schemas.microsoft.com/office/powerpoint/2010/main" spd="slow">
    <p:split orient="vert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3284538"/>
            <a:ext cx="1655762" cy="331311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uk-UA" sz="2800">
                <a:latin typeface="Arial" charset="0"/>
              </a:rPr>
              <a:t>	</a:t>
            </a:r>
            <a:endParaRPr kumimoji="0" lang="ru-RU" sz="2800" b="1">
              <a:latin typeface="Garamond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4213" y="333375"/>
            <a:ext cx="80645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b="1" cap="all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</a:effectLst>
              </a:rPr>
              <a:t>                                      </a:t>
            </a:r>
            <a:r>
              <a:rPr lang="fr-FR" b="1" cap="all" dirty="0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</a:effectLst>
              </a:rPr>
              <a:t>Les mots nouveaux</a:t>
            </a:r>
            <a:endParaRPr lang="ru-RU" b="1" cap="all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</a:effectLst>
            </a:endParaRPr>
          </a:p>
        </p:txBody>
      </p:sp>
      <p:pic>
        <p:nvPicPr>
          <p:cNvPr id="7" name="Picture 3" descr="C:\Documents and Settings\Учитель\Рабочий стол\орнаменти\Урок10рис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8FAF5"/>
              </a:clrFrom>
              <a:clrTo>
                <a:srgbClr val="F8FA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785918" cy="3500438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8" name="Picture 3" descr="C:\Documents and Settings\Учитель\Рабочий стол\орнаменти\Урок10рис3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8FAF5"/>
              </a:clrFrom>
              <a:clrTo>
                <a:srgbClr val="F8FAF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357562"/>
            <a:ext cx="1785918" cy="3500438"/>
          </a:xfrm>
          <a:prstGeom prst="rect">
            <a:avLst/>
          </a:prstGeom>
          <a:noFill/>
          <a:effectLst>
            <a:softEdge rad="31750"/>
          </a:effec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908175" y="836613"/>
            <a:ext cx="3168650" cy="796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>
              <a:lnSpc>
                <a:spcPct val="150000"/>
              </a:lnSpc>
            </a:pPr>
            <a:r>
              <a:rPr kumimoji="0" lang="fr-FR" sz="1800"/>
              <a:t>s’adonner à la poésie</a:t>
            </a:r>
          </a:p>
          <a:p>
            <a:pPr>
              <a:lnSpc>
                <a:spcPct val="150000"/>
              </a:lnSpc>
            </a:pPr>
            <a:r>
              <a:rPr kumimoji="0" lang="fr-FR" sz="1800"/>
              <a:t>souffler</a:t>
            </a:r>
          </a:p>
          <a:p>
            <a:pPr>
              <a:lnSpc>
                <a:spcPct val="150000"/>
              </a:lnSpc>
            </a:pPr>
            <a:r>
              <a:rPr kumimoji="0" lang="fr-FR" sz="1800"/>
              <a:t>furieux</a:t>
            </a:r>
          </a:p>
          <a:p>
            <a:pPr>
              <a:lnSpc>
                <a:spcPct val="150000"/>
              </a:lnSpc>
            </a:pPr>
            <a:r>
              <a:rPr kumimoji="0" lang="fr-FR" sz="1800"/>
              <a:t>un oppresseur</a:t>
            </a:r>
          </a:p>
          <a:p>
            <a:pPr>
              <a:lnSpc>
                <a:spcPct val="150000"/>
              </a:lnSpc>
            </a:pPr>
            <a:r>
              <a:rPr kumimoji="0" lang="fr-FR" sz="1800"/>
              <a:t>un recueil</a:t>
            </a:r>
          </a:p>
          <a:p>
            <a:pPr>
              <a:lnSpc>
                <a:spcPct val="150000"/>
              </a:lnSpc>
            </a:pPr>
            <a:r>
              <a:rPr kumimoji="0" lang="fr-FR" sz="1800"/>
              <a:t>une couverture</a:t>
            </a:r>
          </a:p>
          <a:p>
            <a:pPr>
              <a:lnSpc>
                <a:spcPct val="150000"/>
              </a:lnSpc>
            </a:pPr>
            <a:r>
              <a:rPr kumimoji="0" lang="fr-FR" sz="1800"/>
              <a:t>une parenté</a:t>
            </a:r>
          </a:p>
          <a:p>
            <a:pPr>
              <a:lnSpc>
                <a:spcPct val="150000"/>
              </a:lnSpc>
            </a:pPr>
            <a:r>
              <a:rPr kumimoji="0" lang="fr-FR" sz="1800"/>
              <a:t>dur</a:t>
            </a:r>
          </a:p>
          <a:p>
            <a:pPr>
              <a:lnSpc>
                <a:spcPct val="150000"/>
              </a:lnSpc>
            </a:pPr>
            <a:r>
              <a:rPr kumimoji="0" lang="fr-FR" sz="1800"/>
              <a:t>aspirer à la liberté</a:t>
            </a:r>
          </a:p>
          <a:p>
            <a:pPr>
              <a:lnSpc>
                <a:spcPct val="150000"/>
              </a:lnSpc>
            </a:pPr>
            <a:r>
              <a:rPr kumimoji="0" lang="fr-FR" sz="1800"/>
              <a:t>dédier</a:t>
            </a:r>
          </a:p>
          <a:p>
            <a:pPr>
              <a:lnSpc>
                <a:spcPct val="150000"/>
              </a:lnSpc>
            </a:pPr>
            <a:r>
              <a:rPr kumimoji="0" lang="fr-FR" sz="1800"/>
              <a:t>un vers</a:t>
            </a:r>
          </a:p>
          <a:p>
            <a:pPr>
              <a:lnSpc>
                <a:spcPct val="150000"/>
              </a:lnSpc>
            </a:pPr>
            <a:r>
              <a:rPr kumimoji="0" lang="fr-FR" sz="1800"/>
              <a:t>une révolte</a:t>
            </a:r>
          </a:p>
          <a:p>
            <a:pPr>
              <a:lnSpc>
                <a:spcPct val="150000"/>
              </a:lnSpc>
            </a:pPr>
            <a:r>
              <a:rPr kumimoji="0" lang="fr-FR" sz="1800"/>
              <a:t>se moquer de</a:t>
            </a:r>
          </a:p>
          <a:p>
            <a:pPr>
              <a:lnSpc>
                <a:spcPct val="150000"/>
              </a:lnSpc>
            </a:pPr>
            <a:r>
              <a:rPr kumimoji="0" lang="fr-FR" sz="1800"/>
              <a:t>comparer</a:t>
            </a:r>
          </a:p>
          <a:p>
            <a:pPr>
              <a:lnSpc>
                <a:spcPct val="150000"/>
              </a:lnSpc>
            </a:pPr>
            <a:endParaRPr kumimoji="0" lang="fr-FR" sz="1800"/>
          </a:p>
          <a:p>
            <a:pPr>
              <a:lnSpc>
                <a:spcPct val="150000"/>
              </a:lnSpc>
            </a:pPr>
            <a:endParaRPr kumimoji="0" lang="fr-FR" sz="1800"/>
          </a:p>
          <a:p>
            <a:pPr>
              <a:lnSpc>
                <a:spcPct val="150000"/>
              </a:lnSpc>
            </a:pPr>
            <a:endParaRPr kumimoji="0" lang="fr-FR" sz="1800"/>
          </a:p>
          <a:p>
            <a:pPr>
              <a:lnSpc>
                <a:spcPct val="150000"/>
              </a:lnSpc>
            </a:pPr>
            <a:endParaRPr kumimoji="0" lang="fr-FR" sz="1800"/>
          </a:p>
          <a:p>
            <a:pPr>
              <a:lnSpc>
                <a:spcPct val="150000"/>
              </a:lnSpc>
            </a:pPr>
            <a:endParaRPr kumimoji="0" lang="ru-RU" sz="1800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148263" y="765175"/>
            <a:ext cx="3455987" cy="6300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>
              <a:lnSpc>
                <a:spcPct val="150000"/>
              </a:lnSpc>
            </a:pPr>
            <a:r>
              <a:rPr kumimoji="0" lang="ru-RU" sz="1800"/>
              <a:t>в</a:t>
            </a:r>
            <a:r>
              <a:rPr kumimoji="0" lang="uk-UA" sz="1800"/>
              <a:t>іддатися поезії</a:t>
            </a:r>
          </a:p>
          <a:p>
            <a:pPr>
              <a:lnSpc>
                <a:spcPct val="150000"/>
              </a:lnSpc>
            </a:pPr>
            <a:r>
              <a:rPr kumimoji="0" lang="ru-RU" sz="1800"/>
              <a:t>д</a:t>
            </a:r>
            <a:r>
              <a:rPr kumimoji="0" lang="uk-UA" sz="1800"/>
              <a:t>ути</a:t>
            </a:r>
          </a:p>
          <a:p>
            <a:pPr>
              <a:lnSpc>
                <a:spcPct val="150000"/>
              </a:lnSpc>
            </a:pPr>
            <a:r>
              <a:rPr kumimoji="0" lang="ru-RU" sz="1800"/>
              <a:t>з</a:t>
            </a:r>
            <a:r>
              <a:rPr kumimoji="0" lang="uk-UA" sz="1800"/>
              <a:t>лий</a:t>
            </a:r>
          </a:p>
          <a:p>
            <a:pPr>
              <a:lnSpc>
                <a:spcPct val="150000"/>
              </a:lnSpc>
            </a:pPr>
            <a:r>
              <a:rPr kumimoji="0" lang="ru-RU" sz="1800"/>
              <a:t>г</a:t>
            </a:r>
            <a:r>
              <a:rPr kumimoji="0" lang="uk-UA" sz="1800"/>
              <a:t>нобитель</a:t>
            </a:r>
          </a:p>
          <a:p>
            <a:pPr>
              <a:lnSpc>
                <a:spcPct val="150000"/>
              </a:lnSpc>
            </a:pPr>
            <a:r>
              <a:rPr kumimoji="0" lang="ru-RU" sz="1800"/>
              <a:t>з</a:t>
            </a:r>
            <a:r>
              <a:rPr kumimoji="0" lang="uk-UA" sz="1800"/>
              <a:t>бірка</a:t>
            </a:r>
          </a:p>
          <a:p>
            <a:pPr>
              <a:lnSpc>
                <a:spcPct val="150000"/>
              </a:lnSpc>
            </a:pPr>
            <a:r>
              <a:rPr kumimoji="0" lang="ru-RU" sz="1800"/>
              <a:t>о</a:t>
            </a:r>
            <a:r>
              <a:rPr kumimoji="0" lang="uk-UA" sz="1800"/>
              <a:t>бкладинка</a:t>
            </a:r>
          </a:p>
          <a:p>
            <a:pPr>
              <a:lnSpc>
                <a:spcPct val="150000"/>
              </a:lnSpc>
            </a:pPr>
            <a:r>
              <a:rPr kumimoji="0" lang="ru-RU" sz="1800"/>
              <a:t>р</a:t>
            </a:r>
            <a:r>
              <a:rPr kumimoji="0" lang="uk-UA" sz="1800"/>
              <a:t>ідство</a:t>
            </a:r>
          </a:p>
          <a:p>
            <a:pPr>
              <a:lnSpc>
                <a:spcPct val="150000"/>
              </a:lnSpc>
            </a:pPr>
            <a:r>
              <a:rPr kumimoji="0" lang="ru-RU" sz="1800"/>
              <a:t>в</a:t>
            </a:r>
            <a:r>
              <a:rPr kumimoji="0" lang="uk-UA" sz="1800"/>
              <a:t>ажкий</a:t>
            </a:r>
          </a:p>
          <a:p>
            <a:pPr>
              <a:lnSpc>
                <a:spcPct val="150000"/>
              </a:lnSpc>
            </a:pPr>
            <a:r>
              <a:rPr kumimoji="0" lang="ru-RU" sz="1800"/>
              <a:t>п</a:t>
            </a:r>
            <a:r>
              <a:rPr kumimoji="0" lang="uk-UA" sz="1800"/>
              <a:t>рагнути до свободи</a:t>
            </a:r>
          </a:p>
          <a:p>
            <a:pPr>
              <a:lnSpc>
                <a:spcPct val="150000"/>
              </a:lnSpc>
            </a:pPr>
            <a:r>
              <a:rPr kumimoji="0" lang="ru-RU" sz="1800"/>
              <a:t>п</a:t>
            </a:r>
            <a:r>
              <a:rPr kumimoji="0" lang="uk-UA" sz="1800"/>
              <a:t>рисвятити</a:t>
            </a:r>
          </a:p>
          <a:p>
            <a:pPr>
              <a:lnSpc>
                <a:spcPct val="150000"/>
              </a:lnSpc>
            </a:pPr>
            <a:r>
              <a:rPr kumimoji="0" lang="ru-RU" sz="1800"/>
              <a:t>в</a:t>
            </a:r>
            <a:r>
              <a:rPr kumimoji="0" lang="uk-UA" sz="1800"/>
              <a:t>ірш</a:t>
            </a:r>
          </a:p>
          <a:p>
            <a:pPr>
              <a:lnSpc>
                <a:spcPct val="150000"/>
              </a:lnSpc>
            </a:pPr>
            <a:r>
              <a:rPr kumimoji="0" lang="ru-RU" sz="1800"/>
              <a:t>п</a:t>
            </a:r>
            <a:r>
              <a:rPr kumimoji="0" lang="uk-UA" sz="1800"/>
              <a:t>овстання</a:t>
            </a:r>
          </a:p>
          <a:p>
            <a:pPr>
              <a:lnSpc>
                <a:spcPct val="150000"/>
              </a:lnSpc>
            </a:pPr>
            <a:r>
              <a:rPr kumimoji="0" lang="ru-RU" sz="1800"/>
              <a:t>н</a:t>
            </a:r>
            <a:r>
              <a:rPr kumimoji="0" lang="uk-UA" sz="1800"/>
              <a:t>асміхатися</a:t>
            </a:r>
          </a:p>
          <a:p>
            <a:pPr>
              <a:lnSpc>
                <a:spcPct val="150000"/>
              </a:lnSpc>
            </a:pPr>
            <a:r>
              <a:rPr kumimoji="0" lang="uk-UA" sz="1800"/>
              <a:t>порівнювати</a:t>
            </a:r>
          </a:p>
          <a:p>
            <a:pPr>
              <a:lnSpc>
                <a:spcPct val="150000"/>
              </a:lnSpc>
            </a:pPr>
            <a:endParaRPr kumimoji="0" lang="fr-FR" sz="1800"/>
          </a:p>
        </p:txBody>
      </p:sp>
    </p:spTree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03875" y="260350"/>
            <a:ext cx="3540125" cy="504031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uk-UA" sz="2800">
                <a:latin typeface="Arial" charset="0"/>
              </a:rPr>
              <a:t>	</a:t>
            </a:r>
            <a:endParaRPr kumimoji="0" lang="ru-RU" sz="2800" b="1">
              <a:latin typeface="Garamond" charset="0"/>
            </a:endParaRPr>
          </a:p>
        </p:txBody>
      </p:sp>
      <p:pic>
        <p:nvPicPr>
          <p:cNvPr id="8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75"/>
            <a:ext cx="3708400" cy="3281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3708400" y="260350"/>
            <a:ext cx="5040313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r>
              <a:rPr kumimoji="0" lang="fr-FR" sz="3200">
                <a:solidFill>
                  <a:srgbClr val="FF0000"/>
                </a:solidFill>
                <a:latin typeface="Garamond" charset="0"/>
                <a:cs typeface="Garamond" charset="0"/>
              </a:rPr>
              <a:t>NASSAINCE D’UN POÈTE</a:t>
            </a:r>
            <a:endParaRPr kumimoji="0" lang="ru-RU" sz="3200">
              <a:solidFill>
                <a:srgbClr val="FF0000"/>
              </a:solidFill>
              <a:latin typeface="Garamond" charset="0"/>
              <a:cs typeface="Garamond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708400" y="1196975"/>
            <a:ext cx="5435600" cy="2030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r>
              <a:rPr kumimoji="0" lang="fr-FR" sz="1800"/>
              <a:t>A l’Académie, Chevtchenko s’est adonné à la poésie avec la passion encore plus grande. Il a commencé à écrire des poèmes pendant les claires nuits d’été, quand il allait au jardin d’été pour dessiner des statues. Voici les images des premiers poèmes de Chevtchenko: le large Dnipro, la vaste steppe où souffle un vent furieux.</a:t>
            </a:r>
            <a:endParaRPr kumimoji="0" lang="ru-RU" sz="1800"/>
          </a:p>
        </p:txBody>
      </p:sp>
      <p:pic>
        <p:nvPicPr>
          <p:cNvPr id="10" name="Изображение 9" descr="Taras_Shevchenko_painting_0116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284538"/>
            <a:ext cx="4427538" cy="357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Изображение 10" descr="На_Україні._2125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4525" y="3284538"/>
            <a:ext cx="4714875" cy="3573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decel="10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1078</Words>
  <Application>Microsoft Macintosh PowerPoint</Application>
  <PresentationFormat>Экран (4:3)</PresentationFormat>
  <Paragraphs>141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Оформление по умолчанию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oleg  chuyko</cp:lastModifiedBy>
  <cp:revision>40</cp:revision>
  <dcterms:created xsi:type="dcterms:W3CDTF">2009-10-11T17:26:13Z</dcterms:created>
  <dcterms:modified xsi:type="dcterms:W3CDTF">2018-03-15T20:29:02Z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000800b40e0000000000010250600207f7000400038000</vt:lpwstr>
  </property>
</Properties>
</file>