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8" r:id="rId9"/>
    <p:sldId id="266" r:id="rId10"/>
    <p:sldId id="265" r:id="rId11"/>
    <p:sldId id="272" r:id="rId12"/>
    <p:sldId id="270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50"/>
            <a:ext cx="9144000" cy="68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179" y="332656"/>
            <a:ext cx="555697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Робота </a:t>
            </a:r>
          </a:p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 деформованим </a:t>
            </a:r>
          </a:p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текстом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2" descr="D:\working\малюнки\34443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251" y="1870701"/>
            <a:ext cx="4905350" cy="501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4089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32756" y="1196752"/>
            <a:ext cx="667848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rgbClr val="FF0000"/>
                </a:solidFill>
              </a:rPr>
              <a:t>Щось</a:t>
            </a:r>
            <a:r>
              <a:rPr lang="ru-RU" sz="2800" dirty="0">
                <a:solidFill>
                  <a:srgbClr val="FF0000"/>
                </a:solidFill>
              </a:rPr>
              <a:t> не </a:t>
            </a:r>
            <a:r>
              <a:rPr lang="ru-RU" sz="2800" dirty="0" err="1">
                <a:solidFill>
                  <a:srgbClr val="FF0000"/>
                </a:solidFill>
              </a:rPr>
              <a:t>хочеться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сидіти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Треба </a:t>
            </a:r>
            <a:r>
              <a:rPr lang="ru-RU" sz="2800" dirty="0" err="1">
                <a:solidFill>
                  <a:srgbClr val="FF0000"/>
                </a:solidFill>
              </a:rPr>
              <a:t>трохи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відпочити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Руки </a:t>
            </a:r>
            <a:r>
              <a:rPr lang="ru-RU" sz="2800" dirty="0" err="1">
                <a:solidFill>
                  <a:srgbClr val="FF0000"/>
                </a:solidFill>
              </a:rPr>
              <a:t>вгору</a:t>
            </a:r>
            <a:r>
              <a:rPr lang="ru-RU" sz="2800" dirty="0">
                <a:solidFill>
                  <a:srgbClr val="FF0000"/>
                </a:solidFill>
              </a:rPr>
              <a:t>, руки вниз.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На </a:t>
            </a:r>
            <a:r>
              <a:rPr lang="ru-RU" sz="2800" dirty="0" err="1">
                <a:solidFill>
                  <a:srgbClr val="FF0000"/>
                </a:solidFill>
              </a:rPr>
              <a:t>сусіда</a:t>
            </a:r>
            <a:r>
              <a:rPr lang="ru-RU" sz="2800" dirty="0">
                <a:solidFill>
                  <a:srgbClr val="FF0000"/>
                </a:solidFill>
              </a:rPr>
              <a:t> подивись.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Руки </a:t>
            </a:r>
            <a:r>
              <a:rPr lang="ru-RU" sz="2800" dirty="0" err="1">
                <a:solidFill>
                  <a:srgbClr val="FF0000"/>
                </a:solidFill>
              </a:rPr>
              <a:t>вгору</a:t>
            </a:r>
            <a:r>
              <a:rPr lang="ru-RU" sz="2800" dirty="0">
                <a:solidFill>
                  <a:srgbClr val="FF0000"/>
                </a:solidFill>
              </a:rPr>
              <a:t>, руки в боки.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err="1">
                <a:solidFill>
                  <a:srgbClr val="FF0000"/>
                </a:solidFill>
              </a:rPr>
              <a:t>Вище</a:t>
            </a:r>
            <a:r>
              <a:rPr lang="ru-RU" sz="2800" dirty="0">
                <a:solidFill>
                  <a:srgbClr val="FF0000"/>
                </a:solidFill>
              </a:rPr>
              <a:t> руки </a:t>
            </a:r>
            <a:r>
              <a:rPr lang="ru-RU" sz="2800" dirty="0" err="1">
                <a:solidFill>
                  <a:srgbClr val="FF0000"/>
                </a:solidFill>
              </a:rPr>
              <a:t>підніміть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А </a:t>
            </a:r>
            <a:r>
              <a:rPr lang="ru-RU" sz="2800" dirty="0" err="1">
                <a:solidFill>
                  <a:srgbClr val="FF0000"/>
                </a:solidFill>
              </a:rPr>
              <a:t>тепер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їх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опустіть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err="1">
                <a:solidFill>
                  <a:srgbClr val="FF0000"/>
                </a:solidFill>
              </a:rPr>
              <a:t>Плигніть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діти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кілька</a:t>
            </a:r>
            <a:r>
              <a:rPr lang="ru-RU" sz="2800" dirty="0">
                <a:solidFill>
                  <a:srgbClr val="FF0000"/>
                </a:solidFill>
              </a:rPr>
              <a:t> раз.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За роботу, все </a:t>
            </a:r>
            <a:r>
              <a:rPr lang="ru-RU" sz="2800" dirty="0" err="1">
                <a:solidFill>
                  <a:srgbClr val="FF0000"/>
                </a:solidFill>
              </a:rPr>
              <a:t>гаразд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404664"/>
            <a:ext cx="57028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Результат пошуку зображень за запитом &quot;анімація&quot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28498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72" y="5602274"/>
            <a:ext cx="571380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603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7916" y="548680"/>
            <a:ext cx="76328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Робота за </a:t>
            </a:r>
            <a:r>
              <a:rPr lang="ru-RU" sz="2400" b="1" i="1" dirty="0" err="1">
                <a:solidFill>
                  <a:srgbClr val="FF0000"/>
                </a:solidFill>
              </a:rPr>
              <a:t>підручником</a:t>
            </a:r>
            <a:r>
              <a:rPr lang="ru-RU" sz="2400" b="1" i="1" dirty="0">
                <a:solidFill>
                  <a:srgbClr val="FF0000"/>
                </a:solidFill>
              </a:rPr>
              <a:t> (</a:t>
            </a:r>
            <a:r>
              <a:rPr lang="ru-RU" sz="2400" b="1" i="1" dirty="0" err="1">
                <a:solidFill>
                  <a:srgbClr val="FF0000"/>
                </a:solidFill>
              </a:rPr>
              <a:t>вправа</a:t>
            </a:r>
            <a:r>
              <a:rPr lang="ru-RU" sz="2400" b="1" i="1" dirty="0">
                <a:solidFill>
                  <a:srgbClr val="FF0000"/>
                </a:solidFill>
              </a:rPr>
              <a:t> 55, с. 30)</a:t>
            </a:r>
            <a:r>
              <a:rPr lang="ru-RU" sz="2400" b="1" dirty="0">
                <a:solidFill>
                  <a:srgbClr val="FF0000"/>
                </a:solidFill>
              </a:rPr>
              <a:t/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—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Розгляньте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малюнки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Розкажіть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що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бачите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на кожному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малюнку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  <a:b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Чи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допоможуть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малюнки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упорядкувати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текст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/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i="1" dirty="0" err="1" smtClean="0">
                <a:solidFill>
                  <a:srgbClr val="FF0000"/>
                </a:solidFill>
              </a:rPr>
              <a:t>Упорядкування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тексту</a:t>
            </a:r>
            <a:r>
              <a:rPr lang="ru-RU" sz="2400" b="1" dirty="0">
                <a:solidFill>
                  <a:srgbClr val="FF0000"/>
                </a:solidFill>
              </a:rPr>
              <a:t/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—В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зошиті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розфарбувати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малюнки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Позначити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в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кружечку номер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малюнка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відповідно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до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послідовності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подій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  <a:b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—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Упорядкувати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текст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відповідно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до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послідовності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подій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визначити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частини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тексту.</a:t>
            </a:r>
            <a:b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8" name="Picture 2" descr="D:\working\малюнки\0_a3678_83eae29a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902" y="3181299"/>
            <a:ext cx="2913112" cy="364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43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D:\working\малюнки\p00010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97"/>
            <a:ext cx="9144000" cy="682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43822" y="2708920"/>
            <a:ext cx="516211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ідбери</a:t>
            </a:r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заголовок.</a:t>
            </a:r>
          </a:p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Записати </a:t>
            </a:r>
          </a:p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упорядкований текст.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5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06232" y="260648"/>
            <a:ext cx="4951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увагу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D:\working\малюнки\1398790704_2024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1"/>
          <a:stretch/>
        </p:blipFill>
        <p:spPr bwMode="auto">
          <a:xfrm>
            <a:off x="1524000" y="1787236"/>
            <a:ext cx="6096000" cy="379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43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17" y="116632"/>
            <a:ext cx="9168617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188640"/>
            <a:ext cx="5545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Інтернет джерела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2060848"/>
            <a:ext cx="8248650" cy="3638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177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1588"/>
            <a:ext cx="9077325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2473" y="1972345"/>
            <a:ext cx="70385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Ось і </a:t>
            </a:r>
            <a:r>
              <a:rPr lang="ru-RU" sz="3200" b="1" dirty="0" err="1">
                <a:solidFill>
                  <a:srgbClr val="0070C0"/>
                </a:solidFill>
              </a:rPr>
              <a:t>знову</a:t>
            </a: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 err="1">
                <a:solidFill>
                  <a:srgbClr val="0070C0"/>
                </a:solidFill>
              </a:rPr>
              <a:t>дзвінок</a:t>
            </a: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 err="1">
                <a:solidFill>
                  <a:srgbClr val="0070C0"/>
                </a:solidFill>
              </a:rPr>
              <a:t>лунає</a:t>
            </a:r>
            <a:r>
              <a:rPr lang="ru-RU" sz="3200" b="1" dirty="0">
                <a:solidFill>
                  <a:srgbClr val="0070C0"/>
                </a:solidFill>
              </a:rPr>
              <a:t>,</a:t>
            </a:r>
          </a:p>
          <a:p>
            <a:r>
              <a:rPr lang="ru-RU" sz="3200" b="1" dirty="0" err="1">
                <a:solidFill>
                  <a:srgbClr val="0070C0"/>
                </a:solidFill>
              </a:rPr>
              <a:t>Мелодійно</a:t>
            </a:r>
            <a:r>
              <a:rPr lang="ru-RU" sz="3200" b="1" dirty="0">
                <a:solidFill>
                  <a:srgbClr val="0070C0"/>
                </a:solidFill>
              </a:rPr>
              <a:t> і </a:t>
            </a:r>
            <a:r>
              <a:rPr lang="ru-RU" sz="3200" b="1" dirty="0" err="1">
                <a:solidFill>
                  <a:srgbClr val="0070C0"/>
                </a:solidFill>
              </a:rPr>
              <a:t>срібно</a:t>
            </a: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 err="1">
                <a:solidFill>
                  <a:srgbClr val="0070C0"/>
                </a:solidFill>
              </a:rPr>
              <a:t>звучить</a:t>
            </a:r>
            <a:r>
              <a:rPr lang="ru-RU" sz="3200" b="1" dirty="0">
                <a:solidFill>
                  <a:srgbClr val="0070C0"/>
                </a:solidFill>
              </a:rPr>
              <a:t>.</a:t>
            </a:r>
          </a:p>
          <a:p>
            <a:r>
              <a:rPr lang="ru-RU" sz="3200" b="1" dirty="0" err="1">
                <a:solidFill>
                  <a:srgbClr val="0070C0"/>
                </a:solidFill>
              </a:rPr>
              <a:t>Він</a:t>
            </a:r>
            <a:r>
              <a:rPr lang="ru-RU" sz="3200" b="1" dirty="0">
                <a:solidFill>
                  <a:srgbClr val="0070C0"/>
                </a:solidFill>
              </a:rPr>
              <a:t> до </a:t>
            </a:r>
            <a:r>
              <a:rPr lang="ru-RU" sz="3200" b="1" dirty="0" err="1">
                <a:solidFill>
                  <a:srgbClr val="0070C0"/>
                </a:solidFill>
              </a:rPr>
              <a:t>класу</a:t>
            </a: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 err="1">
                <a:solidFill>
                  <a:srgbClr val="0070C0"/>
                </a:solidFill>
              </a:rPr>
              <a:t>дітей</a:t>
            </a: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 err="1">
                <a:solidFill>
                  <a:srgbClr val="0070C0"/>
                </a:solidFill>
              </a:rPr>
              <a:t>скликає</a:t>
            </a:r>
            <a:r>
              <a:rPr lang="ru-RU" sz="3200" b="1" dirty="0">
                <a:solidFill>
                  <a:srgbClr val="0070C0"/>
                </a:solidFill>
              </a:rPr>
              <a:t>,</a:t>
            </a:r>
          </a:p>
          <a:p>
            <a:r>
              <a:rPr lang="ru-RU" sz="3200" b="1" dirty="0" err="1">
                <a:solidFill>
                  <a:srgbClr val="0070C0"/>
                </a:solidFill>
              </a:rPr>
              <a:t>Щоб</a:t>
            </a:r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 err="1">
                <a:solidFill>
                  <a:srgbClr val="0070C0"/>
                </a:solidFill>
              </a:rPr>
              <a:t>успішно</a:t>
            </a:r>
            <a:r>
              <a:rPr lang="ru-RU" sz="3200" b="1" dirty="0">
                <a:solidFill>
                  <a:srgbClr val="0070C0"/>
                </a:solidFill>
              </a:rPr>
              <a:t> нового </a:t>
            </a:r>
            <a:r>
              <a:rPr lang="ru-RU" sz="3200" b="1" dirty="0" err="1">
                <a:solidFill>
                  <a:srgbClr val="0070C0"/>
                </a:solidFill>
              </a:rPr>
              <a:t>навчить</a:t>
            </a:r>
            <a:r>
              <a:rPr lang="ru-RU" sz="3200" b="1" dirty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2052" name="Picture 4" descr="Результат пошуку зображень за запитом &quot;дзвінок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80928"/>
            <a:ext cx="2876535" cy="318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87678" y="1735"/>
            <a:ext cx="485653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Енергізатор</a:t>
            </a:r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«Долонька»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39454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1588"/>
            <a:ext cx="9077325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Результат пошуку зображень за запитом &quot;текст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11662"/>
            <a:ext cx="6336704" cy="38431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Результат пошуку зображень за запитом &quot;зошит з розвитку мовлення 3 клас захарійчук сюжетні малюнки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32192"/>
            <a:ext cx="2157855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7485" y="1588"/>
            <a:ext cx="71088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Дидактична  вправа</a:t>
            </a:r>
          </a:p>
          <a:p>
            <a:pPr algn="ctr"/>
            <a:r>
              <a:rPr lang="uk-UA" sz="5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«Пригадай»</a:t>
            </a:r>
            <a:endParaRPr lang="ru-RU" sz="5400" b="1" cap="all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913" y="2458710"/>
            <a:ext cx="7326560" cy="19389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4000" b="1" dirty="0" err="1" smtClean="0">
                <a:solidFill>
                  <a:schemeClr val="accent2">
                    <a:lumMod val="75000"/>
                  </a:schemeClr>
                </a:solidFill>
              </a:rPr>
              <a:t>Що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4000" b="1" dirty="0" err="1">
                <a:solidFill>
                  <a:schemeClr val="accent2">
                    <a:lumMod val="75000"/>
                  </a:schemeClr>
                </a:solidFill>
              </a:rPr>
              <a:t>ви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4000" b="1" dirty="0" err="1">
                <a:solidFill>
                  <a:schemeClr val="accent2">
                    <a:lumMod val="75000"/>
                  </a:schemeClr>
                </a:solidFill>
              </a:rPr>
              <a:t>знаєте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 про текст?</a:t>
            </a:r>
          </a:p>
          <a:p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—</a:t>
            </a:r>
            <a:r>
              <a:rPr lang="ru-RU" sz="4000" b="1" dirty="0" err="1">
                <a:solidFill>
                  <a:schemeClr val="accent2">
                    <a:lumMod val="75000"/>
                  </a:schemeClr>
                </a:solidFill>
              </a:rPr>
              <a:t>Які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accent2">
                    <a:lumMod val="75000"/>
                  </a:schemeClr>
                </a:solidFill>
              </a:rPr>
              <a:t>його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accent2">
                    <a:lumMod val="75000"/>
                  </a:schemeClr>
                </a:solidFill>
              </a:rPr>
              <a:t>ознаки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—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Б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удова тексту.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14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1588"/>
            <a:ext cx="9077325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745929"/>
            <a:ext cx="763284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Текст – це кілька  і більше  речень, </a:t>
            </a:r>
            <a:b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які розміщені послідовно й </a:t>
            </a:r>
            <a:b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пов</a:t>
            </a:r>
            <a: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Gothic"/>
              </a:rPr>
              <a:t>'</a:t>
            </a:r>
            <a: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язані між собою за змістом.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2014235"/>
            <a:ext cx="6070764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Текст має тему й основну думку. 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8" name="Picture 4" descr="Результат пошуку зображень за запитом &quot;текст складається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99010"/>
            <a:ext cx="8436833" cy="3947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74095" y="0"/>
            <a:ext cx="56405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</a:t>
            </a:r>
            <a:r>
              <a:rPr lang="ru-RU" sz="4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  <a:r>
              <a:rPr lang="ru-RU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повідомлення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639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1588"/>
            <a:ext cx="9083675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97670"/>
            <a:ext cx="7848872" cy="353943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C00000"/>
                </a:solidFill>
              </a:rPr>
              <a:t>Прочитати</a:t>
            </a:r>
            <a:r>
              <a:rPr lang="ru-RU" sz="2800" b="1" dirty="0">
                <a:solidFill>
                  <a:srgbClr val="C00000"/>
                </a:solidFill>
              </a:rPr>
              <a:t> текст (с.6 )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Чи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можна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прочитане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вважати</a:t>
            </a:r>
            <a:r>
              <a:rPr lang="ru-RU" sz="2800" b="1" dirty="0">
                <a:solidFill>
                  <a:srgbClr val="C00000"/>
                </a:solidFill>
              </a:rPr>
              <a:t> текстом?  </a:t>
            </a:r>
            <a:r>
              <a:rPr lang="ru-RU" sz="2800" b="1" dirty="0" err="1" smtClean="0">
                <a:solidFill>
                  <a:srgbClr val="C00000"/>
                </a:solidFill>
              </a:rPr>
              <a:t>Чому</a:t>
            </a:r>
            <a:r>
              <a:rPr lang="ru-RU" sz="2800" b="1" dirty="0" smtClean="0">
                <a:solidFill>
                  <a:srgbClr val="C00000"/>
                </a:solidFill>
              </a:rPr>
              <a:t>?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Отже</a:t>
            </a:r>
            <a:r>
              <a:rPr lang="ru-RU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 err="1">
                <a:solidFill>
                  <a:srgbClr val="C00000"/>
                </a:solidFill>
              </a:rPr>
              <a:t>сьогодні</a:t>
            </a:r>
            <a:r>
              <a:rPr lang="ru-RU" sz="2800" b="1" dirty="0">
                <a:solidFill>
                  <a:srgbClr val="C00000"/>
                </a:solidFill>
              </a:rPr>
              <a:t> на </a:t>
            </a:r>
            <a:r>
              <a:rPr lang="ru-RU" sz="2800" b="1" dirty="0" err="1">
                <a:solidFill>
                  <a:srgbClr val="C00000"/>
                </a:solidFill>
              </a:rPr>
              <a:t>уроці</a:t>
            </a:r>
            <a:r>
              <a:rPr lang="ru-RU" sz="2800" b="1" dirty="0">
                <a:solidFill>
                  <a:srgbClr val="C00000"/>
                </a:solidFill>
              </a:rPr>
              <a:t> ми </a:t>
            </a:r>
            <a:r>
              <a:rPr lang="ru-RU" sz="2800" b="1" dirty="0" err="1">
                <a:solidFill>
                  <a:srgbClr val="C00000"/>
                </a:solidFill>
              </a:rPr>
              <a:t>будемо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працювати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з </a:t>
            </a:r>
            <a:r>
              <a:rPr lang="ru-RU" sz="2800" b="1" dirty="0" err="1" smtClean="0">
                <a:solidFill>
                  <a:srgbClr val="C00000"/>
                </a:solidFill>
              </a:rPr>
              <a:t>деформованим</a:t>
            </a:r>
            <a:r>
              <a:rPr lang="ru-RU" sz="2800" b="1" dirty="0" smtClean="0">
                <a:solidFill>
                  <a:srgbClr val="C00000"/>
                </a:solidFill>
              </a:rPr>
              <a:t> текстом.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 (</a:t>
            </a:r>
            <a:r>
              <a:rPr lang="ru-RU" sz="2800" b="1" dirty="0" err="1">
                <a:solidFill>
                  <a:srgbClr val="C00000"/>
                </a:solidFill>
              </a:rPr>
              <a:t>Д</a:t>
            </a:r>
            <a:r>
              <a:rPr lang="ru-RU" sz="2800" b="1" dirty="0" err="1" smtClean="0">
                <a:solidFill>
                  <a:srgbClr val="C00000"/>
                </a:solidFill>
              </a:rPr>
              <a:t>еформований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текст </a:t>
            </a:r>
            <a:r>
              <a:rPr lang="ru-RU" sz="2800" b="1" dirty="0" smtClean="0">
                <a:solidFill>
                  <a:srgbClr val="C00000"/>
                </a:solidFill>
              </a:rPr>
              <a:t>–текст, у </a:t>
            </a:r>
            <a:r>
              <a:rPr lang="ru-RU" sz="2800" b="1" dirty="0" err="1" smtClean="0">
                <a:solidFill>
                  <a:srgbClr val="C00000"/>
                </a:solidFill>
              </a:rPr>
              <a:t>якому</a:t>
            </a:r>
            <a:r>
              <a:rPr lang="ru-RU" sz="2800" b="1" dirty="0" smtClean="0">
                <a:solidFill>
                  <a:srgbClr val="C00000"/>
                </a:solidFill>
              </a:rPr>
              <a:t> порушено </a:t>
            </a:r>
            <a:r>
              <a:rPr lang="ru-RU" sz="2800" b="1" dirty="0" err="1">
                <a:solidFill>
                  <a:srgbClr val="C00000"/>
                </a:solidFill>
              </a:rPr>
              <a:t>зв’язок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речень</a:t>
            </a:r>
            <a:r>
              <a:rPr lang="ru-RU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 err="1">
                <a:solidFill>
                  <a:srgbClr val="C00000"/>
                </a:solidFill>
              </a:rPr>
              <a:t>зміст</a:t>
            </a:r>
            <a:r>
              <a:rPr lang="ru-RU" sz="2800" b="1" dirty="0">
                <a:solidFill>
                  <a:srgbClr val="C00000"/>
                </a:solidFill>
              </a:rPr>
              <a:t>).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100" name="Picture 4" descr="Результат пошуку зображень за запитом &quot;деформований текст&quot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77071"/>
            <a:ext cx="2808312" cy="275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10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-13640"/>
            <a:ext cx="9083675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0814" y="1412776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— Про </a:t>
            </a:r>
            <a:r>
              <a:rPr lang="ru-RU" sz="3200" b="1" dirty="0">
                <a:solidFill>
                  <a:srgbClr val="C00000"/>
                </a:solidFill>
              </a:rPr>
              <a:t>кого </a:t>
            </a:r>
            <a:r>
              <a:rPr lang="ru-RU" sz="3200" b="1" dirty="0" err="1">
                <a:solidFill>
                  <a:srgbClr val="C00000"/>
                </a:solidFill>
              </a:rPr>
              <a:t>йдеться</a:t>
            </a:r>
            <a:r>
              <a:rPr lang="ru-RU" sz="3200" b="1" dirty="0">
                <a:solidFill>
                  <a:srgbClr val="C00000"/>
                </a:solidFill>
              </a:rPr>
              <a:t> в </a:t>
            </a:r>
            <a:r>
              <a:rPr lang="ru-RU" sz="3200" b="1" dirty="0" err="1">
                <a:solidFill>
                  <a:srgbClr val="C00000"/>
                </a:solidFill>
              </a:rPr>
              <a:t>тексті</a:t>
            </a:r>
            <a:r>
              <a:rPr lang="ru-RU" sz="3200" b="1" dirty="0">
                <a:solidFill>
                  <a:srgbClr val="C00000"/>
                </a:solidFill>
              </a:rPr>
              <a:t>?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— Коли </a:t>
            </a:r>
            <a:r>
              <a:rPr lang="ru-RU" sz="3200" b="1" dirty="0" err="1">
                <a:solidFill>
                  <a:srgbClr val="C00000"/>
                </a:solidFill>
              </a:rPr>
              <a:t>відбувалася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подія</a:t>
            </a:r>
            <a:r>
              <a:rPr lang="ru-RU" sz="3200" b="1" dirty="0">
                <a:solidFill>
                  <a:srgbClr val="C00000"/>
                </a:solidFill>
              </a:rPr>
              <a:t>?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— </a:t>
            </a:r>
            <a:r>
              <a:rPr lang="ru-RU" sz="3200" b="1" dirty="0" err="1" smtClean="0">
                <a:solidFill>
                  <a:srgbClr val="C00000"/>
                </a:solidFill>
              </a:rPr>
              <a:t>Що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зібрався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робити</a:t>
            </a:r>
            <a:r>
              <a:rPr lang="ru-RU" sz="3200" b="1" dirty="0">
                <a:solidFill>
                  <a:srgbClr val="C00000"/>
                </a:solidFill>
              </a:rPr>
              <a:t> Фантик?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— </a:t>
            </a:r>
            <a:r>
              <a:rPr lang="ru-RU" sz="3200" b="1" dirty="0" err="1" smtClean="0">
                <a:solidFill>
                  <a:srgbClr val="C00000"/>
                </a:solidFill>
              </a:rPr>
              <a:t>Чи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зробив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він</a:t>
            </a:r>
            <a:r>
              <a:rPr lang="ru-RU" sz="3200" b="1" dirty="0">
                <a:solidFill>
                  <a:srgbClr val="C00000"/>
                </a:solidFill>
              </a:rPr>
              <a:t> те, </a:t>
            </a:r>
            <a:r>
              <a:rPr lang="ru-RU" sz="3200" b="1" dirty="0" err="1">
                <a:solidFill>
                  <a:srgbClr val="C00000"/>
                </a:solidFill>
              </a:rPr>
              <a:t>що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збирався</a:t>
            </a:r>
            <a:r>
              <a:rPr lang="ru-RU" sz="3200" b="1" dirty="0">
                <a:solidFill>
                  <a:srgbClr val="C00000"/>
                </a:solidFill>
              </a:rPr>
              <a:t>?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— У </a:t>
            </a:r>
            <a:r>
              <a:rPr lang="ru-RU" sz="3200" b="1" dirty="0" err="1">
                <a:solidFill>
                  <a:srgbClr val="C00000"/>
                </a:solidFill>
              </a:rPr>
              <a:t>якій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послідовності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відбувалися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описані</a:t>
            </a:r>
            <a:r>
              <a:rPr lang="ru-RU" sz="3200" b="1" dirty="0">
                <a:solidFill>
                  <a:srgbClr val="C00000"/>
                </a:solidFill>
              </a:rPr>
              <a:t> в </a:t>
            </a:r>
            <a:r>
              <a:rPr lang="ru-RU" sz="3200" b="1" dirty="0" err="1" smtClean="0">
                <a:solidFill>
                  <a:srgbClr val="C00000"/>
                </a:solidFill>
              </a:rPr>
              <a:t>тексті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події</a:t>
            </a:r>
            <a:r>
              <a:rPr lang="ru-RU" sz="3200" b="1" dirty="0">
                <a:solidFill>
                  <a:srgbClr val="C00000"/>
                </a:solidFill>
              </a:rPr>
              <a:t>?</a:t>
            </a:r>
            <a:br>
              <a:rPr lang="ru-RU" sz="3200" b="1" dirty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786" y="3284983"/>
            <a:ext cx="2879686" cy="35546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0814" y="332656"/>
            <a:ext cx="8455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Змістовий аналіз тексту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1282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D:\working\малюнки\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703"/>
            <a:ext cx="9144000" cy="686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905506"/>
            <a:ext cx="630295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 err="1" smtClean="0">
                <a:solidFill>
                  <a:srgbClr val="00B050"/>
                </a:solidFill>
              </a:rPr>
              <a:t>Скільки</a:t>
            </a:r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частин</a:t>
            </a:r>
            <a:r>
              <a:rPr lang="ru-RU" sz="3200" b="1" dirty="0">
                <a:solidFill>
                  <a:srgbClr val="00B050"/>
                </a:solidFill>
              </a:rPr>
              <a:t> у </a:t>
            </a:r>
            <a:r>
              <a:rPr lang="ru-RU" sz="3200" b="1" dirty="0" err="1">
                <a:solidFill>
                  <a:srgbClr val="00B050"/>
                </a:solidFill>
              </a:rPr>
              <a:t>цьому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тексті</a:t>
            </a:r>
            <a:r>
              <a:rPr lang="ru-RU" sz="3200" b="1" dirty="0" smtClean="0">
                <a:solidFill>
                  <a:srgbClr val="00B050"/>
                </a:solidFill>
              </a:rPr>
              <a:t>?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 smtClean="0">
                <a:solidFill>
                  <a:srgbClr val="00B050"/>
                </a:solidFill>
              </a:rPr>
              <a:t>Про </a:t>
            </a:r>
            <a:r>
              <a:rPr lang="ru-RU" sz="3200" b="1" dirty="0" err="1">
                <a:solidFill>
                  <a:srgbClr val="00B050"/>
                </a:solidFill>
              </a:rPr>
              <a:t>що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йдеться</a:t>
            </a:r>
            <a:r>
              <a:rPr lang="ru-RU" sz="3200" b="1" dirty="0">
                <a:solidFill>
                  <a:srgbClr val="00B050"/>
                </a:solidFill>
              </a:rPr>
              <a:t> в </a:t>
            </a:r>
            <a:r>
              <a:rPr lang="ru-RU" sz="3200" b="1" dirty="0" err="1">
                <a:solidFill>
                  <a:srgbClr val="00B050"/>
                </a:solidFill>
              </a:rPr>
              <a:t>зачині</a:t>
            </a:r>
            <a:r>
              <a:rPr lang="ru-RU" sz="3200" b="1" dirty="0" smtClean="0">
                <a:solidFill>
                  <a:srgbClr val="00B050"/>
                </a:solidFill>
              </a:rPr>
              <a:t>?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 smtClean="0">
                <a:solidFill>
                  <a:srgbClr val="00B050"/>
                </a:solidFill>
              </a:rPr>
              <a:t>Про </a:t>
            </a:r>
            <a:r>
              <a:rPr lang="ru-RU" sz="3200" b="1" dirty="0" err="1">
                <a:solidFill>
                  <a:srgbClr val="00B050"/>
                </a:solidFill>
              </a:rPr>
              <a:t>що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ви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дізналися</a:t>
            </a:r>
            <a:r>
              <a:rPr lang="ru-RU" sz="3200" b="1" dirty="0">
                <a:solidFill>
                  <a:srgbClr val="00B050"/>
                </a:solidFill>
              </a:rPr>
              <a:t> з </a:t>
            </a:r>
            <a:r>
              <a:rPr lang="ru-RU" sz="3200" b="1" dirty="0" err="1" smtClean="0">
                <a:solidFill>
                  <a:srgbClr val="00B050"/>
                </a:solidFill>
              </a:rPr>
              <a:t>основної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err="1" smtClean="0">
                <a:solidFill>
                  <a:srgbClr val="00B050"/>
                </a:solidFill>
              </a:rPr>
              <a:t>частини</a:t>
            </a:r>
            <a:r>
              <a:rPr lang="ru-RU" sz="3200" b="1" dirty="0" smtClean="0">
                <a:solidFill>
                  <a:srgbClr val="00B050"/>
                </a:solidFill>
              </a:rPr>
              <a:t>?</a:t>
            </a:r>
            <a:endParaRPr lang="ru-RU" sz="3200" b="1" dirty="0">
              <a:solidFill>
                <a:srgbClr val="00B05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 err="1" smtClean="0">
                <a:solidFill>
                  <a:srgbClr val="00B050"/>
                </a:solidFill>
              </a:rPr>
              <a:t>Що</a:t>
            </a:r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 err="1">
                <a:solidFill>
                  <a:srgbClr val="00B050"/>
                </a:solidFill>
              </a:rPr>
              <a:t>повідомляється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</a:rPr>
              <a:t>у </a:t>
            </a:r>
            <a:r>
              <a:rPr lang="ru-RU" sz="3200" b="1" dirty="0" err="1">
                <a:solidFill>
                  <a:srgbClr val="00B050"/>
                </a:solidFill>
              </a:rPr>
              <a:t>кінцівці</a:t>
            </a:r>
            <a:r>
              <a:rPr lang="ru-RU" sz="3200" b="1" dirty="0">
                <a:solidFill>
                  <a:srgbClr val="00B050"/>
                </a:solidFill>
              </a:rPr>
              <a:t>?</a:t>
            </a:r>
            <a:br>
              <a:rPr lang="ru-RU" sz="3200" b="1" dirty="0">
                <a:solidFill>
                  <a:srgbClr val="00B050"/>
                </a:solidFill>
              </a:rPr>
            </a:b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8400" y="836712"/>
            <a:ext cx="6818790" cy="707886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Структурний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аналіз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тексту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856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1588"/>
            <a:ext cx="9083675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82" y="256580"/>
            <a:ext cx="8363189" cy="230832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3600" b="1" i="1" dirty="0" err="1">
                <a:solidFill>
                  <a:srgbClr val="00B050"/>
                </a:solidFill>
              </a:rPr>
              <a:t>Словникова</a:t>
            </a:r>
            <a:r>
              <a:rPr lang="ru-RU" sz="3600" b="1" i="1" dirty="0">
                <a:solidFill>
                  <a:srgbClr val="00B050"/>
                </a:solidFill>
              </a:rPr>
              <a:t> робота: </a:t>
            </a:r>
            <a:endParaRPr lang="ru-RU" sz="3600" b="1" i="1" dirty="0" smtClean="0">
              <a:solidFill>
                <a:srgbClr val="00B050"/>
              </a:solidFill>
            </a:endParaRPr>
          </a:p>
          <a:p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ростина</a:t>
            </a:r>
            <a:r>
              <a:rPr lang="ru-RU" sz="3600" b="1" dirty="0" smtClean="0">
                <a:solidFill>
                  <a:srgbClr val="00B050"/>
                </a:solidFill>
              </a:rPr>
              <a:t> </a:t>
            </a:r>
            <a:r>
              <a:rPr lang="ru-RU" sz="3600" b="1" dirty="0">
                <a:solidFill>
                  <a:srgbClr val="00B050"/>
                </a:solidFill>
              </a:rPr>
              <a:t>– </a:t>
            </a:r>
            <a:r>
              <a:rPr lang="ru-RU" sz="3600" b="1" dirty="0" err="1" smtClean="0">
                <a:solidFill>
                  <a:srgbClr val="00B050"/>
                </a:solidFill>
              </a:rPr>
              <a:t>спеціально</a:t>
            </a:r>
            <a:r>
              <a:rPr lang="ru-RU" sz="3600" b="1" dirty="0">
                <a:solidFill>
                  <a:srgbClr val="00B050"/>
                </a:solidFill>
              </a:rPr>
              <a:t> </a:t>
            </a:r>
            <a:r>
              <a:rPr lang="ru-RU" sz="3600" b="1" dirty="0" err="1" smtClean="0">
                <a:solidFill>
                  <a:srgbClr val="00B050"/>
                </a:solidFill>
              </a:rPr>
              <a:t>оброблена</a:t>
            </a:r>
            <a:r>
              <a:rPr lang="ru-RU" sz="3600" b="1" dirty="0">
                <a:solidFill>
                  <a:srgbClr val="00B050"/>
                </a:solidFill>
              </a:rPr>
              <a:t/>
            </a:r>
            <a:br>
              <a:rPr lang="ru-RU" sz="3600" b="1" dirty="0">
                <a:solidFill>
                  <a:srgbClr val="00B050"/>
                </a:solidFill>
              </a:rPr>
            </a:br>
            <a:r>
              <a:rPr lang="ru-RU" sz="3600" b="1" dirty="0">
                <a:solidFill>
                  <a:srgbClr val="00B050"/>
                </a:solidFill>
              </a:rPr>
              <a:t>тонка </a:t>
            </a:r>
            <a:r>
              <a:rPr lang="ru-RU" sz="3600" b="1" dirty="0" err="1">
                <a:solidFill>
                  <a:srgbClr val="00B050"/>
                </a:solidFill>
              </a:rPr>
              <a:t>палиця</a:t>
            </a:r>
            <a:r>
              <a:rPr lang="ru-RU" sz="3600" b="1" dirty="0">
                <a:solidFill>
                  <a:srgbClr val="00B050"/>
                </a:solidFill>
              </a:rPr>
              <a:t>.</a:t>
            </a:r>
            <a:br>
              <a:rPr lang="ru-RU" sz="3600" b="1" dirty="0">
                <a:solidFill>
                  <a:srgbClr val="00B050"/>
                </a:solidFill>
              </a:rPr>
            </a:b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5" name="AutoShape 2" descr="Результат пошуку зображень за запитом &quot;трост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Результат пошуку зображень за запитом &quot;трость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714" b="22233"/>
          <a:stretch/>
        </p:blipFill>
        <p:spPr bwMode="auto">
          <a:xfrm>
            <a:off x="683568" y="2708920"/>
            <a:ext cx="5891871" cy="32817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60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50730"/>
            <a:ext cx="7488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Вправа</a:t>
            </a:r>
            <a:r>
              <a:rPr lang="ru-RU" sz="3600" b="1" dirty="0" smtClean="0">
                <a:solidFill>
                  <a:srgbClr val="FF0000"/>
                </a:solidFill>
              </a:rPr>
              <a:t> «Пиши правильно»: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dirty="0" smtClean="0">
                <a:solidFill>
                  <a:srgbClr val="FF0000"/>
                </a:solidFill>
              </a:rPr>
              <a:t> нама</a:t>
            </a:r>
            <a:r>
              <a:rPr lang="ru-RU" sz="3600" b="1" u="sng" dirty="0" smtClean="0">
                <a:solidFill>
                  <a:srgbClr val="FF0000"/>
                </a:solidFill>
              </a:rPr>
              <a:t>льо</a:t>
            </a:r>
            <a:r>
              <a:rPr lang="ru-RU" sz="3600" b="1" dirty="0" smtClean="0">
                <a:solidFill>
                  <a:srgbClr val="FF0000"/>
                </a:solidFill>
              </a:rPr>
              <a:t>вані</a:t>
            </a:r>
            <a:endParaRPr lang="ru-RU" sz="3600" b="1" dirty="0">
              <a:solidFill>
                <a:srgbClr val="FF000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u="sng" dirty="0" err="1" smtClean="0">
                <a:solidFill>
                  <a:srgbClr val="FF0000"/>
                </a:solidFill>
              </a:rPr>
              <a:t>сьо</a:t>
            </a:r>
            <a:r>
              <a:rPr lang="ru-RU" sz="3600" b="1" dirty="0" err="1" smtClean="0">
                <a:solidFill>
                  <a:srgbClr val="FF0000"/>
                </a:solidFill>
              </a:rPr>
              <a:t>годні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u="sng" dirty="0" err="1" smtClean="0">
                <a:solidFill>
                  <a:srgbClr val="FF0000"/>
                </a:solidFill>
              </a:rPr>
              <a:t>при</a:t>
            </a:r>
            <a:r>
              <a:rPr lang="ru-RU" sz="3600" b="1" dirty="0" err="1" smtClean="0">
                <a:solidFill>
                  <a:srgbClr val="FF0000"/>
                </a:solidFill>
              </a:rPr>
              <a:t>чесався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u="sng" dirty="0" err="1" smtClean="0">
                <a:solidFill>
                  <a:srgbClr val="FF0000"/>
                </a:solidFill>
              </a:rPr>
              <a:t>дод</a:t>
            </a:r>
            <a:r>
              <a:rPr lang="ru-RU" sz="3600" b="1" dirty="0" err="1" smtClean="0">
                <a:solidFill>
                  <a:srgbClr val="FF0000"/>
                </a:solidFill>
              </a:rPr>
              <a:t>ому</a:t>
            </a: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AutoShape 2" descr="Результат пошуку зображень за запитом &quot;малює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Результат пошуку зображень за запитом &quot;малює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Результат пошуку зображень за запитом &quot;малює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9" name="Picture 7" descr="C:\Users\User\Downloads\0_5ebce_f9396f3_l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8724"/>
            <a:ext cx="2737767" cy="273776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24" y="2386013"/>
            <a:ext cx="2607871" cy="24831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02213"/>
            <a:ext cx="2719189" cy="288838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0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159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48</cp:revision>
  <dcterms:created xsi:type="dcterms:W3CDTF">2017-06-22T08:05:08Z</dcterms:created>
  <dcterms:modified xsi:type="dcterms:W3CDTF">2017-11-12T13:50:41Z</dcterms:modified>
</cp:coreProperties>
</file>