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3" r:id="rId4"/>
    <p:sldId id="266" r:id="rId5"/>
    <p:sldId id="259" r:id="rId6"/>
    <p:sldId id="258" r:id="rId7"/>
    <p:sldId id="267" r:id="rId8"/>
    <p:sldId id="270" r:id="rId9"/>
    <p:sldId id="262" r:id="rId10"/>
    <p:sldId id="272" r:id="rId11"/>
    <p:sldId id="269" r:id="rId12"/>
    <p:sldId id="264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1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12.11.2017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V9plpdJqxNk" TargetMode="External"/><Relationship Id="rId2" Type="http://schemas.openxmlformats.org/officeDocument/2006/relationships/hyperlink" Target="https://www.google.com.ua/url?sa=i&amp;rct=j&amp;q=&amp;esrc=s&amp;source=images&amp;cd=&amp;cad=rja&amp;uact=8&amp;ved=0ahUKEwiN_f3GgpPXAhWCXhQKHf23AZYQjRwIBw&amp;url=http://vchytel.info/na-poshti/&amp;psig=AOvVaw3luTBob3rM7aBHuaFiN4R3&amp;ust=1509269866636483" TargetMode="Externa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0013"/>
            <a:ext cx="9143999" cy="6757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3479006"/>
            <a:ext cx="4819650" cy="34671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577979" y="2967335"/>
            <a:ext cx="198804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Листи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51936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i="1" dirty="0" smtClean="0">
                <a:solidFill>
                  <a:srgbClr val="FF0000"/>
                </a:solidFill>
              </a:rPr>
              <a:t>Підпишіть конверт за зразком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556792"/>
            <a:ext cx="6747445" cy="463278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6078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" y="0"/>
            <a:ext cx="91821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2" name="Picture 2" descr="Результат пошуку зображень за запитом &quot;поштовий лист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420888"/>
            <a:ext cx="4536504" cy="4077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вальная выноска 4"/>
          <p:cNvSpPr/>
          <p:nvPr/>
        </p:nvSpPr>
        <p:spPr>
          <a:xfrm>
            <a:off x="2195736" y="723265"/>
            <a:ext cx="5184576" cy="2962001"/>
          </a:xfrm>
          <a:prstGeom prst="wedgeEllipseCallou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4800" i="1" dirty="0" smtClean="0"/>
              <a:t>Молодці!!!</a:t>
            </a:r>
            <a:endParaRPr lang="ru-RU" sz="4800" i="1" dirty="0"/>
          </a:p>
        </p:txBody>
      </p:sp>
    </p:spTree>
    <p:extLst>
      <p:ext uri="{BB962C8B-B14F-4D97-AF65-F5344CB8AC3E}">
        <p14:creationId xmlns:p14="http://schemas.microsoft.com/office/powerpoint/2010/main" val="631635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Інтернет посилання: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76654" y="1556792"/>
            <a:ext cx="7999801" cy="45696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1600" dirty="0" smtClean="0">
                <a:solidFill>
                  <a:schemeClr val="tx1"/>
                </a:solidFill>
              </a:rPr>
              <a:t>-</a:t>
            </a:r>
            <a:r>
              <a:rPr lang="en-US" sz="1600" dirty="0">
                <a:solidFill>
                  <a:schemeClr val="tx1"/>
                </a:solidFill>
              </a:rPr>
              <a:t>http://ukrdz.in.ua/ukrayinska-mova-3-klas-zahariychuk-movchun</a:t>
            </a:r>
            <a:r>
              <a:rPr lang="en-US" sz="1600" dirty="0" smtClean="0">
                <a:solidFill>
                  <a:schemeClr val="tx1"/>
                </a:solidFill>
              </a:rPr>
              <a:t>/</a:t>
            </a:r>
            <a:r>
              <a:rPr lang="uk-UA" sz="1600" dirty="0" smtClean="0">
                <a:solidFill>
                  <a:schemeClr val="tx1"/>
                </a:solidFill>
              </a:rPr>
              <a:t>;</a:t>
            </a:r>
          </a:p>
          <a:p>
            <a:pPr marL="0" indent="0">
              <a:buNone/>
            </a:pPr>
            <a:r>
              <a:rPr lang="uk-UA" sz="1600" dirty="0" smtClean="0">
                <a:solidFill>
                  <a:schemeClr val="tx1"/>
                </a:solidFill>
              </a:rPr>
              <a:t>-</a:t>
            </a:r>
            <a:r>
              <a:rPr lang="en-US" sz="1600" dirty="0" smtClean="0">
                <a:solidFill>
                  <a:schemeClr val="tx1"/>
                </a:solidFill>
              </a:rPr>
              <a:t>https</a:t>
            </a:r>
            <a:r>
              <a:rPr lang="en-US" sz="1600" dirty="0">
                <a:solidFill>
                  <a:schemeClr val="tx1"/>
                </a:solidFill>
              </a:rPr>
              <a:t>://www.schoollife.org.ua/108-2016</a:t>
            </a:r>
            <a:r>
              <a:rPr lang="en-US" sz="1600" dirty="0" smtClean="0">
                <a:solidFill>
                  <a:schemeClr val="tx1"/>
                </a:solidFill>
              </a:rPr>
              <a:t>/</a:t>
            </a:r>
            <a:endParaRPr lang="uk-UA" sz="1600" dirty="0" smtClean="0">
              <a:solidFill>
                <a:schemeClr val="tx1"/>
              </a:solidFill>
            </a:endParaRPr>
          </a:p>
          <a:p>
            <a:pPr>
              <a:buFontTx/>
              <a:buChar char="-"/>
            </a:pPr>
            <a:r>
              <a:rPr lang="en-US" sz="1600" dirty="0" smtClean="0">
                <a:solidFill>
                  <a:schemeClr val="tx1"/>
                </a:solidFill>
              </a:rPr>
              <a:t>https</a:t>
            </a:r>
            <a:r>
              <a:rPr lang="en-US" sz="1600" dirty="0">
                <a:solidFill>
                  <a:schemeClr val="tx1"/>
                </a:solidFill>
              </a:rPr>
              <a:t>://www.google.com.ua/url?sa=i&amp;rct=j&amp;q=&amp;esrc=s&amp;source=images&amp;cd=&amp;</a:t>
            </a:r>
            <a:r>
              <a:rPr lang="en-US" sz="1600" dirty="0" smtClean="0">
                <a:solidFill>
                  <a:schemeClr val="tx1"/>
                </a:solidFill>
              </a:rPr>
              <a:t>ved=0ahUKEwjT0b-ngJPXAhWFSBQKHXTCArMQjRwIBw&amp;url=http%3A%2F%2Fwww.expres.ua%2Fnews%2F2017%2F03%2F05%2F231239-poshtovi-poslugy-dovedetsya-platyty-serednomu-50-bilshe&amp;psig=AOvVaw2e651dlUgw9NAQL5cW4AeU&amp;ust=1509268385816138</a:t>
            </a:r>
            <a:r>
              <a:rPr lang="uk-UA" sz="1600" dirty="0" smtClean="0">
                <a:solidFill>
                  <a:schemeClr val="tx1"/>
                </a:solidFill>
              </a:rPr>
              <a:t>;</a:t>
            </a:r>
          </a:p>
          <a:p>
            <a:pPr>
              <a:buFontTx/>
              <a:buChar char="-"/>
            </a:pPr>
            <a:r>
              <a:rPr lang="uk-UA" sz="1600" dirty="0" smtClean="0">
                <a:solidFill>
                  <a:schemeClr val="tx1"/>
                </a:solidFill>
              </a:rPr>
              <a:t>- </a:t>
            </a:r>
            <a:r>
              <a:rPr lang="en-US" sz="1600" dirty="0">
                <a:solidFill>
                  <a:schemeClr val="tx1"/>
                </a:solidFill>
                <a:hlinkClick r:id="rId2"/>
              </a:rPr>
              <a:t>https://www.google.com.ua/url?sa=i&amp;rct=j&amp;q=&amp;esrc=s&amp;source=images&amp;cd=&amp;</a:t>
            </a:r>
            <a:r>
              <a:rPr lang="en-US" sz="1600" dirty="0" smtClean="0">
                <a:solidFill>
                  <a:schemeClr val="tx1"/>
                </a:solidFill>
                <a:hlinkClick r:id="rId2"/>
              </a:rPr>
              <a:t>cad=rja&amp;uact=8&amp;ved=0ahUKEwiN_f3GgpPXAhWCXhQKHf23AZYQjRwIBw&amp;url=http%3A%2F%2Fvchytel.info%2Fna-poshti%2F&amp;psig=AOvVaw3luTBob3rM7aBHuaFiN4R3&amp;ust=1509269866636483</a:t>
            </a:r>
            <a:r>
              <a:rPr lang="uk-UA" sz="1600" dirty="0" smtClean="0">
                <a:solidFill>
                  <a:schemeClr val="tx1"/>
                </a:solidFill>
              </a:rPr>
              <a:t>;</a:t>
            </a:r>
            <a:endParaRPr lang="en-US" sz="1600" dirty="0" smtClean="0">
              <a:solidFill>
                <a:schemeClr val="tx1"/>
              </a:solidFill>
            </a:endParaRPr>
          </a:p>
          <a:p>
            <a:pPr>
              <a:buFontTx/>
              <a:buChar char="-"/>
            </a:pPr>
            <a:r>
              <a:rPr lang="en-US" sz="1600" dirty="0">
                <a:solidFill>
                  <a:schemeClr val="tx1"/>
                </a:solidFill>
                <a:hlinkClick r:id="rId3"/>
              </a:rPr>
              <a:t>https://</a:t>
            </a:r>
            <a:r>
              <a:rPr lang="en-US" sz="1600" dirty="0" smtClean="0">
                <a:solidFill>
                  <a:schemeClr val="tx1"/>
                </a:solidFill>
                <a:hlinkClick r:id="rId3"/>
              </a:rPr>
              <a:t>www.youtube.com/watch?v=V9plpdJqxNk</a:t>
            </a:r>
            <a:r>
              <a:rPr lang="uk-UA" sz="1600" dirty="0" smtClean="0">
                <a:solidFill>
                  <a:schemeClr val="tx1"/>
                </a:solidFill>
              </a:rPr>
              <a:t>;</a:t>
            </a:r>
          </a:p>
          <a:p>
            <a:pPr>
              <a:buFontTx/>
              <a:buChar char="-"/>
            </a:pPr>
            <a:endParaRPr lang="uk-UA" sz="1600" dirty="0" smtClean="0">
              <a:solidFill>
                <a:schemeClr val="tx1"/>
              </a:solidFill>
            </a:endParaRPr>
          </a:p>
          <a:p>
            <a:pPr>
              <a:buFontTx/>
              <a:buChar char="-"/>
            </a:pPr>
            <a:endParaRPr lang="uk-UA" sz="1600" dirty="0" smtClean="0">
              <a:solidFill>
                <a:schemeClr val="tx1"/>
              </a:solidFill>
            </a:endParaRPr>
          </a:p>
          <a:p>
            <a:endParaRPr lang="uk-UA" sz="1600" dirty="0" smtClean="0">
              <a:solidFill>
                <a:schemeClr val="tx1"/>
              </a:solidFill>
            </a:endParaRPr>
          </a:p>
          <a:p>
            <a:endParaRPr lang="uk-UA" sz="1400" dirty="0" smtClean="0">
              <a:solidFill>
                <a:schemeClr val="tx1"/>
              </a:solidFill>
            </a:endParaRPr>
          </a:p>
          <a:p>
            <a:endParaRPr lang="uk-UA" sz="1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4810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8219" y="2340971"/>
            <a:ext cx="8229600" cy="1252728"/>
          </a:xfrm>
        </p:spPr>
        <p:txBody>
          <a:bodyPr>
            <a:normAutofit fontScale="90000"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6000" b="1" i="1" dirty="0">
                <a:ln w="17780" cmpd="sng">
                  <a:solidFill>
                    <a:schemeClr val="accent2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Б</a:t>
            </a:r>
            <a:r>
              <a:rPr lang="ru-RU" sz="6000" b="1" i="1" dirty="0">
                <a:ln w="17780" cmpd="sng">
                  <a:solidFill>
                    <a:schemeClr val="accent2">
                      <a:lumMod val="75000"/>
                    </a:schemeClr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ез </a:t>
            </a:r>
            <a:r>
              <a:rPr lang="ru-RU" sz="6000" b="1" i="1" dirty="0" err="1">
                <a:ln w="17780" cmpd="sng">
                  <a:solidFill>
                    <a:schemeClr val="accent2">
                      <a:lumMod val="75000"/>
                    </a:schemeClr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душі</a:t>
            </a:r>
            <a:r>
              <a:rPr lang="ru-RU" sz="6000" b="1" i="1" dirty="0">
                <a:ln w="17780" cmpd="sng">
                  <a:solidFill>
                    <a:schemeClr val="accent2">
                      <a:lumMod val="75000"/>
                    </a:schemeClr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, без </a:t>
            </a:r>
            <a:r>
              <a:rPr lang="ru-RU" sz="6000" b="1" i="1" dirty="0" err="1">
                <a:ln w="17780" cmpd="sng">
                  <a:solidFill>
                    <a:schemeClr val="accent2">
                      <a:lumMod val="75000"/>
                    </a:schemeClr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тіла</a:t>
            </a:r>
            <a:r>
              <a:rPr lang="ru-RU" sz="6000" b="1" i="1" dirty="0">
                <a:ln w="17780" cmpd="sng">
                  <a:solidFill>
                    <a:schemeClr val="accent2">
                      <a:lumMod val="75000"/>
                    </a:schemeClr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, за сто миль </a:t>
            </a:r>
            <a:r>
              <a:rPr lang="ru-RU" sz="6000" b="1" i="1" dirty="0" err="1">
                <a:ln w="17780" cmpd="sng">
                  <a:solidFill>
                    <a:schemeClr val="accent2">
                      <a:lumMod val="75000"/>
                    </a:schemeClr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залетів</a:t>
            </a:r>
            <a:r>
              <a:rPr lang="ru-RU" sz="60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.</a:t>
            </a:r>
            <a:r>
              <a:rPr lang="ru-RU" sz="6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/>
            </a:r>
            <a:br>
              <a:rPr lang="ru-RU" sz="6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</a:br>
            <a:r>
              <a:rPr lang="ru-RU" b="1" dirty="0">
                <a:ln/>
                <a:solidFill>
                  <a:schemeClr val="bg1"/>
                </a:solidFill>
              </a:rPr>
              <a:t/>
            </a:r>
            <a:br>
              <a:rPr lang="ru-RU" b="1" dirty="0">
                <a:ln/>
                <a:solidFill>
                  <a:schemeClr val="bg1"/>
                </a:solidFill>
              </a:rPr>
            </a:br>
            <a:endParaRPr lang="ru-RU" b="1" dirty="0">
              <a:ln/>
              <a:solidFill>
                <a:schemeClr val="bg1"/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72660">
            <a:off x="1839763" y="3718121"/>
            <a:ext cx="5701730" cy="2552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43608" y="548680"/>
            <a:ext cx="670407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Робота над загадкою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3084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9741" y="2852936"/>
            <a:ext cx="8229600" cy="2370592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l"/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Пункт </a:t>
            </a:r>
            <a:r>
              <a:rPr lang="ru-RU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призначення</a:t>
            </a:r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листа, </a:t>
            </a:r>
            <a:r>
              <a:rPr lang="ru-RU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місце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знаходження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того, кому</a:t>
            </a:r>
            <a:b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лист </a:t>
            </a:r>
            <a:r>
              <a:rPr lang="ru-RU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призначений</a:t>
            </a:r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</a:t>
            </a:r>
            <a:b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7975" y="1389580"/>
            <a:ext cx="7345281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cap="none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Паперовий</a:t>
            </a:r>
            <a:r>
              <a:rPr lang="ru-RU" sz="36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пакет</a:t>
            </a:r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,</a:t>
            </a:r>
          </a:p>
          <a:p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3600" b="1" cap="none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який</a:t>
            </a:r>
            <a:r>
              <a:rPr lang="ru-RU" sz="36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3600" b="1" cap="none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зберігає</a:t>
            </a:r>
            <a:r>
              <a:rPr lang="ru-RU" sz="36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3600" b="1" cap="none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таємницю</a:t>
            </a:r>
            <a:r>
              <a:rPr lang="ru-RU" sz="36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3600" b="1" cap="none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послання</a:t>
            </a:r>
            <a:r>
              <a:rPr lang="ru-RU" sz="36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</a:t>
            </a:r>
          </a:p>
        </p:txBody>
      </p:sp>
      <p:pic>
        <p:nvPicPr>
          <p:cNvPr id="6146" name="Picture 2" descr="Пов’язане зображенн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8658" y="135962"/>
            <a:ext cx="2645213" cy="1882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45204" r="4812" b="11635"/>
          <a:stretch/>
        </p:blipFill>
        <p:spPr bwMode="auto">
          <a:xfrm>
            <a:off x="5724128" y="3767508"/>
            <a:ext cx="2762402" cy="1856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51520" y="4930198"/>
            <a:ext cx="4572000" cy="2862322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Цифрове</a:t>
            </a:r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36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умовне</a:t>
            </a:r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36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позначення</a:t>
            </a:r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36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міста</a:t>
            </a:r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, села. </a:t>
            </a:r>
            <a:b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6149" name="Picture 5" descr="Результат пошуку зображень за запитом &quot;поштовий лист&quot;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5" t="72823" r="50000" b="5143"/>
          <a:stretch/>
        </p:blipFill>
        <p:spPr bwMode="auto">
          <a:xfrm>
            <a:off x="6164080" y="5845817"/>
            <a:ext cx="2205261" cy="742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6366463" y="404664"/>
            <a:ext cx="180049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i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Конверт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7077602" y="4389288"/>
            <a:ext cx="1330813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2800" b="1" i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Адреса</a:t>
            </a:r>
            <a:endParaRPr lang="ru-RU" sz="2800" b="1" i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410948" y="5776584"/>
            <a:ext cx="131318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i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І</a:t>
            </a:r>
            <a:r>
              <a:rPr lang="ru-RU" sz="3200" b="1" i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ндекс</a:t>
            </a:r>
            <a:endParaRPr lang="ru-RU" sz="3200" b="1" i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16681" y="312362"/>
            <a:ext cx="3906839" cy="1077218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32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Дидактична гра </a:t>
            </a:r>
          </a:p>
          <a:p>
            <a:pPr algn="ctr"/>
            <a:r>
              <a:rPr lang="uk-UA" sz="32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«пограємо в пошту»</a:t>
            </a:r>
            <a:endParaRPr lang="ru-RU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20727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67544" y="404664"/>
            <a:ext cx="4572000" cy="2062103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Людина, яка </a:t>
            </a:r>
            <a:r>
              <a:rPr lang="ru-RU" sz="32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розносить</a:t>
            </a:r>
            <a:r>
              <a:rPr lang="ru-RU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32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листи</a:t>
            </a:r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</a:t>
            </a:r>
            <a:r>
              <a:rPr lang="ru-RU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404664"/>
            <a:ext cx="2182738" cy="2591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843808" y="1700250"/>
            <a:ext cx="232788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i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Листоноша</a:t>
            </a:r>
            <a:endParaRPr lang="ru-RU" sz="3200" b="1" i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67544" y="2780928"/>
            <a:ext cx="4572000" cy="230832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Людина, </a:t>
            </a:r>
            <a:r>
              <a:rPr lang="ru-RU" sz="36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якій</a:t>
            </a:r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36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адресований</a:t>
            </a:r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лист.</a:t>
            </a:r>
            <a:b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8196" name="Picture 4" descr="Результат пошуку зображень за запитом &quot;поштовий лист&quot;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680" r="53468" b="50000"/>
          <a:stretch/>
        </p:blipFill>
        <p:spPr bwMode="auto">
          <a:xfrm>
            <a:off x="5365799" y="3256082"/>
            <a:ext cx="2385431" cy="1358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3450791" y="4039070"/>
            <a:ext cx="177003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i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Адресат</a:t>
            </a:r>
            <a:endParaRPr lang="ru-RU" sz="3200" b="1" i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8198" name="Picture 6" descr="Результат пошуку зображень за запитом &quot;поштовий лист&quot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925" y="4039045"/>
            <a:ext cx="2850604" cy="28506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5118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802" y="0"/>
            <a:ext cx="91788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83568" y="1340768"/>
            <a:ext cx="540060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>
                <a:solidFill>
                  <a:srgbClr val="FF0000"/>
                </a:solidFill>
              </a:rPr>
              <a:t>— </a:t>
            </a:r>
            <a:r>
              <a:rPr lang="ru-RU" sz="2400" b="1" i="1" dirty="0" err="1">
                <a:solidFill>
                  <a:srgbClr val="FF0000"/>
                </a:solidFill>
              </a:rPr>
              <a:t>Чому</a:t>
            </a:r>
            <a:r>
              <a:rPr lang="ru-RU" sz="2400" b="1" i="1" dirty="0">
                <a:solidFill>
                  <a:srgbClr val="FF0000"/>
                </a:solidFill>
              </a:rPr>
              <a:t> люди </a:t>
            </a:r>
            <a:r>
              <a:rPr lang="ru-RU" sz="2400" b="1" i="1" dirty="0" err="1">
                <a:solidFill>
                  <a:srgbClr val="FF0000"/>
                </a:solidFill>
              </a:rPr>
              <a:t>пишуть</a:t>
            </a:r>
            <a:r>
              <a:rPr lang="ru-RU" sz="2400" b="1" i="1" dirty="0">
                <a:solidFill>
                  <a:srgbClr val="FF0000"/>
                </a:solidFill>
              </a:rPr>
              <a:t> </a:t>
            </a:r>
            <a:r>
              <a:rPr lang="ru-RU" sz="2400" b="1" i="1" dirty="0" err="1">
                <a:solidFill>
                  <a:srgbClr val="FF0000"/>
                </a:solidFill>
              </a:rPr>
              <a:t>листи</a:t>
            </a:r>
            <a:r>
              <a:rPr lang="ru-RU" sz="2400" b="1" i="1" dirty="0">
                <a:solidFill>
                  <a:srgbClr val="FF0000"/>
                </a:solidFill>
              </a:rPr>
              <a:t> </a:t>
            </a:r>
            <a:r>
              <a:rPr lang="ru-RU" sz="2400" b="1" i="1" dirty="0" err="1">
                <a:solidFill>
                  <a:srgbClr val="FF0000"/>
                </a:solidFill>
              </a:rPr>
              <a:t>одне</a:t>
            </a:r>
            <a:r>
              <a:rPr lang="ru-RU" sz="2400" b="1" i="1" dirty="0">
                <a:solidFill>
                  <a:srgbClr val="FF0000"/>
                </a:solidFill>
              </a:rPr>
              <a:t> одному?</a:t>
            </a:r>
            <a:br>
              <a:rPr lang="ru-RU" sz="2400" b="1" i="1" dirty="0">
                <a:solidFill>
                  <a:srgbClr val="FF0000"/>
                </a:solidFill>
              </a:rPr>
            </a:br>
            <a:r>
              <a:rPr lang="ru-RU" sz="2400" b="1" i="1" dirty="0">
                <a:solidFill>
                  <a:srgbClr val="FF0000"/>
                </a:solidFill>
              </a:rPr>
              <a:t>—</a:t>
            </a:r>
            <a:r>
              <a:rPr lang="ru-RU" sz="2400" b="1" i="1" dirty="0" err="1">
                <a:solidFill>
                  <a:srgbClr val="FF0000"/>
                </a:solidFill>
              </a:rPr>
              <a:t>Хто</a:t>
            </a:r>
            <a:r>
              <a:rPr lang="ru-RU" sz="2400" b="1" i="1" dirty="0">
                <a:solidFill>
                  <a:srgbClr val="FF0000"/>
                </a:solidFill>
              </a:rPr>
              <a:t> з вас писав уже </a:t>
            </a:r>
            <a:r>
              <a:rPr lang="ru-RU" sz="2400" b="1" i="1" dirty="0" err="1">
                <a:solidFill>
                  <a:srgbClr val="FF0000"/>
                </a:solidFill>
              </a:rPr>
              <a:t>листи</a:t>
            </a:r>
            <a:r>
              <a:rPr lang="ru-RU" sz="2400" b="1" i="1" dirty="0">
                <a:solidFill>
                  <a:srgbClr val="FF0000"/>
                </a:solidFill>
              </a:rPr>
              <a:t> </a:t>
            </a:r>
            <a:r>
              <a:rPr lang="ru-RU" sz="2400" b="1" i="1" dirty="0" err="1">
                <a:solidFill>
                  <a:srgbClr val="FF0000"/>
                </a:solidFill>
              </a:rPr>
              <a:t>або</a:t>
            </a:r>
            <a:r>
              <a:rPr lang="ru-RU" sz="2400" b="1" i="1" dirty="0">
                <a:solidFill>
                  <a:srgbClr val="FF0000"/>
                </a:solidFill>
              </a:rPr>
              <a:t> </a:t>
            </a:r>
            <a:r>
              <a:rPr lang="ru-RU" sz="2400" b="1" i="1" dirty="0" err="1">
                <a:solidFill>
                  <a:srgbClr val="FF0000"/>
                </a:solidFill>
              </a:rPr>
              <a:t>отримував</a:t>
            </a:r>
            <a:r>
              <a:rPr lang="ru-RU" sz="2400" b="1" i="1" dirty="0">
                <a:solidFill>
                  <a:srgbClr val="FF0000"/>
                </a:solidFill>
              </a:rPr>
              <a:t> </a:t>
            </a:r>
            <a:r>
              <a:rPr lang="ru-RU" sz="2400" b="1" i="1" dirty="0" err="1">
                <a:solidFill>
                  <a:srgbClr val="FF0000"/>
                </a:solidFill>
              </a:rPr>
              <a:t>їх</a:t>
            </a:r>
            <a:r>
              <a:rPr lang="ru-RU" sz="2400" b="1" i="1" dirty="0">
                <a:solidFill>
                  <a:srgbClr val="FF0000"/>
                </a:solidFill>
              </a:rPr>
              <a:t>?</a:t>
            </a:r>
            <a:br>
              <a:rPr lang="ru-RU" sz="2400" b="1" i="1" dirty="0">
                <a:solidFill>
                  <a:srgbClr val="FF0000"/>
                </a:solidFill>
              </a:rPr>
            </a:br>
            <a:r>
              <a:rPr lang="ru-RU" sz="2400" b="1" i="1" dirty="0">
                <a:solidFill>
                  <a:srgbClr val="FF0000"/>
                </a:solidFill>
              </a:rPr>
              <a:t>—</a:t>
            </a:r>
            <a:r>
              <a:rPr lang="ru-RU" sz="2400" b="1" i="1" dirty="0" err="1">
                <a:solidFill>
                  <a:srgbClr val="FF0000"/>
                </a:solidFill>
              </a:rPr>
              <a:t>Чи</a:t>
            </a:r>
            <a:r>
              <a:rPr lang="ru-RU" sz="2400" b="1" i="1" dirty="0">
                <a:solidFill>
                  <a:srgbClr val="FF0000"/>
                </a:solidFill>
              </a:rPr>
              <a:t> </a:t>
            </a:r>
            <a:r>
              <a:rPr lang="ru-RU" sz="2400" b="1" i="1" dirty="0" err="1">
                <a:solidFill>
                  <a:srgbClr val="FF0000"/>
                </a:solidFill>
              </a:rPr>
              <a:t>відчували</a:t>
            </a:r>
            <a:r>
              <a:rPr lang="ru-RU" sz="2400" b="1" i="1" dirty="0">
                <a:solidFill>
                  <a:srgbClr val="FF0000"/>
                </a:solidFill>
              </a:rPr>
              <a:t> </a:t>
            </a:r>
            <a:r>
              <a:rPr lang="ru-RU" sz="2400" b="1" i="1" dirty="0" err="1">
                <a:solidFill>
                  <a:srgbClr val="FF0000"/>
                </a:solidFill>
              </a:rPr>
              <a:t>ви</a:t>
            </a:r>
            <a:r>
              <a:rPr lang="ru-RU" sz="2400" b="1" i="1" dirty="0">
                <a:solidFill>
                  <a:srgbClr val="FF0000"/>
                </a:solidFill>
              </a:rPr>
              <a:t> </a:t>
            </a:r>
            <a:r>
              <a:rPr lang="ru-RU" sz="2400" b="1" i="1" dirty="0" err="1">
                <a:solidFill>
                  <a:srgbClr val="FF0000"/>
                </a:solidFill>
              </a:rPr>
              <a:t>труднощі</a:t>
            </a:r>
            <a:r>
              <a:rPr lang="ru-RU" sz="2400" b="1" i="1" dirty="0">
                <a:solidFill>
                  <a:srgbClr val="FF0000"/>
                </a:solidFill>
              </a:rPr>
              <a:t> при </a:t>
            </a:r>
            <a:r>
              <a:rPr lang="ru-RU" sz="2400" b="1" i="1" dirty="0" err="1">
                <a:solidFill>
                  <a:srgbClr val="FF0000"/>
                </a:solidFill>
              </a:rPr>
              <a:t>написанні</a:t>
            </a:r>
            <a:r>
              <a:rPr lang="ru-RU" sz="2400" b="1" i="1" dirty="0">
                <a:solidFill>
                  <a:srgbClr val="FF0000"/>
                </a:solidFill>
              </a:rPr>
              <a:t> листа?</a:t>
            </a:r>
            <a:br>
              <a:rPr lang="ru-RU" sz="2400" b="1" i="1" dirty="0">
                <a:solidFill>
                  <a:srgbClr val="FF0000"/>
                </a:solidFill>
              </a:rPr>
            </a:br>
            <a:r>
              <a:rPr lang="ru-RU" sz="2400" b="1" i="1" dirty="0">
                <a:solidFill>
                  <a:srgbClr val="FF0000"/>
                </a:solidFill>
              </a:rPr>
              <a:t>—</a:t>
            </a:r>
            <a:r>
              <a:rPr lang="ru-RU" sz="2400" b="1" i="1" dirty="0" err="1">
                <a:solidFill>
                  <a:srgbClr val="FF0000"/>
                </a:solidFill>
              </a:rPr>
              <a:t>Чи</a:t>
            </a:r>
            <a:r>
              <a:rPr lang="ru-RU" sz="2400" b="1" i="1" dirty="0">
                <a:solidFill>
                  <a:srgbClr val="FF0000"/>
                </a:solidFill>
              </a:rPr>
              <a:t> </a:t>
            </a:r>
            <a:r>
              <a:rPr lang="ru-RU" sz="2400" b="1" i="1" dirty="0" err="1">
                <a:solidFill>
                  <a:srgbClr val="FF0000"/>
                </a:solidFill>
              </a:rPr>
              <a:t>знаєте</a:t>
            </a:r>
            <a:r>
              <a:rPr lang="ru-RU" sz="2400" b="1" i="1" dirty="0">
                <a:solidFill>
                  <a:srgbClr val="FF0000"/>
                </a:solidFill>
              </a:rPr>
              <a:t> </a:t>
            </a:r>
            <a:r>
              <a:rPr lang="ru-RU" sz="2400" b="1" i="1" dirty="0" err="1">
                <a:solidFill>
                  <a:srgbClr val="FF0000"/>
                </a:solidFill>
              </a:rPr>
              <a:t>ви</a:t>
            </a:r>
            <a:r>
              <a:rPr lang="ru-RU" sz="2400" b="1" i="1" dirty="0">
                <a:solidFill>
                  <a:srgbClr val="FF0000"/>
                </a:solidFill>
              </a:rPr>
              <a:t>, як лист </a:t>
            </a:r>
            <a:r>
              <a:rPr lang="ru-RU" sz="2400" b="1" i="1" dirty="0" err="1">
                <a:solidFill>
                  <a:srgbClr val="FF0000"/>
                </a:solidFill>
              </a:rPr>
              <a:t>потрапляє</a:t>
            </a:r>
            <a:r>
              <a:rPr lang="ru-RU" sz="2400" b="1" i="1" dirty="0">
                <a:solidFill>
                  <a:srgbClr val="FF0000"/>
                </a:solidFill>
              </a:rPr>
              <a:t> за </a:t>
            </a:r>
            <a:r>
              <a:rPr lang="ru-RU" sz="2400" b="1" i="1" dirty="0" err="1">
                <a:solidFill>
                  <a:srgbClr val="FF0000"/>
                </a:solidFill>
              </a:rPr>
              <a:t>призначенням</a:t>
            </a:r>
            <a:r>
              <a:rPr lang="ru-RU" sz="2400" b="1" i="1" dirty="0">
                <a:solidFill>
                  <a:srgbClr val="FF0000"/>
                </a:solidFill>
              </a:rPr>
              <a:t>?</a:t>
            </a:r>
            <a:br>
              <a:rPr lang="ru-RU" sz="2400" b="1" i="1" dirty="0">
                <a:solidFill>
                  <a:srgbClr val="FF0000"/>
                </a:solidFill>
              </a:rPr>
            </a:br>
            <a:r>
              <a:rPr lang="ru-RU" sz="2400" b="1" i="1" dirty="0">
                <a:solidFill>
                  <a:srgbClr val="FF0000"/>
                </a:solidFill>
              </a:rPr>
              <a:t>—Як </a:t>
            </a:r>
            <a:r>
              <a:rPr lang="ru-RU" sz="2400" b="1" i="1" dirty="0" err="1">
                <a:solidFill>
                  <a:srgbClr val="FF0000"/>
                </a:solidFill>
              </a:rPr>
              <a:t>ви</a:t>
            </a:r>
            <a:r>
              <a:rPr lang="ru-RU" sz="2400" b="1" i="1" dirty="0">
                <a:solidFill>
                  <a:srgbClr val="FF0000"/>
                </a:solidFill>
              </a:rPr>
              <a:t> </a:t>
            </a:r>
            <a:r>
              <a:rPr lang="ru-RU" sz="2400" b="1" i="1" dirty="0" err="1">
                <a:solidFill>
                  <a:srgbClr val="FF0000"/>
                </a:solidFill>
              </a:rPr>
              <a:t>гадаєте</a:t>
            </a:r>
            <a:r>
              <a:rPr lang="ru-RU" sz="2400" b="1" i="1" dirty="0">
                <a:solidFill>
                  <a:srgbClr val="FF0000"/>
                </a:solidFill>
              </a:rPr>
              <a:t>, </a:t>
            </a:r>
            <a:r>
              <a:rPr lang="ru-RU" sz="2400" b="1" i="1" dirty="0" err="1">
                <a:solidFill>
                  <a:srgbClr val="FF0000"/>
                </a:solidFill>
              </a:rPr>
              <a:t>що</a:t>
            </a:r>
            <a:r>
              <a:rPr lang="ru-RU" sz="2400" b="1" i="1" dirty="0">
                <a:solidFill>
                  <a:srgbClr val="FF0000"/>
                </a:solidFill>
              </a:rPr>
              <a:t> треба знати і </a:t>
            </a:r>
            <a:r>
              <a:rPr lang="ru-RU" sz="2400" b="1" i="1" dirty="0" err="1">
                <a:solidFill>
                  <a:srgbClr val="FF0000"/>
                </a:solidFill>
              </a:rPr>
              <a:t>вміти</a:t>
            </a:r>
            <a:r>
              <a:rPr lang="ru-RU" sz="2400" b="1" i="1" dirty="0">
                <a:solidFill>
                  <a:srgbClr val="FF0000"/>
                </a:solidFill>
              </a:rPr>
              <a:t>, </a:t>
            </a:r>
            <a:r>
              <a:rPr lang="ru-RU" sz="2400" b="1" i="1" dirty="0" err="1">
                <a:solidFill>
                  <a:srgbClr val="FF0000"/>
                </a:solidFill>
              </a:rPr>
              <a:t>щоб</a:t>
            </a:r>
            <a:r>
              <a:rPr lang="ru-RU" sz="2400" b="1" i="1" dirty="0">
                <a:solidFill>
                  <a:srgbClr val="FF0000"/>
                </a:solidFill>
              </a:rPr>
              <a:t> </a:t>
            </a:r>
            <a:r>
              <a:rPr lang="ru-RU" sz="2400" b="1" i="1" dirty="0" err="1">
                <a:solidFill>
                  <a:srgbClr val="FF0000"/>
                </a:solidFill>
              </a:rPr>
              <a:t>написати</a:t>
            </a:r>
            <a:r>
              <a:rPr lang="ru-RU" sz="2400" b="1" i="1" dirty="0">
                <a:solidFill>
                  <a:srgbClr val="FF0000"/>
                </a:solidFill>
              </a:rPr>
              <a:t> листа?</a:t>
            </a:r>
            <a:br>
              <a:rPr lang="ru-RU" sz="2400" b="1" i="1" dirty="0">
                <a:solidFill>
                  <a:srgbClr val="FF0000"/>
                </a:solidFill>
              </a:rPr>
            </a:br>
            <a:r>
              <a:rPr lang="ru-RU" sz="2400" b="1" i="1" dirty="0">
                <a:solidFill>
                  <a:srgbClr val="FF0000"/>
                </a:solidFill>
              </a:rPr>
              <a:t>—Головне – грамотно </a:t>
            </a:r>
            <a:r>
              <a:rPr lang="ru-RU" sz="2400" b="1" i="1" dirty="0" err="1">
                <a:solidFill>
                  <a:srgbClr val="FF0000"/>
                </a:solidFill>
              </a:rPr>
              <a:t>писати</a:t>
            </a:r>
            <a:r>
              <a:rPr lang="ru-RU" sz="2400" b="1" i="1" dirty="0">
                <a:solidFill>
                  <a:srgbClr val="FF0000"/>
                </a:solidFill>
              </a:rPr>
              <a:t> </a:t>
            </a:r>
            <a:r>
              <a:rPr lang="ru-RU" sz="2400" b="1" i="1" dirty="0" err="1">
                <a:solidFill>
                  <a:srgbClr val="FF0000"/>
                </a:solidFill>
              </a:rPr>
              <a:t>листа,щоб</a:t>
            </a:r>
            <a:r>
              <a:rPr lang="ru-RU" sz="2400" b="1" i="1" dirty="0">
                <a:solidFill>
                  <a:srgbClr val="FF0000"/>
                </a:solidFill>
              </a:rPr>
              <a:t> </a:t>
            </a:r>
            <a:r>
              <a:rPr lang="ru-RU" sz="2400" b="1" i="1" dirty="0" err="1">
                <a:solidFill>
                  <a:srgbClr val="FF0000"/>
                </a:solidFill>
              </a:rPr>
              <a:t>їх</a:t>
            </a:r>
            <a:r>
              <a:rPr lang="ru-RU" sz="2400" b="1" i="1" dirty="0">
                <a:solidFill>
                  <a:srgbClr val="FF0000"/>
                </a:solidFill>
              </a:rPr>
              <a:t> </a:t>
            </a:r>
            <a:r>
              <a:rPr lang="ru-RU" sz="2400" b="1" i="1" dirty="0" err="1">
                <a:solidFill>
                  <a:srgbClr val="FF0000"/>
                </a:solidFill>
              </a:rPr>
              <a:t>було</a:t>
            </a:r>
            <a:r>
              <a:rPr lang="ru-RU" sz="2400" b="1" i="1" dirty="0">
                <a:solidFill>
                  <a:srgbClr val="FF0000"/>
                </a:solidFill>
              </a:rPr>
              <a:t> </a:t>
            </a:r>
            <a:r>
              <a:rPr lang="ru-RU" sz="2400" b="1" i="1" dirty="0" err="1">
                <a:solidFill>
                  <a:srgbClr val="FF0000"/>
                </a:solidFill>
              </a:rPr>
              <a:t>приємно</a:t>
            </a:r>
            <a:r>
              <a:rPr lang="ru-RU" sz="2400" b="1" i="1" dirty="0">
                <a:solidFill>
                  <a:srgbClr val="FF0000"/>
                </a:solidFill>
              </a:rPr>
              <a:t> і</a:t>
            </a:r>
            <a:br>
              <a:rPr lang="ru-RU" sz="2400" b="1" i="1" dirty="0">
                <a:solidFill>
                  <a:srgbClr val="FF0000"/>
                </a:solidFill>
              </a:rPr>
            </a:br>
            <a:r>
              <a:rPr lang="ru-RU" sz="2400" b="1" i="1" dirty="0" err="1">
                <a:solidFill>
                  <a:srgbClr val="FF0000"/>
                </a:solidFill>
              </a:rPr>
              <a:t>цікаво</a:t>
            </a:r>
            <a:r>
              <a:rPr lang="ru-RU" sz="2400" b="1" i="1" dirty="0">
                <a:solidFill>
                  <a:srgbClr val="FF0000"/>
                </a:solidFill>
              </a:rPr>
              <a:t> </a:t>
            </a:r>
            <a:r>
              <a:rPr lang="ru-RU" sz="2400" b="1" i="1" dirty="0" err="1">
                <a:solidFill>
                  <a:srgbClr val="FF0000"/>
                </a:solidFill>
              </a:rPr>
              <a:t>читати,щоб</a:t>
            </a:r>
            <a:r>
              <a:rPr lang="ru-RU" sz="2400" b="1" i="1" dirty="0">
                <a:solidFill>
                  <a:srgbClr val="FF0000"/>
                </a:solidFill>
              </a:rPr>
              <a:t> </a:t>
            </a:r>
            <a:r>
              <a:rPr lang="ru-RU" sz="2400" b="1" i="1" dirty="0" err="1">
                <a:solidFill>
                  <a:srgbClr val="FF0000"/>
                </a:solidFill>
              </a:rPr>
              <a:t>їх</a:t>
            </a:r>
            <a:r>
              <a:rPr lang="ru-RU" sz="2400" b="1" i="1" dirty="0">
                <a:solidFill>
                  <a:srgbClr val="FF0000"/>
                </a:solidFill>
              </a:rPr>
              <a:t> </a:t>
            </a:r>
            <a:r>
              <a:rPr lang="ru-RU" sz="2400" b="1" i="1" dirty="0" err="1">
                <a:solidFill>
                  <a:srgbClr val="FF0000"/>
                </a:solidFill>
              </a:rPr>
              <a:t>завжди</a:t>
            </a:r>
            <a:r>
              <a:rPr lang="ru-RU" sz="2400" b="1" i="1" dirty="0">
                <a:solidFill>
                  <a:srgbClr val="FF0000"/>
                </a:solidFill>
              </a:rPr>
              <a:t> </a:t>
            </a:r>
            <a:r>
              <a:rPr lang="ru-RU" sz="2400" b="1" i="1" dirty="0" err="1">
                <a:solidFill>
                  <a:srgbClr val="FF0000"/>
                </a:solidFill>
              </a:rPr>
              <a:t>чекали</a:t>
            </a:r>
            <a:r>
              <a:rPr lang="ru-RU" sz="2400" b="1" i="1" dirty="0">
                <a:solidFill>
                  <a:srgbClr val="FF0000"/>
                </a:solidFill>
              </a:rPr>
              <a:t> і </a:t>
            </a:r>
            <a:r>
              <a:rPr lang="ru-RU" sz="2400" b="1" i="1" dirty="0" err="1">
                <a:solidFill>
                  <a:srgbClr val="FF0000"/>
                </a:solidFill>
              </a:rPr>
              <a:t>цьому</a:t>
            </a:r>
            <a:r>
              <a:rPr lang="ru-RU" sz="2400" b="1" i="1" dirty="0">
                <a:solidFill>
                  <a:srgbClr val="FF0000"/>
                </a:solidFill>
              </a:rPr>
              <a:t> </a:t>
            </a:r>
            <a:r>
              <a:rPr lang="ru-RU" sz="2400" b="1" i="1" dirty="0" err="1">
                <a:solidFill>
                  <a:srgbClr val="FF0000"/>
                </a:solidFill>
              </a:rPr>
              <a:t>мистецтву</a:t>
            </a:r>
            <a:r>
              <a:rPr lang="ru-RU" sz="2400" b="1" i="1" dirty="0">
                <a:solidFill>
                  <a:srgbClr val="FF0000"/>
                </a:solidFill>
              </a:rPr>
              <a:t/>
            </a:r>
            <a:br>
              <a:rPr lang="ru-RU" sz="2400" b="1" i="1" dirty="0">
                <a:solidFill>
                  <a:srgbClr val="FF0000"/>
                </a:solidFill>
              </a:rPr>
            </a:br>
            <a:r>
              <a:rPr lang="ru-RU" sz="2400" b="1" i="1" dirty="0">
                <a:solidFill>
                  <a:srgbClr val="FF0000"/>
                </a:solidFill>
              </a:rPr>
              <a:t>треба </a:t>
            </a:r>
            <a:r>
              <a:rPr lang="ru-RU" sz="2400" b="1" i="1" dirty="0" err="1">
                <a:solidFill>
                  <a:srgbClr val="FF0000"/>
                </a:solidFill>
              </a:rPr>
              <a:t>вчитися</a:t>
            </a:r>
            <a:r>
              <a:rPr lang="ru-RU" sz="2400" b="1" i="1" dirty="0">
                <a:solidFill>
                  <a:srgbClr val="FF0000"/>
                </a:solidFill>
              </a:rPr>
              <a:t>.</a:t>
            </a:r>
            <a:br>
              <a:rPr lang="ru-RU" sz="2400" b="1" i="1" dirty="0">
                <a:solidFill>
                  <a:srgbClr val="FF0000"/>
                </a:solidFill>
              </a:rPr>
            </a:br>
            <a:endParaRPr lang="ru-RU" sz="2400" b="1" i="1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33790" y="260648"/>
            <a:ext cx="5100755" cy="923330"/>
          </a:xfrm>
          <a:prstGeom prst="rect">
            <a:avLst/>
          </a:prstGeom>
          <a:solidFill>
            <a:srgbClr val="FFC000"/>
          </a:solidFill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Гра «</a:t>
            </a:r>
            <a:r>
              <a:rPr lang="uk-UA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</a:t>
            </a:r>
            <a:r>
              <a:rPr lang="uk-UA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ікрофон»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484784"/>
            <a:ext cx="2984748" cy="209377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2307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147" y="0"/>
            <a:ext cx="9144000" cy="6858000"/>
          </a:xfrm>
        </p:spPr>
      </p:pic>
      <p:sp>
        <p:nvSpPr>
          <p:cNvPr id="6" name="Прямоугольник 5"/>
          <p:cNvSpPr/>
          <p:nvPr/>
        </p:nvSpPr>
        <p:spPr>
          <a:xfrm>
            <a:off x="1055018" y="2204864"/>
            <a:ext cx="7452320" cy="452431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а</a:t>
            </a:r>
            <a:r>
              <a:rPr lang="ru-RU" sz="3600" b="1" dirty="0">
                <a:solidFill>
                  <a:schemeClr val="accent1">
                    <a:lumMod val="50000"/>
                  </a:schemeClr>
                </a:solidFill>
              </a:rPr>
              <a:t>) </a:t>
            </a:r>
            <a:r>
              <a:rPr lang="ru-RU" sz="3600" b="1" dirty="0" err="1">
                <a:solidFill>
                  <a:schemeClr val="accent1">
                    <a:lumMod val="50000"/>
                  </a:schemeClr>
                </a:solidFill>
              </a:rPr>
              <a:t>вітання</a:t>
            </a:r>
            <a:r>
              <a:rPr lang="ru-RU" sz="3600" b="1" dirty="0">
                <a:solidFill>
                  <a:schemeClr val="accent1">
                    <a:lumMod val="50000"/>
                  </a:schemeClr>
                </a:solidFill>
              </a:rPr>
              <a:t> та </a:t>
            </a:r>
            <a:r>
              <a:rPr lang="ru-RU" sz="3600" b="1" dirty="0" err="1">
                <a:solidFill>
                  <a:schemeClr val="accent1">
                    <a:lumMod val="50000"/>
                  </a:schemeClr>
                </a:solidFill>
              </a:rPr>
              <a:t>звертання</a:t>
            </a:r>
            <a:r>
              <a:rPr lang="ru-RU" sz="3600" b="1" dirty="0">
                <a:solidFill>
                  <a:schemeClr val="accent1">
                    <a:lumMod val="50000"/>
                  </a:schemeClr>
                </a:solidFill>
              </a:rPr>
              <a:t> до адресата;</a:t>
            </a:r>
            <a:br>
              <a:rPr lang="ru-RU" sz="3600" b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3600" b="1" dirty="0">
                <a:solidFill>
                  <a:schemeClr val="accent1">
                    <a:lumMod val="50000"/>
                  </a:schemeClr>
                </a:solidFill>
              </a:rPr>
              <a:t>б) </a:t>
            </a:r>
            <a:r>
              <a:rPr lang="ru-RU" sz="3600" b="1" dirty="0" err="1">
                <a:solidFill>
                  <a:schemeClr val="accent1">
                    <a:lumMod val="50000"/>
                  </a:schemeClr>
                </a:solidFill>
              </a:rPr>
              <a:t>основні</a:t>
            </a:r>
            <a:r>
              <a:rPr lang="ru-RU" sz="36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3600" b="1" dirty="0" err="1">
                <a:solidFill>
                  <a:schemeClr val="accent1">
                    <a:lumMod val="50000"/>
                  </a:schemeClr>
                </a:solidFill>
              </a:rPr>
              <a:t>частини</a:t>
            </a:r>
            <a:r>
              <a:rPr lang="ru-RU" sz="3600" b="1" dirty="0">
                <a:solidFill>
                  <a:schemeClr val="accent1">
                    <a:lumMod val="50000"/>
                  </a:schemeClr>
                </a:solidFill>
              </a:rPr>
              <a:t> листа, </a:t>
            </a:r>
            <a:r>
              <a:rPr lang="ru-RU" sz="3600" b="1" dirty="0" err="1">
                <a:solidFill>
                  <a:schemeClr val="accent1">
                    <a:lumMod val="50000"/>
                  </a:schemeClr>
                </a:solidFill>
              </a:rPr>
              <a:t>повідомлення</a:t>
            </a:r>
            <a:r>
              <a:rPr lang="ru-RU" sz="3600" b="1" dirty="0">
                <a:solidFill>
                  <a:schemeClr val="accent1">
                    <a:lumMod val="50000"/>
                  </a:schemeClr>
                </a:solidFill>
              </a:rPr>
              <a:t> про </a:t>
            </a:r>
            <a:r>
              <a:rPr lang="ru-RU" sz="3600" b="1" dirty="0" err="1">
                <a:solidFill>
                  <a:schemeClr val="accent1">
                    <a:lumMod val="50000"/>
                  </a:schemeClr>
                </a:solidFill>
              </a:rPr>
              <a:t>новини</a:t>
            </a:r>
            <a:r>
              <a:rPr lang="ru-RU" sz="3600" b="1" dirty="0">
                <a:solidFill>
                  <a:schemeClr val="accent1">
                    <a:lumMod val="50000"/>
                  </a:schemeClr>
                </a:solidFill>
              </a:rPr>
              <a:t>;</a:t>
            </a:r>
            <a:br>
              <a:rPr lang="ru-RU" sz="3600" b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3600" b="1" dirty="0">
                <a:solidFill>
                  <a:schemeClr val="accent1">
                    <a:lumMod val="50000"/>
                  </a:schemeClr>
                </a:solidFill>
              </a:rPr>
              <a:t>в) </a:t>
            </a:r>
            <a:r>
              <a:rPr lang="ru-RU" sz="3600" b="1" dirty="0" err="1">
                <a:solidFill>
                  <a:schemeClr val="accent1">
                    <a:lumMod val="50000"/>
                  </a:schemeClr>
                </a:solidFill>
              </a:rPr>
              <a:t>прикінцева</a:t>
            </a:r>
            <a:r>
              <a:rPr lang="ru-RU" sz="36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3600" b="1" dirty="0" err="1">
                <a:solidFill>
                  <a:schemeClr val="accent1">
                    <a:lumMod val="50000"/>
                  </a:schemeClr>
                </a:solidFill>
              </a:rPr>
              <a:t>частина</a:t>
            </a:r>
            <a:r>
              <a:rPr lang="ru-RU" sz="3600" b="1" dirty="0">
                <a:solidFill>
                  <a:schemeClr val="accent1">
                    <a:lumMod val="50000"/>
                  </a:schemeClr>
                </a:solidFill>
              </a:rPr>
              <a:t> листа;</a:t>
            </a:r>
            <a:br>
              <a:rPr lang="ru-RU" sz="3600" b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3600" b="1" dirty="0">
                <a:solidFill>
                  <a:schemeClr val="accent1">
                    <a:lumMod val="50000"/>
                  </a:schemeClr>
                </a:solidFill>
              </a:rPr>
              <a:t>г) </a:t>
            </a:r>
            <a:r>
              <a:rPr lang="ru-RU" sz="3600" b="1" dirty="0" err="1">
                <a:solidFill>
                  <a:schemeClr val="accent1">
                    <a:lumMod val="50000"/>
                  </a:schemeClr>
                </a:solidFill>
              </a:rPr>
              <a:t>прощання</a:t>
            </a:r>
            <a:r>
              <a:rPr lang="ru-RU" sz="3600" b="1" dirty="0">
                <a:solidFill>
                  <a:schemeClr val="accent1">
                    <a:lumMod val="50000"/>
                  </a:schemeClr>
                </a:solidFill>
              </a:rPr>
              <a:t>, </a:t>
            </a:r>
            <a:r>
              <a:rPr lang="ru-RU" sz="3600" b="1" dirty="0" err="1">
                <a:solidFill>
                  <a:schemeClr val="accent1">
                    <a:lumMod val="50000"/>
                  </a:schemeClr>
                </a:solidFill>
              </a:rPr>
              <a:t>підпис</a:t>
            </a:r>
            <a:r>
              <a:rPr lang="ru-RU" sz="3600" b="1" dirty="0">
                <a:solidFill>
                  <a:schemeClr val="accent1">
                    <a:lumMod val="50000"/>
                  </a:schemeClr>
                </a:solidFill>
              </a:rPr>
              <a:t> адресанта, дата </a:t>
            </a:r>
            <a:r>
              <a:rPr lang="ru-RU" sz="3600" b="1" dirty="0" err="1">
                <a:solidFill>
                  <a:schemeClr val="accent1">
                    <a:lumMod val="50000"/>
                  </a:schemeClr>
                </a:solidFill>
              </a:rPr>
              <a:t>написання</a:t>
            </a:r>
            <a:r>
              <a:rPr lang="ru-RU" sz="3600" b="1" dirty="0">
                <a:solidFill>
                  <a:schemeClr val="accent1">
                    <a:lumMod val="50000"/>
                  </a:schemeClr>
                </a:solidFill>
              </a:rPr>
              <a:t> листа.</a:t>
            </a:r>
            <a:br>
              <a:rPr lang="ru-RU" sz="3600" b="1" dirty="0">
                <a:solidFill>
                  <a:schemeClr val="accent1">
                    <a:lumMod val="50000"/>
                  </a:schemeClr>
                </a:solidFill>
              </a:rPr>
            </a:br>
            <a:endParaRPr lang="ru-RU" sz="36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1331640" y="1268760"/>
            <a:ext cx="6336704" cy="900137"/>
          </a:xfrm>
          <a:solidFill>
            <a:schemeClr val="accent1">
              <a:lumMod val="75000"/>
            </a:schemeClr>
          </a:solidFill>
        </p:spPr>
        <p:txBody>
          <a:bodyPr>
            <a:normAutofit fontScale="90000"/>
          </a:bodyPr>
          <a:lstStyle/>
          <a:p>
            <a:r>
              <a:rPr lang="uk-UA" i="1" dirty="0" smtClean="0"/>
              <a:t>З чого починається лист?</a:t>
            </a:r>
            <a:endParaRPr lang="ru-RU" i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051035" y="332656"/>
            <a:ext cx="6822702" cy="92333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Робота над таблицею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57942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551"/>
            <a:ext cx="9144000" cy="6858000"/>
          </a:xfrm>
        </p:spPr>
      </p:pic>
      <p:sp>
        <p:nvSpPr>
          <p:cNvPr id="8" name="Прямоугольник 7"/>
          <p:cNvSpPr/>
          <p:nvPr/>
        </p:nvSpPr>
        <p:spPr>
          <a:xfrm>
            <a:off x="2483768" y="404664"/>
            <a:ext cx="3791807" cy="95410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Робота в зошиті. </a:t>
            </a:r>
          </a:p>
          <a:p>
            <a:pPr algn="ctr"/>
            <a:r>
              <a:rPr lang="uk-UA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Читання тексту ст.15</a:t>
            </a:r>
            <a:endParaRPr lang="ru-RU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043608" y="1971899"/>
            <a:ext cx="6984776" cy="397031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ru-RU" sz="2800" dirty="0"/>
              <a:t>— Про </a:t>
            </a:r>
            <a:r>
              <a:rPr lang="ru-RU" sz="2800" dirty="0" err="1"/>
              <a:t>що</a:t>
            </a:r>
            <a:r>
              <a:rPr lang="ru-RU" sz="2800" dirty="0"/>
              <a:t> </a:t>
            </a:r>
            <a:r>
              <a:rPr lang="ru-RU" sz="2800" dirty="0" err="1"/>
              <a:t>піде</a:t>
            </a:r>
            <a:r>
              <a:rPr lang="ru-RU" sz="2800" dirty="0"/>
              <a:t> </a:t>
            </a:r>
            <a:r>
              <a:rPr lang="ru-RU" sz="2800" dirty="0" err="1"/>
              <a:t>мова</a:t>
            </a:r>
            <a:r>
              <a:rPr lang="ru-RU" sz="2800" dirty="0"/>
              <a:t> в </a:t>
            </a:r>
            <a:r>
              <a:rPr lang="ru-RU" sz="2800" dirty="0" err="1"/>
              <a:t>першій</a:t>
            </a:r>
            <a:r>
              <a:rPr lang="ru-RU" sz="2800" dirty="0"/>
              <a:t> </a:t>
            </a:r>
            <a:r>
              <a:rPr lang="ru-RU" sz="2800" dirty="0" err="1"/>
              <a:t>частині</a:t>
            </a:r>
            <a:r>
              <a:rPr lang="ru-RU" sz="2800" dirty="0"/>
              <a:t> листа? </a:t>
            </a:r>
            <a:r>
              <a:rPr lang="ru-RU" sz="2800" dirty="0" err="1"/>
              <a:t>Які</a:t>
            </a:r>
            <a:r>
              <a:rPr lang="ru-RU" sz="2800" dirty="0"/>
              <a:t> слова </a:t>
            </a:r>
            <a:r>
              <a:rPr lang="ru-RU" sz="2800" dirty="0" smtClean="0"/>
              <a:t>–</a:t>
            </a:r>
            <a:r>
              <a:rPr lang="ru-RU" sz="2800" dirty="0" err="1" smtClean="0"/>
              <a:t>привітання</a:t>
            </a:r>
            <a:r>
              <a:rPr lang="ru-RU" sz="2800" dirty="0" smtClean="0"/>
              <a:t> </a:t>
            </a:r>
            <a:r>
              <a:rPr lang="ru-RU" sz="2800" dirty="0" err="1"/>
              <a:t>ви</a:t>
            </a:r>
            <a:r>
              <a:rPr lang="ru-RU" sz="2800" dirty="0"/>
              <a:t> можете </a:t>
            </a:r>
            <a:r>
              <a:rPr lang="ru-RU" sz="2800" dirty="0" err="1"/>
              <a:t>використати</a:t>
            </a:r>
            <a:r>
              <a:rPr lang="ru-RU" sz="2800" dirty="0"/>
              <a:t>?</a:t>
            </a:r>
            <a:br>
              <a:rPr lang="ru-RU" sz="2800" dirty="0"/>
            </a:br>
            <a:r>
              <a:rPr lang="ru-RU" sz="2800" dirty="0"/>
              <a:t>— Про </a:t>
            </a:r>
            <a:r>
              <a:rPr lang="ru-RU" sz="2800" dirty="0" err="1"/>
              <a:t>що</a:t>
            </a:r>
            <a:r>
              <a:rPr lang="ru-RU" sz="2800" dirty="0"/>
              <a:t> будете </a:t>
            </a:r>
            <a:r>
              <a:rPr lang="ru-RU" sz="2800" dirty="0" err="1"/>
              <a:t>писати</a:t>
            </a:r>
            <a:r>
              <a:rPr lang="ru-RU" sz="2800" dirty="0"/>
              <a:t> у </a:t>
            </a:r>
            <a:r>
              <a:rPr lang="ru-RU" sz="2800" dirty="0" err="1"/>
              <a:t>другій</a:t>
            </a:r>
            <a:r>
              <a:rPr lang="ru-RU" sz="2800" dirty="0"/>
              <a:t> </a:t>
            </a:r>
            <a:r>
              <a:rPr lang="ru-RU" sz="2800" dirty="0" err="1"/>
              <a:t>частині</a:t>
            </a:r>
            <a:r>
              <a:rPr lang="ru-RU" sz="2800" dirty="0"/>
              <a:t>? </a:t>
            </a:r>
            <a:r>
              <a:rPr lang="ru-RU" sz="2800" dirty="0" err="1"/>
              <a:t>Які</a:t>
            </a:r>
            <a:r>
              <a:rPr lang="ru-RU" sz="2800" dirty="0"/>
              <a:t> </a:t>
            </a:r>
            <a:r>
              <a:rPr lang="ru-RU" sz="2800" dirty="0" smtClean="0"/>
              <a:t>слова </a:t>
            </a:r>
            <a:r>
              <a:rPr lang="ru-RU" sz="2800" dirty="0" err="1" smtClean="0"/>
              <a:t>подяки</a:t>
            </a:r>
            <a:r>
              <a:rPr lang="ru-RU" sz="2800" dirty="0" smtClean="0"/>
              <a:t> </a:t>
            </a:r>
            <a:r>
              <a:rPr lang="ru-RU" sz="2800" dirty="0" err="1"/>
              <a:t>використаєте</a:t>
            </a:r>
            <a:r>
              <a:rPr lang="ru-RU" sz="2800" dirty="0"/>
              <a:t>?</a:t>
            </a:r>
            <a:br>
              <a:rPr lang="ru-RU" sz="2800" dirty="0"/>
            </a:br>
            <a:r>
              <a:rPr lang="ru-RU" sz="2800" dirty="0"/>
              <a:t>—Про </a:t>
            </a:r>
            <a:r>
              <a:rPr lang="ru-RU" sz="2800" dirty="0" err="1"/>
              <a:t>що</a:t>
            </a:r>
            <a:r>
              <a:rPr lang="ru-RU" sz="2800" dirty="0"/>
              <a:t> напишете в </a:t>
            </a:r>
            <a:r>
              <a:rPr lang="ru-RU" sz="2800" dirty="0" err="1"/>
              <a:t>слідуючій</a:t>
            </a:r>
            <a:r>
              <a:rPr lang="ru-RU" sz="2800" dirty="0"/>
              <a:t> </a:t>
            </a:r>
            <a:r>
              <a:rPr lang="ru-RU" sz="2800" dirty="0" err="1"/>
              <a:t>частині</a:t>
            </a:r>
            <a:r>
              <a:rPr lang="ru-RU" sz="2800" dirty="0"/>
              <a:t>? </a:t>
            </a:r>
            <a:endParaRPr lang="ru-RU" sz="2800" dirty="0" smtClean="0"/>
          </a:p>
          <a:p>
            <a:r>
              <a:rPr lang="ru-RU" sz="2800" dirty="0" err="1" smtClean="0"/>
              <a:t>Які</a:t>
            </a:r>
            <a:r>
              <a:rPr lang="ru-RU" sz="2800" dirty="0" smtClean="0"/>
              <a:t> </a:t>
            </a:r>
            <a:r>
              <a:rPr lang="ru-RU" sz="2800" dirty="0"/>
              <a:t>слова </a:t>
            </a:r>
            <a:r>
              <a:rPr lang="ru-RU" sz="2800" dirty="0" err="1" smtClean="0"/>
              <a:t>побажання</a:t>
            </a:r>
            <a:r>
              <a:rPr lang="ru-RU" sz="2800" dirty="0"/>
              <a:t> </a:t>
            </a:r>
            <a:r>
              <a:rPr lang="ru-RU" sz="2800" dirty="0" err="1" smtClean="0"/>
              <a:t>використаєте</a:t>
            </a:r>
            <a:r>
              <a:rPr lang="ru-RU" sz="2800" dirty="0"/>
              <a:t>?</a:t>
            </a:r>
            <a:br>
              <a:rPr lang="ru-RU" sz="2800" dirty="0"/>
            </a:br>
            <a:r>
              <a:rPr lang="ru-RU" sz="2800" dirty="0" err="1"/>
              <a:t>Якими</a:t>
            </a:r>
            <a:r>
              <a:rPr lang="ru-RU" sz="2800" dirty="0"/>
              <a:t> словами </a:t>
            </a:r>
            <a:r>
              <a:rPr lang="ru-RU" sz="2800" dirty="0" err="1"/>
              <a:t>закінчите</a:t>
            </a:r>
            <a:r>
              <a:rPr lang="ru-RU" sz="2800" dirty="0"/>
              <a:t> </a:t>
            </a:r>
            <a:r>
              <a:rPr lang="ru-RU" sz="2800" dirty="0" err="1"/>
              <a:t>свій</a:t>
            </a:r>
            <a:r>
              <a:rPr lang="ru-RU" sz="2800" dirty="0"/>
              <a:t> лист?</a:t>
            </a:r>
            <a:br>
              <a:rPr lang="ru-RU" sz="2800" dirty="0"/>
            </a:b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178661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545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27584" y="2137106"/>
            <a:ext cx="6910562" cy="1323439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40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Фізкультхвилинка</a:t>
            </a:r>
            <a:r>
              <a:rPr lang="uk-UA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uk-UA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uk-UA" sz="40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відеододаток</a:t>
            </a:r>
            <a:r>
              <a:rPr lang="uk-UA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урок 6</a:t>
            </a:r>
            <a:endParaRPr lang="ru-RU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5927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802" y="0"/>
            <a:ext cx="91788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79512" y="1340768"/>
            <a:ext cx="7459093" cy="175432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Творча самостійна робота.</a:t>
            </a:r>
          </a:p>
          <a:p>
            <a:pPr algn="ctr"/>
            <a:r>
              <a:rPr lang="uk-UA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Пишемо листа рідним чи друзям</a:t>
            </a:r>
          </a:p>
          <a:p>
            <a:pPr algn="ctr"/>
            <a:r>
              <a:rPr lang="uk-UA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</a:t>
            </a:r>
            <a:r>
              <a:rPr lang="uk-UA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ро відпочинок  чи  новини у школі.</a:t>
            </a:r>
            <a:endParaRPr lang="ru-RU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7170" name="Picture 2" descr="Результат пошуку зображень за запитом &quot;письмо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095094"/>
            <a:ext cx="4896544" cy="3300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359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105</TotalTime>
  <Words>175</Words>
  <Application>Microsoft Office PowerPoint</Application>
  <PresentationFormat>Экран (4:3)</PresentationFormat>
  <Paragraphs>40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Волна</vt:lpstr>
      <vt:lpstr>Презентация PowerPoint</vt:lpstr>
      <vt:lpstr>Без душі, без тіла, за сто миль залетів.  </vt:lpstr>
      <vt:lpstr>Пункт призначення листа, місце знаходження того, кому лист призначений.  </vt:lpstr>
      <vt:lpstr>Презентация PowerPoint</vt:lpstr>
      <vt:lpstr>Презентация PowerPoint</vt:lpstr>
      <vt:lpstr>З чого починається лист?</vt:lpstr>
      <vt:lpstr>Презентация PowerPoint</vt:lpstr>
      <vt:lpstr>Презентация PowerPoint</vt:lpstr>
      <vt:lpstr>Презентация PowerPoint</vt:lpstr>
      <vt:lpstr>Підпишіть конверт за зразком</vt:lpstr>
      <vt:lpstr>Презентация PowerPoint</vt:lpstr>
      <vt:lpstr>Інтернет посилання: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35</cp:revision>
  <dcterms:created xsi:type="dcterms:W3CDTF">2017-08-23T07:11:36Z</dcterms:created>
  <dcterms:modified xsi:type="dcterms:W3CDTF">2017-11-12T13:53:42Z</dcterms:modified>
</cp:coreProperties>
</file>