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3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3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FF"/>
    <a:srgbClr val="800000"/>
    <a:srgbClr val="660066"/>
    <a:srgbClr val="3A5896"/>
    <a:srgbClr val="F3F0ED"/>
    <a:srgbClr val="E1DAD2"/>
    <a:srgbClr val="FEFEFE"/>
    <a:srgbClr val="C1C9CD"/>
    <a:srgbClr val="7C96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022" y="-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D99723-71F5-4B5E-8D50-0C535314D7A7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8810D3-461C-4A35-AC8A-AF96D42A2487}">
      <dgm:prSet phldrT="[Текст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convex"/>
        </a:sp3d>
      </dgm:spPr>
      <dgm:t>
        <a:bodyPr/>
        <a:lstStyle/>
        <a:p>
          <a:r>
            <a:rPr lang="en-US" sz="3600" b="1" i="1" u="none" dirty="0" smtClean="0">
              <a:solidFill>
                <a:srgbClr val="0000FF"/>
              </a:solidFill>
            </a:rPr>
            <a:t>ENVIRONMENT</a:t>
          </a:r>
          <a:endParaRPr lang="ru-RU" sz="3600" b="1" i="1" u="none" dirty="0">
            <a:solidFill>
              <a:srgbClr val="0000FF"/>
            </a:solidFill>
          </a:endParaRPr>
        </a:p>
      </dgm:t>
    </dgm:pt>
    <dgm:pt modelId="{5231B9AD-3CA5-4016-A82D-A7EDA6A3E9AD}" type="parTrans" cxnId="{813148D9-792F-4C49-AC1C-AF63B3A2653B}">
      <dgm:prSet/>
      <dgm:spPr/>
      <dgm:t>
        <a:bodyPr/>
        <a:lstStyle/>
        <a:p>
          <a:endParaRPr lang="ru-RU"/>
        </a:p>
      </dgm:t>
    </dgm:pt>
    <dgm:pt modelId="{C5351DBF-7E41-42BE-9509-0D1CE0F914F7}" type="sibTrans" cxnId="{813148D9-792F-4C49-AC1C-AF63B3A2653B}">
      <dgm:prSet/>
      <dgm:spPr/>
      <dgm:t>
        <a:bodyPr/>
        <a:lstStyle/>
        <a:p>
          <a:endParaRPr lang="ru-RU"/>
        </a:p>
      </dgm:t>
    </dgm:pt>
    <dgm:pt modelId="{29C78A9E-A3A9-4FBF-BB7B-AB7991195C26}">
      <dgm:prSet phldrT="[Текст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convex"/>
        </a:sp3d>
      </dgm:spPr>
      <dgm:t>
        <a:bodyPr/>
        <a:lstStyle/>
        <a:p>
          <a:r>
            <a:rPr lang="en-US" sz="3200" b="1" i="1" dirty="0" smtClean="0">
              <a:solidFill>
                <a:srgbClr val="C00000"/>
              </a:solidFill>
            </a:rPr>
            <a:t>NATURAL HABITAT</a:t>
          </a:r>
          <a:endParaRPr lang="ru-RU" sz="3200" b="1" i="1" dirty="0">
            <a:solidFill>
              <a:srgbClr val="C00000"/>
            </a:solidFill>
          </a:endParaRPr>
        </a:p>
      </dgm:t>
    </dgm:pt>
    <dgm:pt modelId="{AAFD40D8-8EB6-4D59-96A9-ED0792052AAA}" type="parTrans" cxnId="{BB29B4D8-9C63-48D2-8D0F-4D49675069E6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077312AA-F9D0-492A-8731-95A4ACA606A0}" type="sibTrans" cxnId="{BB29B4D8-9C63-48D2-8D0F-4D49675069E6}">
      <dgm:prSet/>
      <dgm:spPr/>
      <dgm:t>
        <a:bodyPr/>
        <a:lstStyle/>
        <a:p>
          <a:endParaRPr lang="ru-RU"/>
        </a:p>
      </dgm:t>
    </dgm:pt>
    <dgm:pt modelId="{E4FC09D2-EBAE-48DA-9A4C-860D585C0698}">
      <dgm:prSet phldrT="[Текст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convex"/>
        </a:sp3d>
      </dgm:spPr>
      <dgm:t>
        <a:bodyPr/>
        <a:lstStyle/>
        <a:p>
          <a:r>
            <a:rPr lang="en-US" sz="3200" b="1" i="1" dirty="0" smtClean="0">
              <a:solidFill>
                <a:srgbClr val="C00000"/>
              </a:solidFill>
            </a:rPr>
            <a:t>TO SAVE NATURE</a:t>
          </a:r>
          <a:r>
            <a:rPr lang="en-US" sz="6500" b="1" i="1" dirty="0" smtClean="0">
              <a:solidFill>
                <a:srgbClr val="C00000"/>
              </a:solidFill>
            </a:rPr>
            <a:t> </a:t>
          </a:r>
          <a:endParaRPr lang="ru-RU" sz="6500" b="1" i="1" dirty="0">
            <a:solidFill>
              <a:srgbClr val="C00000"/>
            </a:solidFill>
          </a:endParaRPr>
        </a:p>
      </dgm:t>
    </dgm:pt>
    <dgm:pt modelId="{A185F1FE-68B5-4C2D-8495-F0B8CBC8CF88}" type="parTrans" cxnId="{703AE5DE-1B67-4C64-AF8C-9F9AAA70173E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DCDBADA0-5575-44E3-9556-886D468EE3EE}" type="sibTrans" cxnId="{703AE5DE-1B67-4C64-AF8C-9F9AAA70173E}">
      <dgm:prSet/>
      <dgm:spPr/>
      <dgm:t>
        <a:bodyPr/>
        <a:lstStyle/>
        <a:p>
          <a:endParaRPr lang="ru-RU"/>
        </a:p>
      </dgm:t>
    </dgm:pt>
    <dgm:pt modelId="{2A506703-610E-49AC-AAFF-5B57B5BD51B7}">
      <dgm:prSet phldrT="[Текст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convex"/>
        </a:sp3d>
      </dgm:spPr>
      <dgm:t>
        <a:bodyPr/>
        <a:lstStyle/>
        <a:p>
          <a:r>
            <a:rPr lang="en-US" sz="2800" b="1" i="1" dirty="0" smtClean="0">
              <a:solidFill>
                <a:srgbClr val="C00000"/>
              </a:solidFill>
            </a:rPr>
            <a:t>TO BECOME EXTINCT</a:t>
          </a:r>
          <a:endParaRPr lang="ru-RU" sz="2800" b="1" i="1" dirty="0">
            <a:solidFill>
              <a:srgbClr val="C00000"/>
            </a:solidFill>
          </a:endParaRPr>
        </a:p>
      </dgm:t>
    </dgm:pt>
    <dgm:pt modelId="{BCC301DC-BCCF-4F59-9A6E-98927BDCCABF}" type="parTrans" cxnId="{C593C7F9-3D8E-41F8-B605-96AA1A2AA03E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D3818DAC-B2B2-4A97-92F1-674469C420F5}" type="sibTrans" cxnId="{C593C7F9-3D8E-41F8-B605-96AA1A2AA03E}">
      <dgm:prSet/>
      <dgm:spPr/>
      <dgm:t>
        <a:bodyPr/>
        <a:lstStyle/>
        <a:p>
          <a:endParaRPr lang="ru-RU"/>
        </a:p>
      </dgm:t>
    </dgm:pt>
    <dgm:pt modelId="{4DD1C878-62FB-495D-897A-CF3E7FD5A28C}" type="pres">
      <dgm:prSet presAssocID="{CAD99723-71F5-4B5E-8D50-0C535314D7A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156B81-3D0E-4444-B9E3-4B81A7ACDF1B}" type="pres">
      <dgm:prSet presAssocID="{6A8810D3-461C-4A35-AC8A-AF96D42A2487}" presName="centerShape" presStyleLbl="node0" presStyleIdx="0" presStyleCnt="1" custScaleX="112173" custLinFactNeighborX="-148" custLinFactNeighborY="-446"/>
      <dgm:spPr/>
      <dgm:t>
        <a:bodyPr/>
        <a:lstStyle/>
        <a:p>
          <a:endParaRPr lang="ru-RU"/>
        </a:p>
      </dgm:t>
    </dgm:pt>
    <dgm:pt modelId="{90EFEC54-62AE-4896-8E68-E505EB4AE9E4}" type="pres">
      <dgm:prSet presAssocID="{AAFD40D8-8EB6-4D59-96A9-ED0792052AAA}" presName="parTrans" presStyleLbl="bgSibTrans2D1" presStyleIdx="0" presStyleCnt="3" custScaleX="110506"/>
      <dgm:spPr/>
      <dgm:t>
        <a:bodyPr/>
        <a:lstStyle/>
        <a:p>
          <a:endParaRPr lang="ru-RU"/>
        </a:p>
      </dgm:t>
    </dgm:pt>
    <dgm:pt modelId="{448E4C39-DF08-4BE3-A9F6-87516B3B82E0}" type="pres">
      <dgm:prSet presAssocID="{29C78A9E-A3A9-4FBF-BB7B-AB7991195C2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A9D22-6C8B-4E84-9D60-04FDECA1CA74}" type="pres">
      <dgm:prSet presAssocID="{A185F1FE-68B5-4C2D-8495-F0B8CBC8CF88}" presName="parTrans" presStyleLbl="bgSibTrans2D1" presStyleIdx="1" presStyleCnt="3" custScaleX="110885"/>
      <dgm:spPr/>
      <dgm:t>
        <a:bodyPr/>
        <a:lstStyle/>
        <a:p>
          <a:endParaRPr lang="ru-RU"/>
        </a:p>
      </dgm:t>
    </dgm:pt>
    <dgm:pt modelId="{AAB54D4E-46D3-47AE-B759-CFBF88AB6EAD}" type="pres">
      <dgm:prSet presAssocID="{E4FC09D2-EBAE-48DA-9A4C-860D585C069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E975D-098E-49BA-A503-E43180878C6E}" type="pres">
      <dgm:prSet presAssocID="{BCC301DC-BCCF-4F59-9A6E-98927BDCCABF}" presName="parTrans" presStyleLbl="bgSibTrans2D1" presStyleIdx="2" presStyleCnt="3" custScaleX="104749"/>
      <dgm:spPr/>
      <dgm:t>
        <a:bodyPr/>
        <a:lstStyle/>
        <a:p>
          <a:endParaRPr lang="ru-RU"/>
        </a:p>
      </dgm:t>
    </dgm:pt>
    <dgm:pt modelId="{08C7154D-DB91-411C-95E1-F15F747B6124}" type="pres">
      <dgm:prSet presAssocID="{2A506703-610E-49AC-AAFF-5B57B5BD51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8F7B3-7473-45B6-B4C4-3F1C861E3749}" type="presOf" srcId="{AAFD40D8-8EB6-4D59-96A9-ED0792052AAA}" destId="{90EFEC54-62AE-4896-8E68-E505EB4AE9E4}" srcOrd="0" destOrd="0" presId="urn:microsoft.com/office/officeart/2005/8/layout/radial4"/>
    <dgm:cxn modelId="{BB29B4D8-9C63-48D2-8D0F-4D49675069E6}" srcId="{6A8810D3-461C-4A35-AC8A-AF96D42A2487}" destId="{29C78A9E-A3A9-4FBF-BB7B-AB7991195C26}" srcOrd="0" destOrd="0" parTransId="{AAFD40D8-8EB6-4D59-96A9-ED0792052AAA}" sibTransId="{077312AA-F9D0-492A-8731-95A4ACA606A0}"/>
    <dgm:cxn modelId="{813148D9-792F-4C49-AC1C-AF63B3A2653B}" srcId="{CAD99723-71F5-4B5E-8D50-0C535314D7A7}" destId="{6A8810D3-461C-4A35-AC8A-AF96D42A2487}" srcOrd="0" destOrd="0" parTransId="{5231B9AD-3CA5-4016-A82D-A7EDA6A3E9AD}" sibTransId="{C5351DBF-7E41-42BE-9509-0D1CE0F914F7}"/>
    <dgm:cxn modelId="{147AAAD0-3A24-4D7B-99EC-6BC9AC654480}" type="presOf" srcId="{2A506703-610E-49AC-AAFF-5B57B5BD51B7}" destId="{08C7154D-DB91-411C-95E1-F15F747B6124}" srcOrd="0" destOrd="0" presId="urn:microsoft.com/office/officeart/2005/8/layout/radial4"/>
    <dgm:cxn modelId="{1B3D6093-F02C-4BED-B2A5-19C849E7C158}" type="presOf" srcId="{6A8810D3-461C-4A35-AC8A-AF96D42A2487}" destId="{02156B81-3D0E-4444-B9E3-4B81A7ACDF1B}" srcOrd="0" destOrd="0" presId="urn:microsoft.com/office/officeart/2005/8/layout/radial4"/>
    <dgm:cxn modelId="{E0F67D17-75B8-42CC-B259-D2BE0A6025B3}" type="presOf" srcId="{BCC301DC-BCCF-4F59-9A6E-98927BDCCABF}" destId="{852E975D-098E-49BA-A503-E43180878C6E}" srcOrd="0" destOrd="0" presId="urn:microsoft.com/office/officeart/2005/8/layout/radial4"/>
    <dgm:cxn modelId="{C593C7F9-3D8E-41F8-B605-96AA1A2AA03E}" srcId="{6A8810D3-461C-4A35-AC8A-AF96D42A2487}" destId="{2A506703-610E-49AC-AAFF-5B57B5BD51B7}" srcOrd="2" destOrd="0" parTransId="{BCC301DC-BCCF-4F59-9A6E-98927BDCCABF}" sibTransId="{D3818DAC-B2B2-4A97-92F1-674469C420F5}"/>
    <dgm:cxn modelId="{780E9769-9DD6-4A9F-AD43-BA3BD171FC41}" type="presOf" srcId="{CAD99723-71F5-4B5E-8D50-0C535314D7A7}" destId="{4DD1C878-62FB-495D-897A-CF3E7FD5A28C}" srcOrd="0" destOrd="0" presId="urn:microsoft.com/office/officeart/2005/8/layout/radial4"/>
    <dgm:cxn modelId="{57347CA1-4407-4766-B5CC-4A7A203818C5}" type="presOf" srcId="{E4FC09D2-EBAE-48DA-9A4C-860D585C0698}" destId="{AAB54D4E-46D3-47AE-B759-CFBF88AB6EAD}" srcOrd="0" destOrd="0" presId="urn:microsoft.com/office/officeart/2005/8/layout/radial4"/>
    <dgm:cxn modelId="{82E7B9F2-69FD-4F7F-A277-CD39C92F80FF}" type="presOf" srcId="{A185F1FE-68B5-4C2D-8495-F0B8CBC8CF88}" destId="{AB8A9D22-6C8B-4E84-9D60-04FDECA1CA74}" srcOrd="0" destOrd="0" presId="urn:microsoft.com/office/officeart/2005/8/layout/radial4"/>
    <dgm:cxn modelId="{2CD5E066-4704-4037-BB1E-4E0BD5E60310}" type="presOf" srcId="{29C78A9E-A3A9-4FBF-BB7B-AB7991195C26}" destId="{448E4C39-DF08-4BE3-A9F6-87516B3B82E0}" srcOrd="0" destOrd="0" presId="urn:microsoft.com/office/officeart/2005/8/layout/radial4"/>
    <dgm:cxn modelId="{703AE5DE-1B67-4C64-AF8C-9F9AAA70173E}" srcId="{6A8810D3-461C-4A35-AC8A-AF96D42A2487}" destId="{E4FC09D2-EBAE-48DA-9A4C-860D585C0698}" srcOrd="1" destOrd="0" parTransId="{A185F1FE-68B5-4C2D-8495-F0B8CBC8CF88}" sibTransId="{DCDBADA0-5575-44E3-9556-886D468EE3EE}"/>
    <dgm:cxn modelId="{4F6C71B0-A442-400F-B75B-BD4E60FE1A42}" type="presParOf" srcId="{4DD1C878-62FB-495D-897A-CF3E7FD5A28C}" destId="{02156B81-3D0E-4444-B9E3-4B81A7ACDF1B}" srcOrd="0" destOrd="0" presId="urn:microsoft.com/office/officeart/2005/8/layout/radial4"/>
    <dgm:cxn modelId="{DC260BC9-45FB-4913-8988-BE6112DCA052}" type="presParOf" srcId="{4DD1C878-62FB-495D-897A-CF3E7FD5A28C}" destId="{90EFEC54-62AE-4896-8E68-E505EB4AE9E4}" srcOrd="1" destOrd="0" presId="urn:microsoft.com/office/officeart/2005/8/layout/radial4"/>
    <dgm:cxn modelId="{83FABAB2-B63D-49D3-B064-BFCE21C6FB0D}" type="presParOf" srcId="{4DD1C878-62FB-495D-897A-CF3E7FD5A28C}" destId="{448E4C39-DF08-4BE3-A9F6-87516B3B82E0}" srcOrd="2" destOrd="0" presId="urn:microsoft.com/office/officeart/2005/8/layout/radial4"/>
    <dgm:cxn modelId="{58B5DBA1-B10B-4059-A2C0-6426476F0883}" type="presParOf" srcId="{4DD1C878-62FB-495D-897A-CF3E7FD5A28C}" destId="{AB8A9D22-6C8B-4E84-9D60-04FDECA1CA74}" srcOrd="3" destOrd="0" presId="urn:microsoft.com/office/officeart/2005/8/layout/radial4"/>
    <dgm:cxn modelId="{AAD84807-BA6F-4545-8A0E-8BC93158A3D8}" type="presParOf" srcId="{4DD1C878-62FB-495D-897A-CF3E7FD5A28C}" destId="{AAB54D4E-46D3-47AE-B759-CFBF88AB6EAD}" srcOrd="4" destOrd="0" presId="urn:microsoft.com/office/officeart/2005/8/layout/radial4"/>
    <dgm:cxn modelId="{043E3AA6-66BA-40A1-ADCF-1339F83BC74E}" type="presParOf" srcId="{4DD1C878-62FB-495D-897A-CF3E7FD5A28C}" destId="{852E975D-098E-49BA-A503-E43180878C6E}" srcOrd="5" destOrd="0" presId="urn:microsoft.com/office/officeart/2005/8/layout/radial4"/>
    <dgm:cxn modelId="{E8586674-58DE-4904-93D1-20E16C217E99}" type="presParOf" srcId="{4DD1C878-62FB-495D-897A-CF3E7FD5A28C}" destId="{08C7154D-DB91-411C-95E1-F15F747B6124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200" b="23857"/>
          <a:stretch/>
        </p:blipFill>
        <p:spPr>
          <a:xfrm>
            <a:off x="0" y="0"/>
            <a:ext cx="9144000" cy="469959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0" y="3094074"/>
            <a:ext cx="9144000" cy="1605517"/>
          </a:xfrm>
          <a:prstGeom prst="rect">
            <a:avLst/>
          </a:prstGeom>
          <a:gradFill flip="none" rotWithShape="1">
            <a:gsLst>
              <a:gs pos="100000">
                <a:schemeClr val="accent6">
                  <a:lumMod val="75000"/>
                  <a:alpha val="0"/>
                </a:schemeClr>
              </a:gs>
              <a:gs pos="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0" y="4699591"/>
            <a:ext cx="9144000" cy="215840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music%20poem.mp4" TargetMode="Externa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videoplayback%20(online-video-cutter.com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101" b="1245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3741" y="681318"/>
            <a:ext cx="7673788" cy="3872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“PLANET IN DANGER.</a:t>
            </a:r>
          </a:p>
          <a:p>
            <a:r>
              <a:rPr lang="en-US" sz="6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ENDANGERED ANIMALS”</a:t>
            </a:r>
            <a:endParaRPr lang="en-US" sz="6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 planet problems- their reasons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Global warming – …</a:t>
            </a:r>
          </a:p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Pollution – …</a:t>
            </a:r>
          </a:p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Climate change – … </a:t>
            </a:r>
          </a:p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Shortage of water – …</a:t>
            </a:r>
          </a:p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Rubbish – …</a:t>
            </a:r>
          </a:p>
          <a:p>
            <a:r>
              <a:rPr lang="en-US" sz="48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Endangered species – 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WORK IN GROUPS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Take one problem</a:t>
            </a:r>
          </a:p>
          <a:p>
            <a:r>
              <a:rPr lang="en-US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Make a list of practical ways to help planet</a:t>
            </a:r>
          </a:p>
          <a:p>
            <a:r>
              <a:rPr lang="en-US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Make scribing</a:t>
            </a:r>
          </a:p>
          <a:p>
            <a:r>
              <a:rPr lang="en-US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Present it to class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usic poe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3564" y="6317673"/>
            <a:ext cx="720435" cy="5403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People and the Earth…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yessun.com/wp-content/uploads/2015/09/save-the-eart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88483"/>
            <a:ext cx="9144000" cy="586951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Your homework for the next lesson will be: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revise the words</a:t>
            </a:r>
          </a:p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 6 p 164 to write 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4-6 p</a:t>
            </a:r>
          </a:p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make a project about the animal which is endangered 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7-9p</a:t>
            </a:r>
          </a:p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write a letter to “Mother Nature” 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10-12 p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55341418bc55394fbe0f-65d6d0e87ce8126fb80e16752287ad6c.ssl.cf1.rackcdn.com/bf3bd524-6409-11e7-853e-08606e697fd7/lar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7332" y="2568090"/>
            <a:ext cx="5063067" cy="42521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133" y="326496"/>
            <a:ext cx="7772400" cy="2387600"/>
          </a:xfrm>
        </p:spPr>
        <p:txBody>
          <a:bodyPr>
            <a:normAutofit/>
          </a:bodyPr>
          <a:lstStyle/>
          <a:p>
            <a:r>
              <a:rPr lang="en-US" sz="72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Thanks for the lesson</a:t>
            </a:r>
            <a:endParaRPr lang="ru-RU" sz="72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aims of the lesson</a:t>
            </a:r>
            <a:endParaRPr 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Group 2"/>
          <p:cNvGrpSpPr>
            <a:grpSpLocks/>
          </p:cNvGrpSpPr>
          <p:nvPr/>
        </p:nvGrpSpPr>
        <p:grpSpPr bwMode="auto">
          <a:xfrm>
            <a:off x="2133600" y="4490484"/>
            <a:ext cx="6835778" cy="1266826"/>
            <a:chOff x="1248" y="1440"/>
            <a:chExt cx="4306" cy="798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0" name="Text Box 5"/>
            <p:cNvSpPr txBox="1">
              <a:spLocks noChangeArrowheads="1"/>
            </p:cNvSpPr>
            <p:nvPr/>
          </p:nvSpPr>
          <p:spPr bwMode="gray">
            <a:xfrm>
              <a:off x="1701" y="1482"/>
              <a:ext cx="3853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to learn to love nature, to be responsible for your actions</a:t>
              </a:r>
            </a:p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2" name="Group 7"/>
          <p:cNvGrpSpPr>
            <a:grpSpLocks/>
          </p:cNvGrpSpPr>
          <p:nvPr/>
        </p:nvGrpSpPr>
        <p:grpSpPr bwMode="auto">
          <a:xfrm>
            <a:off x="2133600" y="1975882"/>
            <a:ext cx="5105400" cy="555625"/>
            <a:chOff x="1248" y="2030"/>
            <a:chExt cx="3216" cy="350"/>
          </a:xfrm>
        </p:grpSpPr>
        <p:sp>
          <p:nvSpPr>
            <p:cNvPr id="4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47" name="Group 12"/>
          <p:cNvGrpSpPr>
            <a:grpSpLocks/>
          </p:cNvGrpSpPr>
          <p:nvPr/>
        </p:nvGrpSpPr>
        <p:grpSpPr bwMode="auto">
          <a:xfrm>
            <a:off x="2187388" y="1877459"/>
            <a:ext cx="6436558" cy="1492251"/>
            <a:chOff x="1248" y="2050"/>
            <a:chExt cx="3732" cy="940"/>
          </a:xfrm>
        </p:grpSpPr>
        <p:sp>
          <p:nvSpPr>
            <p:cNvPr id="4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0" name="Text Box 15"/>
            <p:cNvSpPr txBox="1">
              <a:spLocks noChangeArrowheads="1"/>
            </p:cNvSpPr>
            <p:nvPr/>
          </p:nvSpPr>
          <p:spPr bwMode="gray">
            <a:xfrm>
              <a:off x="1666" y="2682"/>
              <a:ext cx="33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to form the skills of reading and speaking</a:t>
              </a:r>
              <a:endPara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gray">
            <a:xfrm>
              <a:off x="1717" y="2050"/>
              <a:ext cx="29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to form the skills of using </a:t>
              </a:r>
              <a:r>
                <a:rPr lang="en-US" sz="2400" b="1" i="1" dirty="0" err="1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lexique</a:t>
              </a:r>
              <a:endPara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2" name="Group 17"/>
          <p:cNvGrpSpPr>
            <a:grpSpLocks/>
          </p:cNvGrpSpPr>
          <p:nvPr/>
        </p:nvGrpSpPr>
        <p:grpSpPr bwMode="auto">
          <a:xfrm>
            <a:off x="2133600" y="3652282"/>
            <a:ext cx="6499230" cy="555625"/>
            <a:chOff x="1248" y="3230"/>
            <a:chExt cx="4094" cy="350"/>
          </a:xfrm>
        </p:grpSpPr>
        <p:sp>
          <p:nvSpPr>
            <p:cNvPr id="53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5" name="Text Box 20"/>
            <p:cNvSpPr txBox="1">
              <a:spLocks noChangeArrowheads="1"/>
            </p:cNvSpPr>
            <p:nvPr/>
          </p:nvSpPr>
          <p:spPr bwMode="gray">
            <a:xfrm>
              <a:off x="1705" y="3272"/>
              <a:ext cx="363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to develop writing, reading, listening skills</a:t>
              </a:r>
              <a:endPara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57" name="Group 22"/>
          <p:cNvGrpSpPr>
            <a:grpSpLocks/>
          </p:cNvGrpSpPr>
          <p:nvPr/>
        </p:nvGrpSpPr>
        <p:grpSpPr bwMode="auto">
          <a:xfrm>
            <a:off x="2133600" y="5350907"/>
            <a:ext cx="7242178" cy="555625"/>
            <a:chOff x="1248" y="3230"/>
            <a:chExt cx="4562" cy="350"/>
          </a:xfrm>
        </p:grpSpPr>
        <p:sp>
          <p:nvSpPr>
            <p:cNvPr id="58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0" name="Text Box 25"/>
            <p:cNvSpPr txBox="1">
              <a:spLocks noChangeArrowheads="1"/>
            </p:cNvSpPr>
            <p:nvPr/>
          </p:nvSpPr>
          <p:spPr bwMode="gray">
            <a:xfrm>
              <a:off x="1730" y="3272"/>
              <a:ext cx="40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to be polite and to be interested in English</a:t>
              </a:r>
              <a:endPara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724106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3899647" cy="998742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Your </a:t>
            </a:r>
            <a:r>
              <a:rPr lang="en-US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hometask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do exercise 7b, p 156 – give some warnings to Dora – make a presentation</a:t>
            </a:r>
          </a:p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do ex 4 p 158 – to complete the sentences</a:t>
            </a:r>
          </a:p>
          <a:p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revise all the words on the topic</a:t>
            </a:r>
            <a:endParaRPr lang="ru-RU" sz="4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3-575x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5882" y="1"/>
            <a:ext cx="1748118" cy="17541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MAHATMA GANDHI SAID: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“THE GREATNESS OF A NATION CAN BE JUDGED BY THE WAY ITS ANIMALS ARE TREATED…”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4098" name="Picture 2" descr="C:\Users\User\Desktop\panda-ce-vedmd-abo-yenot-opis-pandi_38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235" y="4957482"/>
            <a:ext cx="2857765" cy="1900518"/>
          </a:xfrm>
          <a:prstGeom prst="rect">
            <a:avLst/>
          </a:prstGeom>
          <a:noFill/>
        </p:spPr>
      </p:pic>
      <p:pic>
        <p:nvPicPr>
          <p:cNvPr id="4099" name="Picture 3" descr="C:\Users\User\Desktop\How-To-Save-Polar-Bea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2141" y="5007685"/>
            <a:ext cx="2868706" cy="1850315"/>
          </a:xfrm>
          <a:prstGeom prst="rect">
            <a:avLst/>
          </a:prstGeom>
          <a:noFill/>
        </p:spPr>
      </p:pic>
      <p:pic>
        <p:nvPicPr>
          <p:cNvPr id="4100" name="Picture 4" descr="C:\Users\User\Desktop\HumpbackWhaleBreachingNB0806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52060"/>
            <a:ext cx="2613660" cy="18059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MIND-MAP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5459" y="1287254"/>
          <a:ext cx="7869890" cy="4889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 rot="20554589">
            <a:off x="2431023" y="5209416"/>
            <a:ext cx="978408" cy="593789"/>
          </a:xfrm>
          <a:prstGeom prst="rightArrow">
            <a:avLst>
              <a:gd name="adj1" fmla="val 46300"/>
              <a:gd name="adj2" fmla="val 50000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1414630">
            <a:off x="5781492" y="4843183"/>
            <a:ext cx="1018701" cy="623349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8809162">
            <a:off x="3073153" y="5964781"/>
            <a:ext cx="978408" cy="637707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6200000">
            <a:off x="4377198" y="6214963"/>
            <a:ext cx="708212" cy="577861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2481607">
            <a:off x="5373138" y="5794271"/>
            <a:ext cx="978408" cy="585146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PEOPLE AND NATURE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topblognews.ru/wp-content/uploads/2017/10/170501-airpollution-sto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topblognews.ru/wp-content/uploads/2017/10/170501-airpollution-stoc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www.syft.com/wp-content/uploads/2017/04/dreamstime_l_3056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1605"/>
            <a:ext cx="2810933" cy="1981822"/>
          </a:xfrm>
          <a:prstGeom prst="rect">
            <a:avLst/>
          </a:prstGeom>
          <a:noFill/>
        </p:spPr>
      </p:pic>
      <p:pic>
        <p:nvPicPr>
          <p:cNvPr id="1034" name="Picture 10" descr="https://vodalab.ru/wp-content/uploads/2016/12/0308_WVenvirophotos1-water-pollu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046942"/>
            <a:ext cx="2842214" cy="1889125"/>
          </a:xfrm>
          <a:prstGeom prst="rect">
            <a:avLst/>
          </a:prstGeom>
          <a:noFill/>
        </p:spPr>
      </p:pic>
      <p:pic>
        <p:nvPicPr>
          <p:cNvPr id="1036" name="Picture 12" descr="https://ksonline.ru/wp-content/uploads/2015/07/garb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995332"/>
            <a:ext cx="2853267" cy="1862667"/>
          </a:xfrm>
          <a:prstGeom prst="rect">
            <a:avLst/>
          </a:prstGeom>
          <a:noFill/>
        </p:spPr>
      </p:pic>
      <p:sp>
        <p:nvSpPr>
          <p:cNvPr id="1038" name="AutoShape 14" descr="https://otvet.imgsmail.ru/download/13efa9273df5e0e640e70ef66d9d36cb_i-195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otvet.imgsmail.ru/download/13efa9273df5e0e640e70ef66d9d36cb_i-195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://desktopwallpapers.org.ua/pic/201210/1680x1050/desktopwallpapers.org.ua-208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2066" y="3049059"/>
            <a:ext cx="1993267" cy="1735666"/>
          </a:xfrm>
          <a:prstGeom prst="rect">
            <a:avLst/>
          </a:prstGeom>
          <a:noFill/>
        </p:spPr>
      </p:pic>
      <p:pic>
        <p:nvPicPr>
          <p:cNvPr id="1043" name="Picture 19" descr="C:\Users\User\Desktop\Australian-migration-agents-and-turtle-season-_16000664_800519132_0_0_14090021_5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0477" y="3019425"/>
            <a:ext cx="1825623" cy="1737781"/>
          </a:xfrm>
          <a:prstGeom prst="rect">
            <a:avLst/>
          </a:prstGeom>
          <a:noFill/>
        </p:spPr>
      </p:pic>
      <p:pic>
        <p:nvPicPr>
          <p:cNvPr id="1044" name="Picture 20" descr="C:\Users\User\Desktop\pictur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9924" y="4862626"/>
            <a:ext cx="2167467" cy="1995374"/>
          </a:xfrm>
          <a:prstGeom prst="rect">
            <a:avLst/>
          </a:prstGeom>
          <a:noFill/>
        </p:spPr>
      </p:pic>
      <p:pic>
        <p:nvPicPr>
          <p:cNvPr id="1045" name="Picture 21" descr="C:\Users\User\Desktop\1380316111-gepard----5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9726" y="937682"/>
            <a:ext cx="2213808" cy="1811867"/>
          </a:xfrm>
          <a:prstGeom prst="rect">
            <a:avLst/>
          </a:prstGeom>
          <a:noFill/>
        </p:spPr>
      </p:pic>
      <p:pic>
        <p:nvPicPr>
          <p:cNvPr id="1046" name="Picture 22" descr="C:\Users\User\Desktop\nosorog_kartinki_foto_0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39854" y="915458"/>
            <a:ext cx="2351346" cy="1898926"/>
          </a:xfrm>
          <a:prstGeom prst="rect">
            <a:avLst/>
          </a:prstGeom>
          <a:noFill/>
        </p:spPr>
      </p:pic>
      <p:pic>
        <p:nvPicPr>
          <p:cNvPr id="1048" name="Picture 24" descr="http://st.depositphotos.com/1015682/1248/i/110/depositphotos_12483210-Elephant-with-large-tusk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48351" y="4982634"/>
            <a:ext cx="2318808" cy="1761066"/>
          </a:xfrm>
          <a:prstGeom prst="rect">
            <a:avLst/>
          </a:prstGeom>
          <a:noFill/>
        </p:spPr>
      </p:pic>
      <p:pic>
        <p:nvPicPr>
          <p:cNvPr id="10242" name="Picture 2" descr="https://mota.ru/upload/wallpapers/source/2016/09/11/01/01/49717/mota.ru_201609115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3725" y="2886075"/>
            <a:ext cx="2012949" cy="19335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926" y="154741"/>
            <a:ext cx="7869890" cy="99874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LISTENING. FILL IN THE GRID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6113" y="1287462"/>
          <a:ext cx="7998356" cy="447833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999589"/>
                <a:gridCol w="1999589"/>
                <a:gridCol w="1999589"/>
                <a:gridCol w="1999589"/>
              </a:tblGrid>
              <a:tr h="622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GIANT PANDA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ELEPHANT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RHINO</a:t>
                      </a:r>
                      <a:endParaRPr lang="ru-RU" dirty="0"/>
                    </a:p>
                  </a:txBody>
                  <a:tcPr/>
                </a:tc>
              </a:tr>
              <a:tr h="62270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WHERE IT LIVES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270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FOOD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54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HOW IT HAS BECOME ENDANGERED?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748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WHAT HAS BEEN DONE TO PROTECT IT?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READING. AGREE OR DISAGREE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 AGREE/ DISAGREE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 FULLY AGREE / DISAGREE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 PARTLY AGREE / DISAGREE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 ABSOLUTELY AGREE / DISAGREE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 COULD NOT AGREE WITH …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THAT IS EXACTLY HOW I THINK…</a:t>
            </a:r>
          </a:p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NO DOUBT THAT…. </a:t>
            </a:r>
            <a:r>
              <a:rPr lang="en-US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ex. 4 p 162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Lets watch a video… </a:t>
            </a:r>
            <a:br>
              <a:rPr lang="en-US" b="1" i="1" dirty="0" smtClean="0">
                <a:solidFill>
                  <a:srgbClr val="0000FF"/>
                </a:solidFill>
              </a:rPr>
            </a:br>
            <a:r>
              <a:rPr lang="en-US" b="1" i="1" dirty="0" smtClean="0">
                <a:solidFill>
                  <a:srgbClr val="0000FF"/>
                </a:solidFill>
              </a:rPr>
              <a:t>“ENDANGERED SPECIES”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4" name="videoplayback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748</TotalTime>
  <Words>316</Words>
  <Application>Microsoft Office PowerPoint</Application>
  <PresentationFormat>Экран (4:3)</PresentationFormat>
  <Paragraphs>62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The aims of the lesson</vt:lpstr>
      <vt:lpstr>Your hometask</vt:lpstr>
      <vt:lpstr>MAHATMA GANDHI SAID:</vt:lpstr>
      <vt:lpstr>MIND-MAP</vt:lpstr>
      <vt:lpstr>PEOPLE AND NATURE</vt:lpstr>
      <vt:lpstr>LISTENING. FILL IN THE GRID</vt:lpstr>
      <vt:lpstr>READING. AGREE OR DISAGREE</vt:lpstr>
      <vt:lpstr>Lets watch a video…  “ENDANGERED SPECIES”</vt:lpstr>
      <vt:lpstr>The planet problems- their reasons</vt:lpstr>
      <vt:lpstr>WORK IN GROUPS</vt:lpstr>
      <vt:lpstr>People and the Earth…</vt:lpstr>
      <vt:lpstr>Your homework for the next lesson will be:</vt:lpstr>
      <vt:lpstr>Thanks for the lesson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Yura</cp:lastModifiedBy>
  <cp:revision>152</cp:revision>
  <dcterms:created xsi:type="dcterms:W3CDTF">2016-11-18T14:12:19Z</dcterms:created>
  <dcterms:modified xsi:type="dcterms:W3CDTF">2018-03-05T19:12:08Z</dcterms:modified>
</cp:coreProperties>
</file>