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9" r:id="rId3"/>
    <p:sldId id="262" r:id="rId4"/>
    <p:sldId id="279" r:id="rId5"/>
    <p:sldId id="263" r:id="rId6"/>
    <p:sldId id="264" r:id="rId7"/>
    <p:sldId id="265" r:id="rId8"/>
    <p:sldId id="268" r:id="rId9"/>
    <p:sldId id="267" r:id="rId10"/>
    <p:sldId id="269" r:id="rId11"/>
    <p:sldId id="271" r:id="rId12"/>
    <p:sldId id="272" r:id="rId13"/>
    <p:sldId id="273" r:id="rId14"/>
    <p:sldId id="274" r:id="rId15"/>
    <p:sldId id="275" r:id="rId16"/>
    <p:sldId id="277" r:id="rId17"/>
    <p:sldId id="276" r:id="rId18"/>
    <p:sldId id="278" r:id="rId19"/>
    <p:sldId id="282" r:id="rId20"/>
    <p:sldId id="280" r:id="rId21"/>
    <p:sldId id="281" r:id="rId2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CE02-A520-4486-82AB-41B605AB121B}" type="datetimeFigureOut">
              <a:rPr lang="uk-UA" smtClean="0"/>
              <a:pPr/>
              <a:t>13.03.2018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85DC-854D-492E-9B61-B68F202D321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CE02-A520-4486-82AB-41B605AB121B}" type="datetimeFigureOut">
              <a:rPr lang="uk-UA" smtClean="0"/>
              <a:pPr/>
              <a:t>13.03.2018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85DC-854D-492E-9B61-B68F202D321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CE02-A520-4486-82AB-41B605AB121B}" type="datetimeFigureOut">
              <a:rPr lang="uk-UA" smtClean="0"/>
              <a:pPr/>
              <a:t>13.03.2018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85DC-854D-492E-9B61-B68F202D321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CE02-A520-4486-82AB-41B605AB121B}" type="datetimeFigureOut">
              <a:rPr lang="uk-UA" smtClean="0"/>
              <a:pPr/>
              <a:t>13.03.2018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85DC-854D-492E-9B61-B68F202D321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CE02-A520-4486-82AB-41B605AB121B}" type="datetimeFigureOut">
              <a:rPr lang="uk-UA" smtClean="0"/>
              <a:pPr/>
              <a:t>13.03.2018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85DC-854D-492E-9B61-B68F202D321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CE02-A520-4486-82AB-41B605AB121B}" type="datetimeFigureOut">
              <a:rPr lang="uk-UA" smtClean="0"/>
              <a:pPr/>
              <a:t>13.03.2018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85DC-854D-492E-9B61-B68F202D321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CE02-A520-4486-82AB-41B605AB121B}" type="datetimeFigureOut">
              <a:rPr lang="uk-UA" smtClean="0"/>
              <a:pPr/>
              <a:t>13.03.2018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85DC-854D-492E-9B61-B68F202D321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CE02-A520-4486-82AB-41B605AB121B}" type="datetimeFigureOut">
              <a:rPr lang="uk-UA" smtClean="0"/>
              <a:pPr/>
              <a:t>13.03.2018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85DC-854D-492E-9B61-B68F202D321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CE02-A520-4486-82AB-41B605AB121B}" type="datetimeFigureOut">
              <a:rPr lang="uk-UA" smtClean="0"/>
              <a:pPr/>
              <a:t>13.03.2018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85DC-854D-492E-9B61-B68F202D321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CE02-A520-4486-82AB-41B605AB121B}" type="datetimeFigureOut">
              <a:rPr lang="uk-UA" smtClean="0"/>
              <a:pPr/>
              <a:t>13.03.2018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85DC-854D-492E-9B61-B68F202D321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DCE02-A520-4486-82AB-41B605AB121B}" type="datetimeFigureOut">
              <a:rPr lang="uk-UA" smtClean="0"/>
              <a:pPr/>
              <a:t>13.03.2018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85DC-854D-492E-9B61-B68F202D321C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DCE02-A520-4486-82AB-41B605AB121B}" type="datetimeFigureOut">
              <a:rPr lang="uk-UA" smtClean="0"/>
              <a:pPr/>
              <a:t>13.03.2018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C85DC-854D-492E-9B61-B68F202D321C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9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Розкладання многочленів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множники за допомогою формул скороченого множення</a:t>
            </a:r>
            <a:endParaRPr lang="uk-UA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7494"/>
            <a:ext cx="8786874" cy="5804712"/>
          </a:xfrm>
        </p:spPr>
        <p:txBody>
          <a:bodyPr>
            <a:normAutofit/>
          </a:bodyPr>
          <a:lstStyle/>
          <a:p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Знайти   значення   виразу </a:t>
            </a:r>
            <a:b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(у – 3)(у</a:t>
            </a:r>
            <a:r>
              <a:rPr lang="uk-UA" sz="32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+ 3у + 9) – у(</a:t>
            </a:r>
            <a:r>
              <a:rPr lang="uk-UA" sz="3200" b="1" i="1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– 3)(</a:t>
            </a:r>
            <a:r>
              <a:rPr lang="uk-UA" sz="3200" b="1" i="1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+ 3) – (</a:t>
            </a:r>
            <a:r>
              <a:rPr lang="uk-UA" sz="3200" b="1" i="1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+ 3)</a:t>
            </a:r>
            <a:r>
              <a:rPr lang="uk-UA" sz="32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200" b="1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+ 3</a:t>
            </a:r>
            <a:r>
              <a:rPr lang="uk-UA" sz="32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у, </a:t>
            </a:r>
            <a:b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якщо   у = 18. </a:t>
            </a:r>
            <a:endParaRPr lang="uk-UA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0800000" flipV="1">
            <a:off x="457200" y="5786454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Театральна площа</a:t>
            </a:r>
            <a:endParaRPr lang="uk-UA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Місце для вмісту 4" descr="1ca902de01a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500042"/>
            <a:ext cx="8143932" cy="5143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 descr="00394bsf4.jpg"/>
          <p:cNvPicPr>
            <a:picLocks noGrp="1" noChangeAspect="1"/>
          </p:cNvPicPr>
          <p:nvPr>
            <p:ph idx="1"/>
          </p:nvPr>
        </p:nvPicPr>
        <p:blipFill>
          <a:blip r:embed="rId2"/>
          <a:srcRect t="3614"/>
          <a:stretch>
            <a:fillRect/>
          </a:stretch>
        </p:blipFill>
        <p:spPr>
          <a:xfrm>
            <a:off x="571472" y="357166"/>
            <a:ext cx="8001056" cy="60007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714357"/>
            <a:ext cx="8043890" cy="5534044"/>
          </a:xfrm>
        </p:spPr>
        <p:txBody>
          <a:bodyPr/>
          <a:lstStyle/>
          <a:p>
            <a:pPr>
              <a:buNone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Розв'язати рівняння:</a:t>
            </a:r>
          </a:p>
          <a:p>
            <a:pPr>
              <a:buNone/>
            </a:pPr>
            <a:endParaRPr lang="uk-UA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78358" indent="-514350">
              <a:buNone/>
            </a:pP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               1)    х</a:t>
            </a:r>
            <a:r>
              <a:rPr lang="uk-UA" sz="3200" b="1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– 36х = 0;   </a:t>
            </a:r>
          </a:p>
          <a:p>
            <a:pPr marL="578358" indent="-514350">
              <a:buNone/>
            </a:pP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 marL="578358" indent="-514350">
              <a:buNone/>
            </a:pP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               2)    х</a:t>
            </a:r>
            <a:r>
              <a:rPr lang="uk-UA" sz="3200" b="1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– 10х</a:t>
            </a:r>
            <a:r>
              <a:rPr lang="uk-UA" sz="32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+ 25х = 0; </a:t>
            </a:r>
          </a:p>
          <a:p>
            <a:pPr marL="578358" indent="-514350">
              <a:buNone/>
            </a:pP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578358" indent="-514350">
              <a:buNone/>
            </a:pP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               3)   х</a:t>
            </a:r>
            <a:r>
              <a:rPr lang="uk-UA" sz="3200" b="1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– 5х</a:t>
            </a:r>
            <a:r>
              <a:rPr lang="uk-UA" sz="32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– 4х + 20 = 0.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rot="10800000" flipV="1">
            <a:off x="457200" y="5143512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Колишня резиденція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православних митрополитів Буковини</a:t>
            </a:r>
            <a:endParaRPr lang="uk-UA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Місце для вмісту 8" descr="800px-Chern-Panorama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928670"/>
            <a:ext cx="8715436" cy="37862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ісце для вмісту 3" descr="f_4c0aa3377935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428604"/>
            <a:ext cx="8143932" cy="6026171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Місце для вмісту 13" descr="11 Ун верситет-1.jpg"/>
          <p:cNvPicPr>
            <a:picLocks noGrp="1" noChangeAspect="1"/>
          </p:cNvPicPr>
          <p:nvPr>
            <p:ph idx="1"/>
          </p:nvPr>
        </p:nvPicPr>
        <p:blipFill>
          <a:blip r:embed="rId2"/>
          <a:srcRect b="13055"/>
          <a:stretch>
            <a:fillRect/>
          </a:stretch>
        </p:blipFill>
        <p:spPr>
          <a:xfrm>
            <a:off x="571472" y="500042"/>
            <a:ext cx="8143932" cy="5715039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7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ісце для вмісту 4" descr="normal_IMG_453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428604"/>
            <a:ext cx="8072494" cy="5929354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00100" y="785794"/>
            <a:ext cx="7686700" cy="5340369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8а</a:t>
            </a:r>
            <a:r>
              <a:rPr lang="uk-UA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b –   )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(8а</a:t>
            </a:r>
            <a:r>
              <a:rPr lang="uk-UA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b +   ) =    – 25c</a:t>
            </a:r>
            <a:r>
              <a:rPr lang="en-US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buAutoNum type="arabicParenR"/>
            </a:pP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 startAt="2"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(7a</a:t>
            </a:r>
            <a:r>
              <a:rPr lang="en-US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+    )</a:t>
            </a:r>
            <a:r>
              <a:rPr lang="en-US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=    +    + 9b</a:t>
            </a:r>
            <a:r>
              <a:rPr lang="en-US" b="1" i="1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buAutoNum type="arabicParenR" startAt="2"/>
            </a:pP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 startAt="3"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(     –    )</a:t>
            </a:r>
            <a:r>
              <a:rPr lang="en-US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= 9a</a:t>
            </a:r>
            <a:r>
              <a:rPr lang="en-US" b="1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– 42a</a:t>
            </a:r>
            <a:r>
              <a:rPr lang="en-US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="1" i="1" baseline="30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+    ;</a:t>
            </a:r>
          </a:p>
          <a:p>
            <a:pPr marL="514350" indent="-514350">
              <a:buAutoNum type="arabicParenR" startAt="3"/>
            </a:pP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 startAt="4"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(7a – b)(    +     +   ) = 343a</a:t>
            </a:r>
            <a:r>
              <a:rPr lang="en-US" b="1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– b</a:t>
            </a:r>
            <a:r>
              <a:rPr lang="en-US" b="1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buAutoNum type="arabicParenR" startAt="4"/>
            </a:pP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5)  (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+   )(    –    + c</a:t>
            </a:r>
            <a:r>
              <a:rPr lang="en-US" b="1" i="1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) = a</a:t>
            </a:r>
            <a:r>
              <a:rPr lang="en-US" b="1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="1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+ c</a:t>
            </a:r>
            <a:r>
              <a:rPr lang="en-US" b="1" i="1" baseline="30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Сонце 3"/>
          <p:cNvSpPr/>
          <p:nvPr/>
        </p:nvSpPr>
        <p:spPr>
          <a:xfrm>
            <a:off x="2857488" y="1000108"/>
            <a:ext cx="214314" cy="21431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Сонце 4"/>
          <p:cNvSpPr/>
          <p:nvPr/>
        </p:nvSpPr>
        <p:spPr>
          <a:xfrm>
            <a:off x="4500562" y="1000108"/>
            <a:ext cx="214314" cy="21431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Сонце 5"/>
          <p:cNvSpPr/>
          <p:nvPr/>
        </p:nvSpPr>
        <p:spPr>
          <a:xfrm>
            <a:off x="5286380" y="1000108"/>
            <a:ext cx="214314" cy="21431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Сонце 6"/>
          <p:cNvSpPr/>
          <p:nvPr/>
        </p:nvSpPr>
        <p:spPr>
          <a:xfrm>
            <a:off x="2714612" y="2143116"/>
            <a:ext cx="214314" cy="21431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Сонце 7"/>
          <p:cNvSpPr/>
          <p:nvPr/>
        </p:nvSpPr>
        <p:spPr>
          <a:xfrm>
            <a:off x="3714744" y="2143116"/>
            <a:ext cx="214314" cy="21431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Сонце 8"/>
          <p:cNvSpPr/>
          <p:nvPr/>
        </p:nvSpPr>
        <p:spPr>
          <a:xfrm>
            <a:off x="4357686" y="2143116"/>
            <a:ext cx="214314" cy="21431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Сонце 9"/>
          <p:cNvSpPr/>
          <p:nvPr/>
        </p:nvSpPr>
        <p:spPr>
          <a:xfrm>
            <a:off x="1857356" y="3357562"/>
            <a:ext cx="214314" cy="21431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Сонце 10"/>
          <p:cNvSpPr/>
          <p:nvPr/>
        </p:nvSpPr>
        <p:spPr>
          <a:xfrm>
            <a:off x="2571736" y="3357562"/>
            <a:ext cx="214314" cy="21431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Сонце 11"/>
          <p:cNvSpPr/>
          <p:nvPr/>
        </p:nvSpPr>
        <p:spPr>
          <a:xfrm>
            <a:off x="6072198" y="3357562"/>
            <a:ext cx="214314" cy="21431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Сонце 12"/>
          <p:cNvSpPr/>
          <p:nvPr/>
        </p:nvSpPr>
        <p:spPr>
          <a:xfrm>
            <a:off x="3143240" y="4500570"/>
            <a:ext cx="214314" cy="21431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онце 13"/>
          <p:cNvSpPr/>
          <p:nvPr/>
        </p:nvSpPr>
        <p:spPr>
          <a:xfrm>
            <a:off x="3786182" y="4500570"/>
            <a:ext cx="214314" cy="21431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Сонце 14"/>
          <p:cNvSpPr/>
          <p:nvPr/>
        </p:nvSpPr>
        <p:spPr>
          <a:xfrm>
            <a:off x="4429124" y="4500570"/>
            <a:ext cx="214314" cy="21431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Сонце 15"/>
          <p:cNvSpPr/>
          <p:nvPr/>
        </p:nvSpPr>
        <p:spPr>
          <a:xfrm>
            <a:off x="2571736" y="5643578"/>
            <a:ext cx="214314" cy="21431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Сонце 16"/>
          <p:cNvSpPr/>
          <p:nvPr/>
        </p:nvSpPr>
        <p:spPr>
          <a:xfrm>
            <a:off x="3143240" y="5643578"/>
            <a:ext cx="214314" cy="21431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Сонце 17"/>
          <p:cNvSpPr/>
          <p:nvPr/>
        </p:nvSpPr>
        <p:spPr>
          <a:xfrm>
            <a:off x="3786182" y="5643578"/>
            <a:ext cx="214314" cy="21431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7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58204" cy="6072230"/>
          </a:xfrm>
        </p:spPr>
        <p:txBody>
          <a:bodyPr>
            <a:noAutofit/>
          </a:bodyPr>
          <a:lstStyle/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Математика безмежно різноманітна,</a:t>
            </a:r>
            <a:b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 як світ, і міститься у всьому.</a:t>
            </a:r>
            <a:b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М.</a:t>
            </a: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Єругін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…Є в математиці щось таке, що викликає людське захоплення.   </a:t>
            </a:r>
            <a:b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В.Томсон</a:t>
            </a:r>
            <a:b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Вона здає свої фортеці лише сильним і сміливим.</a:t>
            </a:r>
            <a:b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А.</a:t>
            </a: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Конфорович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…Вимагає самозречення, терпіння і наполегливості. </a:t>
            </a:r>
            <a:b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І.</a:t>
            </a: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Подгентер</a:t>
            </a:r>
            <a:r>
              <a:rPr lang="uk-UA" sz="28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800" b="1" i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090464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Математика – це  широкий розкішний краєвид, відкритий всім тим, для кого мислення становить справжню радість.</a:t>
            </a:r>
            <a:br>
              <a:rPr lang="uk-UA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uk-UA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Вільгельм </a:t>
            </a:r>
            <a:r>
              <a:rPr lang="uk-UA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Фухс</a:t>
            </a:r>
            <a:endParaRPr lang="uk-UA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7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4714908"/>
          </a:xfrm>
        </p:spPr>
        <p:txBody>
          <a:bodyPr>
            <a:normAutofit/>
          </a:bodyPr>
          <a:lstStyle/>
          <a:p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Домашнє   завдання:</a:t>
            </a:r>
            <a:b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група - №</a:t>
            </a:r>
            <a:r>
              <a:rPr lang="uk-UA" sz="3200" dirty="0" smtClean="0"/>
              <a:t> 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819,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834;   </a:t>
            </a:r>
            <a:b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 ІІ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група - № 837,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844* .</a:t>
            </a: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</a:br>
            <a:endParaRPr lang="uk-UA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вмісту 3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321471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Математика – це  широкий розкішний </a:t>
            </a:r>
          </a:p>
          <a:p>
            <a:pPr algn="ctr"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краєвид, відкритий всім тим, для кого </a:t>
            </a:r>
          </a:p>
          <a:p>
            <a:pPr algn="ctr"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мислення становить справжню радість.</a:t>
            </a:r>
          </a:p>
          <a:p>
            <a:pPr algn="ctr"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Вільгельм </a:t>
            </a:r>
            <a:r>
              <a:rPr lang="uk-UA" b="1" i="1" dirty="0" err="1" smtClean="0">
                <a:latin typeface="Times New Roman" pitchFamily="18" charset="0"/>
                <a:cs typeface="Times New Roman" pitchFamily="18" charset="0"/>
              </a:rPr>
              <a:t>Фухс</a:t>
            </a:r>
            <a:endParaRPr lang="uk-UA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7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714348" y="1142984"/>
            <a:ext cx="2543164" cy="5105416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2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а² - </a:t>
            </a:r>
            <a:r>
              <a:rPr lang="en-US" sz="42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b²  =</a:t>
            </a:r>
          </a:p>
          <a:p>
            <a:pPr>
              <a:buNone/>
            </a:pPr>
            <a:r>
              <a:rPr lang="en-US" sz="42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(a + b)² =</a:t>
            </a:r>
          </a:p>
          <a:p>
            <a:pPr>
              <a:buNone/>
            </a:pPr>
            <a:r>
              <a:rPr lang="en-US" sz="42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(a – b)² =</a:t>
            </a:r>
          </a:p>
          <a:p>
            <a:pPr>
              <a:buNone/>
            </a:pPr>
            <a:r>
              <a:rPr lang="en-US" sz="42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a³ - b³  =</a:t>
            </a:r>
          </a:p>
          <a:p>
            <a:pPr>
              <a:buNone/>
            </a:pPr>
            <a:r>
              <a:rPr lang="en-US" sz="42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a³ - b³  =</a:t>
            </a:r>
          </a:p>
          <a:p>
            <a:endParaRPr lang="uk-UA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2928926" y="1142984"/>
            <a:ext cx="5757874" cy="5105416"/>
          </a:xfrm>
        </p:spPr>
        <p:txBody>
          <a:bodyPr/>
          <a:lstStyle/>
          <a:p>
            <a:pPr>
              <a:buNone/>
            </a:pPr>
            <a:r>
              <a:rPr lang="en-US" sz="42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(a – b) (a + b);</a:t>
            </a:r>
          </a:p>
          <a:p>
            <a:pPr>
              <a:buNone/>
            </a:pPr>
            <a:r>
              <a:rPr lang="en-US" sz="42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a² + 2ab + b²;</a:t>
            </a:r>
          </a:p>
          <a:p>
            <a:pPr>
              <a:buNone/>
            </a:pPr>
            <a:r>
              <a:rPr lang="en-US" sz="42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a² - 2ab + b²;</a:t>
            </a:r>
          </a:p>
          <a:p>
            <a:pPr>
              <a:buNone/>
            </a:pPr>
            <a:r>
              <a:rPr lang="en-US" sz="42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(a – b)(a² + </a:t>
            </a:r>
            <a:r>
              <a:rPr lang="en-US" sz="4200" b="1" i="1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sz="42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b²);</a:t>
            </a:r>
          </a:p>
          <a:p>
            <a:pPr>
              <a:buNone/>
            </a:pPr>
            <a:r>
              <a:rPr lang="en-US" sz="42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(a +b)(a² - </a:t>
            </a:r>
            <a:r>
              <a:rPr lang="en-US" sz="4200" b="1" i="1" dirty="0" err="1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US" sz="4200" b="1" i="1" dirty="0" smtClean="0">
                <a:solidFill>
                  <a:schemeClr val="tx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b²).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7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229600" cy="928694"/>
          </a:xfrm>
        </p:spPr>
        <p:txBody>
          <a:bodyPr>
            <a:noAutofit/>
          </a:bodyPr>
          <a:lstStyle/>
          <a:p>
            <a:r>
              <a:rPr lang="uk-UA" sz="7200" b="1" i="1" dirty="0" smtClean="0">
                <a:latin typeface="Georgia" pitchFamily="18" charset="0"/>
              </a:rPr>
              <a:t>Ч е р н і в ц і</a:t>
            </a:r>
            <a:endParaRPr lang="uk-UA" sz="7200" b="1" i="1" dirty="0">
              <a:latin typeface="Georgia" pitchFamily="18" charset="0"/>
            </a:endParaRPr>
          </a:p>
        </p:txBody>
      </p:sp>
      <p:pic>
        <p:nvPicPr>
          <p:cNvPr id="5" name="Місце для вмісту 4" descr="800px-Chern-Panorama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43174" y="357166"/>
            <a:ext cx="3714776" cy="2071702"/>
          </a:xfrm>
        </p:spPr>
      </p:pic>
      <p:pic>
        <p:nvPicPr>
          <p:cNvPr id="6" name="Місце для вмісту 5" descr="00394bsf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786050" y="4000504"/>
            <a:ext cx="3071834" cy="2571768"/>
          </a:xfrm>
        </p:spPr>
      </p:pic>
      <p:pic>
        <p:nvPicPr>
          <p:cNvPr id="8" name="Рисунок 7" descr="67323440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4000504"/>
            <a:ext cx="2786082" cy="2547942"/>
          </a:xfrm>
          <a:prstGeom prst="rect">
            <a:avLst/>
          </a:prstGeom>
        </p:spPr>
      </p:pic>
      <p:pic>
        <p:nvPicPr>
          <p:cNvPr id="9" name="Рисунок 8" descr="7Кафедральний собор Святого Духа-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0826" y="357166"/>
            <a:ext cx="2428892" cy="2071702"/>
          </a:xfrm>
          <a:prstGeom prst="rect">
            <a:avLst/>
          </a:prstGeom>
        </p:spPr>
      </p:pic>
      <p:pic>
        <p:nvPicPr>
          <p:cNvPr id="16" name="Рисунок 15" descr="42274518.jpg"/>
          <p:cNvPicPr>
            <a:picLocks noChangeAspect="1"/>
          </p:cNvPicPr>
          <p:nvPr/>
        </p:nvPicPr>
        <p:blipFill>
          <a:blip r:embed="rId6"/>
          <a:srcRect l="11321" r="15094" b="17143"/>
          <a:stretch>
            <a:fillRect/>
          </a:stretch>
        </p:blipFill>
        <p:spPr>
          <a:xfrm>
            <a:off x="142844" y="357166"/>
            <a:ext cx="2357454" cy="2071702"/>
          </a:xfrm>
          <a:prstGeom prst="rect">
            <a:avLst/>
          </a:prstGeom>
        </p:spPr>
      </p:pic>
      <p:pic>
        <p:nvPicPr>
          <p:cNvPr id="31" name="Рисунок 30" descr="248b337149e5981cd3a63b7641dd1d33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844" y="4000504"/>
            <a:ext cx="2500330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8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rot="10800000" flipV="1">
            <a:off x="457200" y="6000768"/>
            <a:ext cx="8229600" cy="642942"/>
          </a:xfrm>
        </p:spPr>
        <p:txBody>
          <a:bodyPr>
            <a:normAutofit/>
          </a:bodyPr>
          <a:lstStyle/>
          <a:p>
            <a:pPr algn="ctr"/>
            <a:r>
              <a:rPr lang="uk-UA" sz="3200" b="1" i="1" dirty="0" smtClean="0">
                <a:effectLst/>
                <a:latin typeface="Times New Roman" pitchFamily="18" charset="0"/>
                <a:cs typeface="Times New Roman" pitchFamily="18" charset="0"/>
              </a:rPr>
              <a:t>Центральна площа</a:t>
            </a:r>
            <a:endParaRPr lang="uk-UA" sz="3200" b="1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4d1044cbc59.jpg"/>
          <p:cNvPicPr>
            <a:picLocks noChangeAspect="1"/>
          </p:cNvPicPr>
          <p:nvPr/>
        </p:nvPicPr>
        <p:blipFill>
          <a:blip r:embed="rId2"/>
          <a:srcRect b="7894"/>
          <a:stretch>
            <a:fillRect/>
          </a:stretch>
        </p:blipFill>
        <p:spPr>
          <a:xfrm>
            <a:off x="428596" y="428604"/>
            <a:ext cx="8286808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8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ісце для вмісту 4" descr="x_346575a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500042"/>
            <a:ext cx="7786742" cy="57864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8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67494"/>
            <a:ext cx="7258072" cy="6090464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Розкласти на множники: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)  3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36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48;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2)  7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36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42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+ 63;                                        </a:t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3) 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3600" baseline="30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3600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;                                                       </a:t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4) 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uk-UA" sz="3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3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х + у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;                                          </a:t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5) 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uk-UA" sz="3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3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+ 14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– 49;                                           </a:t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6)  81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3600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– 1;</a:t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7) 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3600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3600" baseline="30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'єкт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5929330"/>
            <a:ext cx="8229600" cy="571504"/>
          </a:xfrm>
        </p:spPr>
        <p:txBody>
          <a:bodyPr>
            <a:noAutofit/>
          </a:bodyPr>
          <a:lstStyle/>
          <a:p>
            <a:pPr algn="ctr"/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Кафедральний собор Святого Духа</a:t>
            </a:r>
            <a:endParaRPr lang="uk-UA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Місце для вмісту 8" descr="UkraineIn_85569876D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357166"/>
            <a:ext cx="6715172" cy="5643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ісце для вмісту 4" descr="00396-b.jpg"/>
          <p:cNvPicPr>
            <a:picLocks noGrp="1" noChangeAspect="1"/>
          </p:cNvPicPr>
          <p:nvPr>
            <p:ph idx="1"/>
          </p:nvPr>
        </p:nvPicPr>
        <p:blipFill>
          <a:blip r:embed="rId2"/>
          <a:srcRect l="18831" t="64049" r="34415" b="14285"/>
          <a:stretch>
            <a:fillRect/>
          </a:stretch>
        </p:blipFill>
        <p:spPr>
          <a:xfrm>
            <a:off x="681645" y="836712"/>
            <a:ext cx="7706779" cy="5328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241</Words>
  <Application>Microsoft Office PowerPoint</Application>
  <PresentationFormat>Экран (4:3)</PresentationFormat>
  <Paragraphs>41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Формула</vt:lpstr>
      <vt:lpstr>Розкладання многочленів     на множники за допомогою формул скороченого множення</vt:lpstr>
      <vt:lpstr>Математика – це  широкий розкішний краєвид, відкритий всім тим, для кого мислення становить справжню радість.                                  Вільгельм Фухс</vt:lpstr>
      <vt:lpstr>Презентация PowerPoint</vt:lpstr>
      <vt:lpstr>Ч е р н і в ц і</vt:lpstr>
      <vt:lpstr>Центральна площа</vt:lpstr>
      <vt:lpstr>Презентация PowerPoint</vt:lpstr>
      <vt:lpstr>   Розкласти на множники: 1)  3с2- 48;                                    2)  7а2 – 42а + 63;                                         3)  а8 – а6;                                                        4)  х2 – у2 + х + у ;                                           5)  х2 – у2 + 14у – 49;                                            6)  81с4 – 1; 7)  с6 + с9 .</vt:lpstr>
      <vt:lpstr>Кафедральний собор Святого Духа</vt:lpstr>
      <vt:lpstr>Презентация PowerPoint</vt:lpstr>
      <vt:lpstr>Знайти   значення   виразу    (у – 3)(у2 + 3у + 9) – у(у – 3)(у + 3) – (у + 3)2 + 32у,    якщо   у = 18. </vt:lpstr>
      <vt:lpstr>Театральна площа</vt:lpstr>
      <vt:lpstr>Презентация PowerPoint</vt:lpstr>
      <vt:lpstr>Презентация PowerPoint</vt:lpstr>
      <vt:lpstr>Колишня резиденція  православних митрополитів Буковини</vt:lpstr>
      <vt:lpstr>Презентация PowerPoint</vt:lpstr>
      <vt:lpstr>Презентация PowerPoint</vt:lpstr>
      <vt:lpstr>Презентация PowerPoint</vt:lpstr>
      <vt:lpstr>Презентация PowerPoint</vt:lpstr>
      <vt:lpstr>Математика безмежно різноманітна,  як світ, і міститься у всьому.                                                                М.Єругін  …Є в математиці щось таке, що викликає людське захоплення.                                                                 В.Томсон  Вона здає свої фортеці лише сильним і сміливим.                                                               А.Конфорович  …Вимагає самозречення, терпіння і наполегливості.                                                       І.Подгентер </vt:lpstr>
      <vt:lpstr>Домашнє   завдання:   І  група - № 819,  834;           ІІ  група - № 837,  844* . 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u1</dc:creator>
  <cp:lastModifiedBy>_</cp:lastModifiedBy>
  <cp:revision>32</cp:revision>
  <dcterms:created xsi:type="dcterms:W3CDTF">2010-12-29T09:52:46Z</dcterms:created>
  <dcterms:modified xsi:type="dcterms:W3CDTF">2018-03-13T13:29:06Z</dcterms:modified>
</cp:coreProperties>
</file>