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653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1857388"/>
          </a:xfrm>
        </p:spPr>
        <p:txBody>
          <a:bodyPr>
            <a:normAutofit/>
          </a:bodyPr>
          <a:lstStyle/>
          <a:p>
            <a:r>
              <a:rPr lang="uk-UA" sz="8000" dirty="0" smtClean="0">
                <a:solidFill>
                  <a:srgbClr val="653090"/>
                </a:solidFill>
              </a:rPr>
              <a:t>АНТАРКТИДА</a:t>
            </a:r>
            <a:endParaRPr lang="ru-RU" sz="8000" dirty="0">
              <a:solidFill>
                <a:srgbClr val="65309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331698"/>
            <a:ext cx="8358246" cy="2740508"/>
          </a:xfrm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990000"/>
                </a:solidFill>
              </a:rPr>
              <a:t>Будова поверхні. Лід, підлідний рельєф. Кліматичні умови.</a:t>
            </a:r>
            <a:endParaRPr lang="ru-RU" sz="48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uk-UA" dirty="0" smtClean="0">
                <a:solidFill>
                  <a:srgbClr val="990000"/>
                </a:solidFill>
              </a:rPr>
              <a:t>Кліматичні умови</a:t>
            </a:r>
            <a:endParaRPr lang="ru-RU" dirty="0">
              <a:solidFill>
                <a:srgbClr val="990000"/>
              </a:solidFill>
            </a:endParaRPr>
          </a:p>
        </p:txBody>
      </p:sp>
      <p:pic>
        <p:nvPicPr>
          <p:cNvPr id="1027" name="Picture 3" descr="C:\Users\user\Desktop\0010-010-Klimaticheskie-diagramm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2314" t="32628" r="14876" b="11174"/>
          <a:stretch>
            <a:fillRect/>
          </a:stretch>
        </p:blipFill>
        <p:spPr bwMode="auto">
          <a:xfrm>
            <a:off x="285720" y="785794"/>
            <a:ext cx="6715172" cy="450623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357826"/>
            <a:ext cx="8929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990000"/>
                </a:solidFill>
              </a:rPr>
              <a:t>Антарктичний та субантарктичний кліматичні пояси</a:t>
            </a:r>
          </a:p>
          <a:p>
            <a:r>
              <a:rPr lang="uk-UA" sz="2800" dirty="0" smtClean="0">
                <a:solidFill>
                  <a:srgbClr val="990000"/>
                </a:solidFill>
              </a:rPr>
              <a:t>Абсолютний </a:t>
            </a:r>
            <a:r>
              <a:rPr lang="en-US" sz="2800" dirty="0" smtClean="0">
                <a:solidFill>
                  <a:srgbClr val="990000"/>
                </a:solidFill>
              </a:rPr>
              <a:t>min</a:t>
            </a:r>
            <a:r>
              <a:rPr lang="uk-UA" sz="2800" dirty="0" smtClean="0">
                <a:solidFill>
                  <a:srgbClr val="990000"/>
                </a:solidFill>
              </a:rPr>
              <a:t> - -89,2</a:t>
            </a:r>
            <a:r>
              <a:rPr lang="en-US" sz="2800" dirty="0" smtClean="0">
                <a:solidFill>
                  <a:srgbClr val="990000"/>
                </a:solidFill>
              </a:rPr>
              <a:t>º</a:t>
            </a:r>
            <a:r>
              <a:rPr lang="uk-UA" sz="2800" dirty="0" smtClean="0">
                <a:solidFill>
                  <a:srgbClr val="990000"/>
                </a:solidFill>
              </a:rPr>
              <a:t>С (1983 рік, станція “Восток”)</a:t>
            </a:r>
            <a:endParaRPr lang="ru-RU" sz="28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uk-UA" sz="5400" dirty="0" smtClean="0">
                <a:solidFill>
                  <a:srgbClr val="653090"/>
                </a:solidFill>
              </a:rPr>
              <a:t>МЕТА УРОКУ</a:t>
            </a:r>
            <a:endParaRPr lang="ru-RU" sz="5400" dirty="0">
              <a:solidFill>
                <a:srgbClr val="6530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5472608"/>
          </a:xfrm>
        </p:spPr>
        <p:txBody>
          <a:bodyPr>
            <a:normAutofit lnSpcReduction="10000"/>
          </a:bodyPr>
          <a:lstStyle/>
          <a:p>
            <a:pPr algn="just">
              <a:buFont typeface="Arial" pitchFamily="34" charset="0"/>
              <a:buChar char="•"/>
            </a:pPr>
            <a:r>
              <a:rPr lang="uk-UA" sz="3200" b="1" dirty="0">
                <a:solidFill>
                  <a:srgbClr val="990000"/>
                </a:solidFill>
              </a:rPr>
              <a:t>актуалізувати поняття «рельєф», «тектонічні структури</a:t>
            </a:r>
            <a:r>
              <a:rPr lang="uk-UA" sz="3200" b="1" dirty="0" smtClean="0">
                <a:solidFill>
                  <a:srgbClr val="990000"/>
                </a:solidFill>
              </a:rPr>
              <a:t>», </a:t>
            </a:r>
            <a:r>
              <a:rPr lang="uk-UA" sz="3200" b="1" dirty="0">
                <a:solidFill>
                  <a:srgbClr val="990000"/>
                </a:solidFill>
              </a:rPr>
              <a:t>«клімат», «альбедо», «стокові вітри</a:t>
            </a:r>
            <a:r>
              <a:rPr lang="uk-UA" sz="3200" b="1" dirty="0" smtClean="0">
                <a:solidFill>
                  <a:srgbClr val="990000"/>
                </a:solidFill>
              </a:rPr>
              <a:t>»;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b="1" dirty="0" err="1" smtClean="0">
                <a:solidFill>
                  <a:srgbClr val="990000"/>
                </a:solidFill>
              </a:rPr>
              <a:t>ознайомити</a:t>
            </a:r>
            <a:r>
              <a:rPr lang="uk-UA" sz="3200" b="1" dirty="0" smtClean="0">
                <a:solidFill>
                  <a:srgbClr val="990000"/>
                </a:solidFill>
              </a:rPr>
              <a:t> з </a:t>
            </a:r>
            <a:r>
              <a:rPr lang="uk-UA" sz="3200" b="1" dirty="0">
                <a:solidFill>
                  <a:srgbClr val="990000"/>
                </a:solidFill>
              </a:rPr>
              <a:t>будовою поверхні Антарктиди</a:t>
            </a:r>
            <a:r>
              <a:rPr lang="ru-RU" sz="3200" b="1" dirty="0">
                <a:solidFill>
                  <a:srgbClr val="990000"/>
                </a:solidFill>
              </a:rPr>
              <a:t>, </a:t>
            </a:r>
            <a:r>
              <a:rPr lang="ru-RU" sz="3200" b="1" dirty="0" err="1">
                <a:solidFill>
                  <a:srgbClr val="990000"/>
                </a:solidFill>
              </a:rPr>
              <a:t>підлідни</a:t>
            </a:r>
            <a:r>
              <a:rPr lang="uk-UA" sz="3200" b="1" dirty="0">
                <a:solidFill>
                  <a:srgbClr val="990000"/>
                </a:solidFill>
              </a:rPr>
              <a:t>м </a:t>
            </a:r>
            <a:r>
              <a:rPr lang="ru-RU" sz="3200" b="1" dirty="0">
                <a:solidFill>
                  <a:srgbClr val="990000"/>
                </a:solidFill>
              </a:rPr>
              <a:t> </a:t>
            </a:r>
            <a:r>
              <a:rPr lang="ru-RU" sz="3200" b="1" dirty="0" err="1">
                <a:solidFill>
                  <a:srgbClr val="990000"/>
                </a:solidFill>
              </a:rPr>
              <a:t>рельєф</a:t>
            </a:r>
            <a:r>
              <a:rPr lang="uk-UA" sz="3200" b="1" dirty="0">
                <a:solidFill>
                  <a:srgbClr val="990000"/>
                </a:solidFill>
              </a:rPr>
              <a:t>ом</a:t>
            </a:r>
            <a:r>
              <a:rPr lang="ru-RU" sz="3200" b="1" dirty="0">
                <a:solidFill>
                  <a:srgbClr val="990000"/>
                </a:solidFill>
              </a:rPr>
              <a:t> та </a:t>
            </a:r>
            <a:r>
              <a:rPr lang="ru-RU" sz="3200" b="1" dirty="0" err="1">
                <a:solidFill>
                  <a:srgbClr val="990000"/>
                </a:solidFill>
              </a:rPr>
              <a:t>кліматичн</a:t>
            </a:r>
            <a:r>
              <a:rPr lang="uk-UA" sz="3200" b="1" dirty="0" err="1">
                <a:solidFill>
                  <a:srgbClr val="990000"/>
                </a:solidFill>
              </a:rPr>
              <a:t>ими</a:t>
            </a:r>
            <a:r>
              <a:rPr lang="ru-RU" sz="3200" b="1" dirty="0">
                <a:solidFill>
                  <a:srgbClr val="990000"/>
                </a:solidFill>
              </a:rPr>
              <a:t> умов</a:t>
            </a:r>
            <a:r>
              <a:rPr lang="uk-UA" sz="3200" b="1" dirty="0" err="1" smtClean="0">
                <a:solidFill>
                  <a:srgbClr val="990000"/>
                </a:solidFill>
              </a:rPr>
              <a:t>ами</a:t>
            </a:r>
            <a:r>
              <a:rPr lang="ru-RU" sz="3200" b="1" dirty="0" smtClean="0">
                <a:solidFill>
                  <a:srgbClr val="990000"/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uk-UA" sz="3200" b="1" dirty="0">
                <a:solidFill>
                  <a:srgbClr val="990000"/>
                </a:solidFill>
              </a:rPr>
              <a:t>у</a:t>
            </a:r>
            <a:r>
              <a:rPr lang="uk-UA" sz="3200" b="1" dirty="0" smtClean="0">
                <a:solidFill>
                  <a:srgbClr val="990000"/>
                </a:solidFill>
              </a:rPr>
              <a:t>досконалювати вміння роботи з атласами та контурною картою;</a:t>
            </a:r>
            <a:endParaRPr lang="ru-RU" sz="3200" b="1" dirty="0" smtClean="0">
              <a:solidFill>
                <a:srgbClr val="99000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3200" b="1" dirty="0" err="1">
                <a:solidFill>
                  <a:srgbClr val="990000"/>
                </a:solidFill>
              </a:rPr>
              <a:t>р</a:t>
            </a:r>
            <a:r>
              <a:rPr lang="ru-RU" sz="3200" b="1" dirty="0" err="1" smtClean="0">
                <a:solidFill>
                  <a:srgbClr val="990000"/>
                </a:solidFill>
              </a:rPr>
              <a:t>озвивати</a:t>
            </a:r>
            <a:r>
              <a:rPr lang="ru-RU" sz="3200" b="1" dirty="0" smtClean="0">
                <a:solidFill>
                  <a:srgbClr val="990000"/>
                </a:solidFill>
              </a:rPr>
              <a:t> </a:t>
            </a:r>
            <a:r>
              <a:rPr lang="ru-RU" sz="3200" b="1" dirty="0" err="1">
                <a:solidFill>
                  <a:srgbClr val="990000"/>
                </a:solidFill>
              </a:rPr>
              <a:t>логічне</a:t>
            </a:r>
            <a:r>
              <a:rPr lang="ru-RU" sz="3200" b="1" dirty="0">
                <a:solidFill>
                  <a:srgbClr val="990000"/>
                </a:solidFill>
              </a:rPr>
              <a:t> </a:t>
            </a:r>
            <a:r>
              <a:rPr lang="ru-RU" sz="3200" b="1" dirty="0" err="1">
                <a:solidFill>
                  <a:srgbClr val="990000"/>
                </a:solidFill>
              </a:rPr>
              <a:t>мислення</a:t>
            </a:r>
            <a:r>
              <a:rPr lang="ru-RU" sz="3200" b="1" dirty="0">
                <a:solidFill>
                  <a:srgbClr val="990000"/>
                </a:solidFill>
              </a:rPr>
              <a:t> </a:t>
            </a:r>
            <a:r>
              <a:rPr lang="ru-RU" sz="3200" b="1" dirty="0" err="1" smtClean="0">
                <a:solidFill>
                  <a:srgbClr val="990000"/>
                </a:solidFill>
              </a:rPr>
              <a:t>учнів</a:t>
            </a:r>
            <a:r>
              <a:rPr lang="ru-RU" sz="3200" b="1" dirty="0" smtClean="0">
                <a:solidFill>
                  <a:srgbClr val="990000"/>
                </a:solidFill>
              </a:rPr>
              <a:t>, </a:t>
            </a:r>
            <a:r>
              <a:rPr lang="ru-RU" sz="3200" b="1" dirty="0" err="1">
                <a:solidFill>
                  <a:srgbClr val="990000"/>
                </a:solidFill>
              </a:rPr>
              <a:t>робити</a:t>
            </a:r>
            <a:r>
              <a:rPr lang="ru-RU" sz="3200" b="1" dirty="0">
                <a:solidFill>
                  <a:srgbClr val="990000"/>
                </a:solidFill>
              </a:rPr>
              <a:t> </a:t>
            </a:r>
            <a:r>
              <a:rPr lang="ru-RU" sz="3200" b="1" dirty="0" err="1">
                <a:solidFill>
                  <a:srgbClr val="990000"/>
                </a:solidFill>
              </a:rPr>
              <a:t>висновки</a:t>
            </a:r>
            <a:r>
              <a:rPr lang="ru-RU" sz="3200" b="1" dirty="0">
                <a:solidFill>
                  <a:srgbClr val="990000"/>
                </a:solidFill>
              </a:rPr>
              <a:t> та </a:t>
            </a:r>
            <a:r>
              <a:rPr lang="ru-RU" sz="3200" b="1" dirty="0" err="1" smtClean="0">
                <a:solidFill>
                  <a:srgbClr val="990000"/>
                </a:solidFill>
              </a:rPr>
              <a:t>порівняння</a:t>
            </a:r>
            <a:r>
              <a:rPr lang="ru-RU" sz="3200" b="1" dirty="0" smtClean="0">
                <a:solidFill>
                  <a:srgbClr val="990000"/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b="1" dirty="0" err="1">
                <a:solidFill>
                  <a:srgbClr val="990000"/>
                </a:solidFill>
              </a:rPr>
              <a:t>с</a:t>
            </a:r>
            <a:r>
              <a:rPr lang="ru-RU" sz="3200" b="1" dirty="0" err="1" smtClean="0">
                <a:solidFill>
                  <a:srgbClr val="990000"/>
                </a:solidFill>
              </a:rPr>
              <a:t>прияти</a:t>
            </a:r>
            <a:r>
              <a:rPr lang="ru-RU" sz="3200" b="1" dirty="0" smtClean="0">
                <a:solidFill>
                  <a:srgbClr val="990000"/>
                </a:solidFill>
              </a:rPr>
              <a:t> </a:t>
            </a:r>
            <a:r>
              <a:rPr lang="ru-RU" sz="3200" b="1" dirty="0" err="1">
                <a:solidFill>
                  <a:srgbClr val="990000"/>
                </a:solidFill>
              </a:rPr>
              <a:t>екологічному</a:t>
            </a:r>
            <a:r>
              <a:rPr lang="ru-RU" sz="3200" b="1" dirty="0">
                <a:solidFill>
                  <a:srgbClr val="990000"/>
                </a:solidFill>
              </a:rPr>
              <a:t> </a:t>
            </a:r>
            <a:r>
              <a:rPr lang="ru-RU" sz="3200" b="1" dirty="0" err="1">
                <a:solidFill>
                  <a:srgbClr val="990000"/>
                </a:solidFill>
              </a:rPr>
              <a:t>вихованню</a:t>
            </a:r>
            <a:r>
              <a:rPr lang="ru-RU" sz="3200" b="1" dirty="0">
                <a:solidFill>
                  <a:srgbClr val="990000"/>
                </a:solidFill>
              </a:rPr>
              <a:t> </a:t>
            </a:r>
            <a:r>
              <a:rPr lang="ru-RU" sz="3200" b="1" dirty="0" err="1" smtClean="0">
                <a:solidFill>
                  <a:srgbClr val="990000"/>
                </a:solidFill>
              </a:rPr>
              <a:t>учнів</a:t>
            </a:r>
            <a:r>
              <a:rPr lang="ru-RU" sz="3200" b="1" dirty="0" smtClean="0">
                <a:solidFill>
                  <a:srgbClr val="990000"/>
                </a:solidFill>
              </a:rPr>
              <a:t>;</a:t>
            </a:r>
          </a:p>
          <a:p>
            <a:pPr marL="13716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663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85728"/>
            <a:ext cx="8643998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4643446"/>
            <a:ext cx="8643998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2428868"/>
            <a:ext cx="8643998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0"/>
            <a:ext cx="8685839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u="sng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І 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варіант</a:t>
            </a:r>
            <a:endParaRPr kumimoji="0" lang="ru-RU" sz="14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</a:t>
            </a:r>
            <a:r>
              <a:rPr lang="uk-UA" sz="20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амий віддалений материк 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		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перетинається екватором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омивається Південним океаном 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	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був відкритий останнім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від Південної Америки відділяється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- має чотири крайніх точки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b="1" dirty="0" smtClean="0">
                <a:solidFill>
                  <a:srgbClr val="000000"/>
                </a:solidFill>
                <a:cs typeface="Times New Roman" pitchFamily="18" charset="0"/>
              </a:rPr>
              <a:t>протокою Дрейка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0"/>
            <a:ext cx="8786874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kumimoji="0" lang="uk-UA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lang="uk-UA" sz="1400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kumimoji="0" lang="uk-UA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lang="uk-UA" sz="1400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kumimoji="0" lang="uk-UA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lang="uk-UA" sz="1400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kumimoji="0" lang="uk-UA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lang="uk-UA" sz="1400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kumimoji="0" lang="uk-UA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lang="uk-UA" sz="1400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kumimoji="0" lang="uk-UA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lang="uk-UA" sz="1400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r>
              <a:rPr kumimoji="0" lang="uk-UA" sz="14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	    </a:t>
            </a:r>
            <a:r>
              <a:rPr kumimoji="0" lang="uk-UA" sz="1400" b="1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ІІ варіант</a:t>
            </a:r>
            <a:endParaRPr kumimoji="0" lang="ru-RU" sz="800" b="1" i="0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2286000" algn="l"/>
              </a:tabLst>
            </a:pPr>
            <a:r>
              <a:rPr lang="uk-UA" sz="20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п</a:t>
            </a:r>
            <a:r>
              <a:rPr kumimoji="0" lang="uk-UA" sz="20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овністю лежить за південним </a:t>
            </a:r>
            <a:r>
              <a:rPr kumimoji="0" lang="uk-UA" sz="2000" b="1" i="0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uk-UA" sz="2000" b="1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- найменший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за розмірами</a:t>
            </a:r>
            <a:r>
              <a:rPr kumimoji="0" lang="uk-U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материк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0" algn="l"/>
              </a:tabLst>
            </a:pPr>
            <a:r>
              <a:rPr lang="uk-UA" sz="2000" b="1" dirty="0" smtClean="0">
                <a:solidFill>
                  <a:srgbClr val="000000"/>
                </a:solidFill>
                <a:cs typeface="Times New Roman" pitchFamily="18" charset="0"/>
              </a:rPr>
              <a:t>полярним колом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2286000" algn="l"/>
              </a:tabLst>
            </a:pPr>
            <a:r>
              <a:rPr lang="uk-UA" sz="20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його центрі знаходиться 	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	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крайньою північною точкою є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0" algn="l"/>
              </a:tabLst>
            </a:pPr>
            <a:r>
              <a:rPr lang="uk-UA" sz="20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Південний полюс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				мис</a:t>
            </a:r>
            <a:r>
              <a:rPr kumimoji="0" lang="uk-U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Стіп-Пойнт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всі береги обернені на північ 	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	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витягнутий з півночі на південь 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217331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endParaRPr lang="uk-UA" sz="1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				         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ІІІ варіант	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Найвищий материк 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		       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Найнижчий материк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r>
              <a:rPr lang="uk-UA" sz="20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Перетинається північним полярним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Покритий льодовим куполом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r>
              <a:rPr lang="uk-UA" sz="2000" b="1" dirty="0" smtClean="0">
                <a:cs typeface="Arial" pitchFamily="34" charset="0"/>
              </a:rPr>
              <a:t>  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колом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r>
              <a:rPr lang="uk-UA" sz="20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Південний полюс був відкритий  	 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На материку значно виділяється</a:t>
            </a:r>
            <a:r>
              <a:rPr kumimoji="0" lang="uk-U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4225" algn="l"/>
              </a:tabLst>
            </a:pPr>
            <a:r>
              <a:rPr lang="uk-UA" sz="20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      </a:t>
            </a:r>
            <a:r>
              <a:rPr lang="uk-UA" sz="2000" b="1" baseline="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російською експедицією		   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Антарктичний півострів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6700" dirty="0" smtClean="0">
                <a:solidFill>
                  <a:srgbClr val="990000"/>
                </a:solidFill>
                <a:latin typeface="+mn-lt"/>
              </a:rPr>
              <a:t>Запишіть події, які відповідають датам</a:t>
            </a:r>
            <a:r>
              <a:rPr lang="uk-UA" dirty="0" smtClean="0">
                <a:solidFill>
                  <a:srgbClr val="990000"/>
                </a:solidFill>
              </a:rPr>
              <a:t>: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51930"/>
          </a:xfrm>
        </p:spPr>
        <p:txBody>
          <a:bodyPr/>
          <a:lstStyle/>
          <a:p>
            <a:r>
              <a:rPr lang="uk-UA" dirty="0" smtClean="0"/>
              <a:t>1761 рік</a:t>
            </a:r>
          </a:p>
          <a:p>
            <a:r>
              <a:rPr lang="uk-UA" dirty="0" smtClean="0"/>
              <a:t>1773 рік</a:t>
            </a:r>
          </a:p>
          <a:p>
            <a:r>
              <a:rPr lang="uk-UA" dirty="0" smtClean="0"/>
              <a:t>Січень 1820 року</a:t>
            </a:r>
          </a:p>
          <a:p>
            <a:r>
              <a:rPr lang="uk-UA" dirty="0" smtClean="0"/>
              <a:t>14 грудня 1911 року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2285992"/>
            <a:ext cx="8286808" cy="40005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5400" b="1" dirty="0" smtClean="0"/>
              <a:t>1761 рік</a:t>
            </a:r>
          </a:p>
          <a:p>
            <a:pPr algn="just"/>
            <a:r>
              <a:rPr lang="uk-UA" sz="5400" b="1" dirty="0" smtClean="0"/>
              <a:t>1773 рік</a:t>
            </a:r>
          </a:p>
          <a:p>
            <a:pPr algn="just"/>
            <a:r>
              <a:rPr lang="uk-UA" sz="5400" b="1" dirty="0" smtClean="0"/>
              <a:t>Січень 1820 року			</a:t>
            </a:r>
          </a:p>
          <a:p>
            <a:pPr algn="just"/>
            <a:r>
              <a:rPr lang="uk-UA" sz="5400" b="1" dirty="0" smtClean="0"/>
              <a:t>14 грудня 1911 року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990000"/>
                </a:solidFill>
              </a:rPr>
              <a:t>Дайте стислу відповідь на питання: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643050"/>
            <a:ext cx="8143932" cy="4714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3200" b="1" dirty="0" smtClean="0"/>
              <a:t>1. </a:t>
            </a:r>
            <a:r>
              <a:rPr lang="ru-RU" sz="3200" b="1" dirty="0" smtClean="0"/>
              <a:t>Чим відрізняються поняття «Антарктида» та «Антарктика»</a:t>
            </a:r>
            <a:r>
              <a:rPr lang="uk-UA" sz="3200" b="1" dirty="0" smtClean="0"/>
              <a:t>? </a:t>
            </a:r>
          </a:p>
          <a:p>
            <a:endParaRPr lang="uk-UA" sz="3200" b="1" dirty="0" smtClean="0"/>
          </a:p>
          <a:p>
            <a:r>
              <a:rPr lang="uk-UA" sz="3200" b="1" dirty="0" smtClean="0"/>
              <a:t>2. Чому в Антарктиді, на відміну від інших материків, відсутні деякі крайні точки? </a:t>
            </a:r>
          </a:p>
          <a:p>
            <a:endParaRPr lang="uk-UA" sz="3200" b="1" dirty="0" smtClean="0"/>
          </a:p>
          <a:p>
            <a:pPr lvl="0"/>
            <a:r>
              <a:rPr lang="uk-UA" sz="3200" b="1" dirty="0" smtClean="0"/>
              <a:t>3. </a:t>
            </a:r>
            <a:r>
              <a:rPr lang="ru-RU" sz="3200" b="1" dirty="0" smtClean="0"/>
              <a:t>Назвіть найбільші моря біля берегів материка та покажіть їх на карті</a:t>
            </a:r>
            <a:r>
              <a:rPr lang="uk-UA" sz="3200" b="1" dirty="0" smtClean="0"/>
              <a:t>.</a:t>
            </a:r>
            <a:endParaRPr lang="ru-RU" sz="3200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990000"/>
                </a:solidFill>
              </a:rPr>
              <a:t>ТЕКТОНІЧНА БУДОВА</a:t>
            </a:r>
            <a:endParaRPr lang="ru-RU" dirty="0">
              <a:solidFill>
                <a:srgbClr val="990000"/>
              </a:solidFill>
            </a:endParaRPr>
          </a:p>
        </p:txBody>
      </p:sp>
      <p:pic>
        <p:nvPicPr>
          <p:cNvPr id="4" name="Рисунок 5" descr="8.webp"/>
          <p:cNvPicPr>
            <a:picLocks noGrp="1" noChangeAspect="1"/>
          </p:cNvPicPr>
          <p:nvPr>
            <p:ph idx="1"/>
          </p:nvPr>
        </p:nvPicPr>
        <p:blipFill>
          <a:blip r:embed="rId2"/>
          <a:srcRect l="1704" t="2083" r="1704" b="42708"/>
          <a:stretch>
            <a:fillRect/>
          </a:stretch>
        </p:blipFill>
        <p:spPr bwMode="auto">
          <a:xfrm>
            <a:off x="142844" y="928670"/>
            <a:ext cx="6518420" cy="557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715140" y="928670"/>
            <a:ext cx="2214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400" b="1" dirty="0" smtClean="0">
                <a:solidFill>
                  <a:srgbClr val="990000"/>
                </a:solidFill>
              </a:rPr>
              <a:t>1. Східна Антарктида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1714488"/>
            <a:ext cx="2000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solidFill>
                  <a:srgbClr val="990000"/>
                </a:solidFill>
              </a:rPr>
              <a:t>Докембрійська Антарктична  платформа (кратон</a:t>
            </a:r>
            <a:r>
              <a:rPr lang="uk-UA" dirty="0" smtClean="0">
                <a:solidFill>
                  <a:srgbClr val="990000"/>
                </a:solidFill>
              </a:rPr>
              <a:t>)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3244334"/>
            <a:ext cx="2214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990000"/>
                </a:solidFill>
              </a:rPr>
              <a:t>2. Західна Антарктида</a:t>
            </a:r>
            <a:endParaRPr lang="ru-RU" sz="2400" b="1" dirty="0">
              <a:solidFill>
                <a:srgbClr val="99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4143380"/>
            <a:ext cx="23574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solidFill>
                  <a:srgbClr val="990000"/>
                </a:solidFill>
              </a:rPr>
              <a:t>Каледонська плита</a:t>
            </a:r>
            <a:endParaRPr lang="ru-RU" sz="2000" dirty="0">
              <a:solidFill>
                <a:srgbClr val="99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15140" y="4721662"/>
            <a:ext cx="22145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solidFill>
                  <a:srgbClr val="990000"/>
                </a:solidFill>
              </a:rPr>
              <a:t>Андський складчастий пояс</a:t>
            </a:r>
            <a:endParaRPr lang="ru-RU" sz="2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Рельєф Антарктиди</a:t>
            </a:r>
            <a:endParaRPr lang="ru-RU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image3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343980"/>
            <a:ext cx="5661735" cy="529973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214422"/>
            <a:ext cx="335755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653090"/>
                </a:solidFill>
              </a:rPr>
              <a:t>Середня висота – </a:t>
            </a:r>
            <a:r>
              <a:rPr lang="ru-RU" sz="3200" b="1" dirty="0" smtClean="0">
                <a:solidFill>
                  <a:srgbClr val="653090"/>
                </a:solidFill>
              </a:rPr>
              <a:t>2040</a:t>
            </a:r>
            <a:r>
              <a:rPr lang="ru-RU" sz="3200" dirty="0" smtClean="0">
                <a:solidFill>
                  <a:srgbClr val="653090"/>
                </a:solidFill>
              </a:rPr>
              <a:t>м, без льодовикового покриву – </a:t>
            </a:r>
            <a:r>
              <a:rPr lang="ru-RU" sz="3200" b="1" dirty="0" smtClean="0">
                <a:solidFill>
                  <a:srgbClr val="653090"/>
                </a:solidFill>
              </a:rPr>
              <a:t>410</a:t>
            </a:r>
            <a:r>
              <a:rPr lang="ru-RU" sz="3200" dirty="0" smtClean="0">
                <a:solidFill>
                  <a:srgbClr val="653090"/>
                </a:solidFill>
              </a:rPr>
              <a:t>м;</a:t>
            </a:r>
          </a:p>
          <a:p>
            <a:r>
              <a:rPr lang="ru-RU" sz="3200" dirty="0" smtClean="0">
                <a:solidFill>
                  <a:srgbClr val="653090"/>
                </a:solidFill>
              </a:rPr>
              <a:t>1/3 </a:t>
            </a:r>
            <a:r>
              <a:rPr lang="en-US" sz="3200" dirty="0" smtClean="0">
                <a:solidFill>
                  <a:srgbClr val="653090"/>
                </a:solidFill>
              </a:rPr>
              <a:t>S</a:t>
            </a:r>
            <a:r>
              <a:rPr lang="uk-UA" sz="3200" dirty="0" smtClean="0">
                <a:solidFill>
                  <a:srgbClr val="653090"/>
                </a:solidFill>
              </a:rPr>
              <a:t> материка – нижче рівня вод Світового океану.</a:t>
            </a:r>
          </a:p>
          <a:p>
            <a:r>
              <a:rPr lang="uk-UA" sz="3200" dirty="0" smtClean="0">
                <a:solidFill>
                  <a:srgbClr val="653090"/>
                </a:solidFill>
              </a:rPr>
              <a:t>Найвища точка – </a:t>
            </a:r>
          </a:p>
          <a:p>
            <a:r>
              <a:rPr lang="uk-UA" sz="3200" dirty="0" smtClean="0">
                <a:solidFill>
                  <a:srgbClr val="653090"/>
                </a:solidFill>
              </a:rPr>
              <a:t>масив Вінсон – </a:t>
            </a:r>
            <a:r>
              <a:rPr lang="uk-UA" sz="3200" b="1" dirty="0" smtClean="0">
                <a:solidFill>
                  <a:srgbClr val="653090"/>
                </a:solidFill>
              </a:rPr>
              <a:t>5140</a:t>
            </a:r>
            <a:r>
              <a:rPr lang="uk-UA" sz="3200" dirty="0" smtClean="0">
                <a:solidFill>
                  <a:srgbClr val="653090"/>
                </a:solidFill>
              </a:rPr>
              <a:t>м</a:t>
            </a:r>
          </a:p>
          <a:p>
            <a:endParaRPr lang="ru-RU" sz="3200" dirty="0" smtClean="0">
              <a:solidFill>
                <a:srgbClr val="653090"/>
              </a:solidFill>
            </a:endParaRPr>
          </a:p>
          <a:p>
            <a:endParaRPr lang="ru-RU" sz="3200" dirty="0">
              <a:solidFill>
                <a:srgbClr val="65309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загруженное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5000660" cy="3327712"/>
          </a:xfrm>
          <a:prstGeom prst="rect">
            <a:avLst/>
          </a:prstGeom>
          <a:noFill/>
        </p:spPr>
      </p:pic>
      <p:pic>
        <p:nvPicPr>
          <p:cNvPr id="3" name="Picture 3" descr="C:\Users\user\Desktop\загруженн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3" y="3191633"/>
            <a:ext cx="4608701" cy="345207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687901"/>
            <a:ext cx="421481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990000"/>
                </a:solidFill>
              </a:rPr>
              <a:t>Вулкан Еребус</a:t>
            </a:r>
          </a:p>
          <a:p>
            <a:r>
              <a:rPr lang="uk-UA" sz="3600" dirty="0" smtClean="0">
                <a:solidFill>
                  <a:srgbClr val="990000"/>
                </a:solidFill>
              </a:rPr>
              <a:t>Відкритий 21 січня 1841 р. Дж. Россом. Висота – 3794 м</a:t>
            </a:r>
            <a:endParaRPr lang="ru-RU" sz="36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14810" cy="3157039"/>
          </a:xfrm>
          <a:prstGeom prst="rect">
            <a:avLst/>
          </a:prstGeom>
          <a:noFill/>
        </p:spPr>
      </p:pic>
      <p:pic>
        <p:nvPicPr>
          <p:cNvPr id="2053" name="Picture 5" descr="C:\Users\user\Desktop\загруженн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8883" y="0"/>
            <a:ext cx="4845117" cy="31432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71934" y="3286124"/>
            <a:ext cx="47806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solidFill>
                  <a:srgbClr val="990000"/>
                </a:solidFill>
              </a:rPr>
              <a:t>Потужність льодовикового покриву – 2000-4500м</a:t>
            </a:r>
          </a:p>
          <a:p>
            <a:pPr algn="ctr"/>
            <a:r>
              <a:rPr lang="ru-RU" sz="3200" dirty="0" smtClean="0">
                <a:solidFill>
                  <a:srgbClr val="990000"/>
                </a:solidFill>
              </a:rPr>
              <a:t>Льодовик Росса: </a:t>
            </a:r>
          </a:p>
          <a:p>
            <a:pPr algn="ctr"/>
            <a:r>
              <a:rPr lang="ru-RU" sz="3200" dirty="0" smtClean="0">
                <a:solidFill>
                  <a:srgbClr val="990000"/>
                </a:solidFill>
              </a:rPr>
              <a:t>потужність - 183 - 1300 м.   Площа - 542344 кв.км</a:t>
            </a:r>
            <a:endParaRPr lang="ru-RU" sz="3200" dirty="0">
              <a:solidFill>
                <a:srgbClr val="990000"/>
              </a:solidFill>
            </a:endParaRPr>
          </a:p>
        </p:txBody>
      </p:sp>
      <p:pic>
        <p:nvPicPr>
          <p:cNvPr id="2054" name="Picture 6" descr="C:\Users\user\Desktop\7440986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3357562"/>
            <a:ext cx="3929058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314</TotalTime>
  <Words>262</Words>
  <Application>Microsoft Office PowerPoint</Application>
  <PresentationFormat>Экран (4:3)</PresentationFormat>
  <Paragraphs>95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АНТАРКТИДА</vt:lpstr>
      <vt:lpstr>МЕТА УРОКУ</vt:lpstr>
      <vt:lpstr>Презентация PowerPoint</vt:lpstr>
      <vt:lpstr>Запишіть події, які відповідають датам:</vt:lpstr>
      <vt:lpstr>Дайте стислу відповідь на питання:</vt:lpstr>
      <vt:lpstr>ТЕКТОНІЧНА БУДОВА</vt:lpstr>
      <vt:lpstr>Рельєф Антарктиди</vt:lpstr>
      <vt:lpstr>Презентация PowerPoint</vt:lpstr>
      <vt:lpstr>Презентация PowerPoint</vt:lpstr>
      <vt:lpstr>Кліматичні умови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АНТАРКТИДА</dc:title>
  <dc:creator>user</dc:creator>
  <cp:lastModifiedBy>user</cp:lastModifiedBy>
  <cp:revision>37</cp:revision>
  <dcterms:created xsi:type="dcterms:W3CDTF">2014-01-10T15:38:25Z</dcterms:created>
  <dcterms:modified xsi:type="dcterms:W3CDTF">2014-01-24T17:49:35Z</dcterms:modified>
</cp:coreProperties>
</file>