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7" r:id="rId4"/>
    <p:sldId id="261" r:id="rId5"/>
    <p:sldId id="281" r:id="rId6"/>
    <p:sldId id="262" r:id="rId7"/>
    <p:sldId id="260" r:id="rId8"/>
    <p:sldId id="265" r:id="rId9"/>
    <p:sldId id="263" r:id="rId10"/>
    <p:sldId id="264" r:id="rId11"/>
    <p:sldId id="266" r:id="rId12"/>
    <p:sldId id="267" r:id="rId13"/>
    <p:sldId id="268" r:id="rId14"/>
    <p:sldId id="271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0"/>
  </p:normalViewPr>
  <p:slideViewPr>
    <p:cSldViewPr snapToGrid="0">
      <p:cViewPr varScale="1">
        <p:scale>
          <a:sx n="40" d="100"/>
          <a:sy n="40" d="100"/>
        </p:scale>
        <p:origin x="6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8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4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842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36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920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993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302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88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689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552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032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8C0BE-7808-4802-AEB4-DA901DEBA0E6}" type="datetimeFigureOut">
              <a:rPr lang="ru-RU" smtClean="0"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8B970-7CA6-4B83-BC18-BCF199E73C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15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8783782" cy="67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42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308" y="347208"/>
            <a:ext cx="8625408" cy="651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8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284" y="142214"/>
            <a:ext cx="9904906" cy="653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2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7004">
            <a:off x="6035298" y="506039"/>
            <a:ext cx="6596991" cy="4744471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618"/>
            <a:ext cx="6309272" cy="70626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9074" y="1828798"/>
            <a:ext cx="528359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>
                <a:latin typeface="Segoe Print" panose="02000600000000000000" pitchFamily="2" charset="0"/>
              </a:rPr>
              <a:t>to </a:t>
            </a:r>
            <a:r>
              <a:rPr lang="uk-UA" sz="4400" b="1" u="sng" dirty="0" err="1" smtClean="0">
                <a:latin typeface="Segoe Print" panose="02000600000000000000" pitchFamily="2" charset="0"/>
              </a:rPr>
              <a:t>upset</a:t>
            </a:r>
            <a:r>
              <a:rPr lang="uk-UA" sz="4400" b="1" u="sng" dirty="0" smtClean="0">
                <a:latin typeface="Segoe Print" panose="02000600000000000000" pitchFamily="2" charset="0"/>
              </a:rPr>
              <a:t> </a:t>
            </a:r>
            <a:r>
              <a:rPr lang="uk-UA" sz="4400" b="1" u="sng" dirty="0" err="1">
                <a:latin typeface="Segoe Print" panose="02000600000000000000" pitchFamily="2" charset="0"/>
              </a:rPr>
              <a:t>the</a:t>
            </a:r>
            <a:r>
              <a:rPr lang="uk-UA" sz="4400" b="1" u="sng" dirty="0">
                <a:latin typeface="Segoe Print" panose="02000600000000000000" pitchFamily="2" charset="0"/>
              </a:rPr>
              <a:t> </a:t>
            </a:r>
            <a:r>
              <a:rPr lang="uk-UA" sz="4400" b="1" u="sng" dirty="0" err="1">
                <a:latin typeface="Segoe Print" panose="02000600000000000000" pitchFamily="2" charset="0"/>
              </a:rPr>
              <a:t>apple</a:t>
            </a:r>
            <a:r>
              <a:rPr lang="uk-UA" sz="4400" b="1" u="sng" dirty="0">
                <a:latin typeface="Segoe Print" panose="02000600000000000000" pitchFamily="2" charset="0"/>
              </a:rPr>
              <a:t> </a:t>
            </a:r>
            <a:r>
              <a:rPr lang="uk-UA" sz="4400" b="1" u="sng" dirty="0" err="1" smtClean="0">
                <a:latin typeface="Segoe Print" panose="02000600000000000000" pitchFamily="2" charset="0"/>
              </a:rPr>
              <a:t>cart</a:t>
            </a:r>
            <a:r>
              <a:rPr lang="en-US" sz="4400" b="1" u="sng" dirty="0">
                <a:latin typeface="Segoe Print" panose="02000600000000000000" pitchFamily="2" charset="0"/>
              </a:rPr>
              <a:t> </a:t>
            </a:r>
            <a:r>
              <a:rPr lang="en-US" sz="4400" b="1" dirty="0" smtClean="0">
                <a:latin typeface="Segoe Print" panose="02000600000000000000" pitchFamily="2" charset="0"/>
              </a:rPr>
              <a:t>– </a:t>
            </a:r>
          </a:p>
          <a:p>
            <a:pPr algn="ctr"/>
            <a:r>
              <a:rPr lang="uk-UA" sz="4800" dirty="0" smtClean="0">
                <a:latin typeface="Segoe Print" panose="02000600000000000000" pitchFamily="2" charset="0"/>
              </a:rPr>
              <a:t>порушити </a:t>
            </a:r>
            <a:r>
              <a:rPr lang="uk-UA" sz="4800" dirty="0">
                <a:latin typeface="Segoe Print" panose="02000600000000000000" pitchFamily="2" charset="0"/>
              </a:rPr>
              <a:t>всі плани, сплутати всі </a:t>
            </a:r>
            <a:r>
              <a:rPr lang="uk-UA" sz="4800" dirty="0" smtClean="0">
                <a:latin typeface="Segoe Print" panose="02000600000000000000" pitchFamily="2" charset="0"/>
              </a:rPr>
              <a:t>карти</a:t>
            </a:r>
            <a:endParaRPr lang="ru-RU" sz="48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92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5540392" cy="6439399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42022" y="365125"/>
            <a:ext cx="6676448" cy="5891296"/>
          </a:xfrm>
        </p:spPr>
        <p:txBody>
          <a:bodyPr>
            <a:noAutofit/>
          </a:bodyPr>
          <a:lstStyle/>
          <a:p>
            <a:pPr algn="ctr"/>
            <a:r>
              <a:rPr lang="uk-UA" sz="6000" dirty="0" smtClean="0">
                <a:solidFill>
                  <a:srgbClr val="C00000"/>
                </a:solidFill>
                <a:latin typeface="Segoe Print" panose="02000600000000000000" pitchFamily="2" charset="0"/>
              </a:rPr>
              <a:t>Я </a:t>
            </a:r>
            <a:r>
              <a:rPr lang="uk-UA" sz="6000" dirty="0">
                <a:solidFill>
                  <a:srgbClr val="C00000"/>
                </a:solidFill>
                <a:latin typeface="Segoe Print" panose="02000600000000000000" pitchFamily="2" charset="0"/>
              </a:rPr>
              <a:t>все-таки людина, а не порожнє місце</a:t>
            </a:r>
            <a:r>
              <a:rPr lang="uk-UA" sz="6000" dirty="0" smtClean="0">
                <a:solidFill>
                  <a:srgbClr val="C00000"/>
                </a:solidFill>
                <a:latin typeface="Segoe Print" panose="02000600000000000000" pitchFamily="2" charset="0"/>
              </a:rPr>
              <a:t>...</a:t>
            </a:r>
            <a:br>
              <a:rPr lang="uk-UA" sz="6000" dirty="0" smtClean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uk-UA" sz="6000" dirty="0" smtClean="0">
                <a:solidFill>
                  <a:srgbClr val="C00000"/>
                </a:solidFill>
                <a:latin typeface="Segoe Print" panose="02000600000000000000" pitchFamily="2" charset="0"/>
              </a:rPr>
              <a:t/>
            </a:r>
            <a:br>
              <a:rPr lang="uk-UA" sz="6000" dirty="0" smtClean="0">
                <a:solidFill>
                  <a:srgbClr val="C00000"/>
                </a:solidFill>
                <a:latin typeface="Segoe Print" panose="02000600000000000000" pitchFamily="2" charset="0"/>
              </a:rPr>
            </a:br>
            <a:r>
              <a:rPr lang="uk-UA" sz="6000" dirty="0" smtClean="0">
                <a:solidFill>
                  <a:srgbClr val="C00000"/>
                </a:solidFill>
                <a:latin typeface="Segoe Print" panose="02000600000000000000" pitchFamily="2" charset="0"/>
              </a:rPr>
              <a:t> </a:t>
            </a:r>
            <a:r>
              <a:rPr lang="uk-UA" sz="6000" dirty="0" smtClean="0">
                <a:solidFill>
                  <a:schemeClr val="tx2">
                    <a:lumMod val="50000"/>
                  </a:schemeClr>
                </a:solidFill>
                <a:latin typeface="Segoe Print" panose="02000600000000000000" pitchFamily="2" charset="0"/>
              </a:rPr>
              <a:t>After </a:t>
            </a:r>
            <a:r>
              <a:rPr lang="uk-UA" sz="6000" dirty="0">
                <a:solidFill>
                  <a:schemeClr val="tx2">
                    <a:lumMod val="50000"/>
                  </a:schemeClr>
                </a:solidFill>
                <a:latin typeface="Segoe Print" panose="02000600000000000000" pitchFamily="2" charset="0"/>
              </a:rPr>
              <a:t>all I am </a:t>
            </a:r>
            <a:r>
              <a:rPr lang="en-US" sz="6000" dirty="0" smtClean="0">
                <a:solidFill>
                  <a:schemeClr val="tx2">
                    <a:lumMod val="50000"/>
                  </a:schemeClr>
                </a:solidFill>
                <a:latin typeface="Segoe Print" panose="02000600000000000000" pitchFamily="2" charset="0"/>
              </a:rPr>
              <a:t>personality.</a:t>
            </a:r>
            <a:endParaRPr lang="ru-RU" sz="6000" b="1" dirty="0">
              <a:solidFill>
                <a:schemeClr val="tx2">
                  <a:lumMod val="50000"/>
                </a:schemeClr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09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79" y="258679"/>
            <a:ext cx="4429125" cy="5715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109" y="296779"/>
            <a:ext cx="4159501" cy="5638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5746" y="5816859"/>
            <a:ext cx="1131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/>
              <a:t>Луї </a:t>
            </a:r>
            <a:r>
              <a:rPr lang="uk-UA" sz="4800" dirty="0" err="1"/>
              <a:t>Гафер</a:t>
            </a:r>
            <a:r>
              <a:rPr lang="uk-UA" sz="4800" dirty="0"/>
              <a:t> (1797 </a:t>
            </a:r>
            <a:r>
              <a:rPr lang="uk-UA" sz="4800" dirty="0" smtClean="0"/>
              <a:t>р.)    Август </a:t>
            </a:r>
            <a:r>
              <a:rPr lang="uk-UA" sz="4800" dirty="0" err="1"/>
              <a:t>Роден</a:t>
            </a:r>
            <a:r>
              <a:rPr lang="uk-UA" sz="4800" dirty="0"/>
              <a:t> (</a:t>
            </a:r>
            <a:r>
              <a:rPr lang="uk-UA" sz="4800" dirty="0" smtClean="0"/>
              <a:t>18</a:t>
            </a:r>
            <a:r>
              <a:rPr lang="en-US" sz="4800" dirty="0"/>
              <a:t>8</a:t>
            </a:r>
            <a:r>
              <a:rPr lang="uk-UA" sz="4800" dirty="0" smtClean="0"/>
              <a:t>0</a:t>
            </a:r>
            <a:r>
              <a:rPr lang="en-US" sz="4800" dirty="0" smtClean="0"/>
              <a:t> </a:t>
            </a:r>
            <a:r>
              <a:rPr lang="ru-RU" sz="4800" dirty="0" smtClean="0"/>
              <a:t>р.)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67978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15" y="-75174"/>
            <a:ext cx="10082463" cy="693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4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472" y="53528"/>
            <a:ext cx="5569528" cy="675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29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618" y="30018"/>
            <a:ext cx="5084618" cy="677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764" y="110594"/>
            <a:ext cx="9365672" cy="663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99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18" y="87284"/>
            <a:ext cx="11139054" cy="668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0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38" y="0"/>
            <a:ext cx="104067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8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7" y="250541"/>
            <a:ext cx="4279690" cy="64149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165" y="221522"/>
            <a:ext cx="4623564" cy="647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0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8" y="134352"/>
            <a:ext cx="4623564" cy="64729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285" y="52136"/>
            <a:ext cx="4646195" cy="663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7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36" y="179041"/>
            <a:ext cx="4549942" cy="64999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875" y="179041"/>
            <a:ext cx="4549942" cy="649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7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3104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371599" y="1745672"/>
            <a:ext cx="998912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u="sng" dirty="0" smtClean="0">
                <a:solidFill>
                  <a:srgbClr val="C00000"/>
                </a:solidFill>
              </a:rPr>
              <a:t>Домашнє завдання:</a:t>
            </a:r>
          </a:p>
          <a:p>
            <a:r>
              <a:rPr lang="uk-UA" sz="4400" dirty="0" smtClean="0"/>
              <a:t>Підготовка </a:t>
            </a:r>
            <a:r>
              <a:rPr lang="uk-UA" sz="4400" dirty="0" smtClean="0"/>
              <a:t>до контрольної роботи (за конспектом; за творами Ш. Бодлера, </a:t>
            </a:r>
            <a:r>
              <a:rPr lang="uk-UA" sz="4400" dirty="0" err="1" smtClean="0"/>
              <a:t>А.Рембо</a:t>
            </a:r>
            <a:r>
              <a:rPr lang="uk-UA" sz="4400" dirty="0" smtClean="0"/>
              <a:t>, П. Верлена; О. </a:t>
            </a:r>
            <a:r>
              <a:rPr lang="uk-UA" sz="4400" dirty="0" err="1" smtClean="0"/>
              <a:t>Вайльда</a:t>
            </a:r>
            <a:r>
              <a:rPr lang="uk-UA" sz="4400" dirty="0" smtClean="0"/>
              <a:t>, </a:t>
            </a:r>
            <a:r>
              <a:rPr lang="uk-UA" sz="4400" dirty="0" err="1" smtClean="0"/>
              <a:t>Г.Ібсена</a:t>
            </a:r>
            <a:r>
              <a:rPr lang="uk-UA" sz="4400" dirty="0" smtClean="0"/>
              <a:t>, </a:t>
            </a:r>
            <a:r>
              <a:rPr lang="uk-UA" sz="4400" dirty="0" err="1" smtClean="0"/>
              <a:t>А.Чехова</a:t>
            </a:r>
            <a:r>
              <a:rPr lang="uk-UA" sz="4400" dirty="0" smtClean="0"/>
              <a:t>, </a:t>
            </a:r>
            <a:r>
              <a:rPr lang="uk-UA" sz="4400" dirty="0" err="1" smtClean="0"/>
              <a:t>Б.Шоу</a:t>
            </a:r>
            <a:r>
              <a:rPr lang="uk-UA" sz="4400" dirty="0" smtClean="0"/>
              <a:t>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107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9494" y="365125"/>
            <a:ext cx="7628021" cy="5265654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>
                <a:solidFill>
                  <a:srgbClr val="C00000"/>
                </a:solidFill>
                <a:latin typeface="Segoe Script" panose="020B0504020000000003" pitchFamily="34" charset="0"/>
              </a:rPr>
              <a:t>«Життя і творчість </a:t>
            </a:r>
            <a:r>
              <a:rPr lang="uk-UA" sz="5400" b="1" dirty="0" smtClean="0">
                <a:solidFill>
                  <a:srgbClr val="C00000"/>
                </a:solidFill>
                <a:latin typeface="Segoe Script" panose="020B0504020000000003" pitchFamily="34" charset="0"/>
              </a:rPr>
              <a:t>Б</a:t>
            </a:r>
            <a:r>
              <a:rPr lang="uk-UA" sz="5400" b="1" dirty="0">
                <a:solidFill>
                  <a:srgbClr val="C00000"/>
                </a:solidFill>
                <a:latin typeface="Segoe Script" panose="020B0504020000000003" pitchFamily="34" charset="0"/>
              </a:rPr>
              <a:t>. Шоу. Художні особливості драми «Пігмаліон»</a:t>
            </a:r>
            <a:endParaRPr lang="ru-RU" sz="5400" b="1" dirty="0">
              <a:solidFill>
                <a:srgbClr val="C00000"/>
              </a:solidFill>
              <a:latin typeface="Segoe Script" panose="020B05040200000000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16" y="742645"/>
            <a:ext cx="4275723" cy="537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6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652" y="0"/>
            <a:ext cx="58866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7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159" y="242075"/>
            <a:ext cx="9432757" cy="637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2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6" y="250807"/>
            <a:ext cx="5154548" cy="66071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821" y="205462"/>
            <a:ext cx="4804611" cy="665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6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547" y="67625"/>
            <a:ext cx="4971047" cy="6722749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0338" y="365125"/>
            <a:ext cx="5414209" cy="526565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egoe Script" panose="020B0504020000000003" pitchFamily="34" charset="0"/>
              </a:rPr>
              <a:t>Отримання</a:t>
            </a:r>
            <a:r>
              <a:rPr lang="ru-RU" sz="5400" b="1" dirty="0" smtClean="0">
                <a:solidFill>
                  <a:srgbClr val="C00000"/>
                </a:solidFill>
                <a:latin typeface="Segoe Script" panose="020B0504020000000003" pitchFamily="34" charset="0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egoe Script" panose="020B0504020000000003" pitchFamily="34" charset="0"/>
              </a:rPr>
              <a:t>Нобел</a:t>
            </a:r>
            <a:r>
              <a:rPr lang="uk-UA" sz="5400" b="1" dirty="0" err="1" smtClean="0">
                <a:solidFill>
                  <a:srgbClr val="C00000"/>
                </a:solidFill>
                <a:latin typeface="Segoe Script" panose="020B0504020000000003" pitchFamily="34" charset="0"/>
              </a:rPr>
              <a:t>івської</a:t>
            </a:r>
            <a:r>
              <a:rPr lang="uk-UA" sz="5400" b="1" dirty="0" smtClean="0">
                <a:solidFill>
                  <a:srgbClr val="C00000"/>
                </a:solidFill>
                <a:latin typeface="Segoe Script" panose="020B0504020000000003" pitchFamily="34" charset="0"/>
              </a:rPr>
              <a:t> премії (1925)</a:t>
            </a:r>
            <a:endParaRPr lang="ru-RU" sz="5400" b="1" dirty="0">
              <a:solidFill>
                <a:srgbClr val="C00000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01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137" y="0"/>
            <a:ext cx="9039726" cy="677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2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252" y="120315"/>
            <a:ext cx="8887327" cy="666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5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90</Words>
  <Application>Microsoft Office PowerPoint</Application>
  <PresentationFormat>Широкоэкранный</PresentationFormat>
  <Paragraphs>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Segoe Print</vt:lpstr>
      <vt:lpstr>Segoe Script</vt:lpstr>
      <vt:lpstr>Тема Office</vt:lpstr>
      <vt:lpstr>Презентация PowerPoint</vt:lpstr>
      <vt:lpstr>Презентация PowerPoint</vt:lpstr>
      <vt:lpstr>«Життя і творчість Б. Шоу. Художні особливості драми «Пігмаліон»</vt:lpstr>
      <vt:lpstr>Презентация PowerPoint</vt:lpstr>
      <vt:lpstr>Презентация PowerPoint</vt:lpstr>
      <vt:lpstr>Презентация PowerPoint</vt:lpstr>
      <vt:lpstr>Отримання Нобелівської премії (1925)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 все-таки людина, а не порожнє місце...   After all I am personality.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22</cp:revision>
  <dcterms:created xsi:type="dcterms:W3CDTF">2017-11-12T14:43:28Z</dcterms:created>
  <dcterms:modified xsi:type="dcterms:W3CDTF">2017-12-05T18:55:12Z</dcterms:modified>
</cp:coreProperties>
</file>