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9" r:id="rId4"/>
    <p:sldId id="258" r:id="rId5"/>
    <p:sldId id="261" r:id="rId6"/>
    <p:sldId id="262" r:id="rId7"/>
    <p:sldId id="279" r:id="rId8"/>
    <p:sldId id="264" r:id="rId9"/>
    <p:sldId id="265" r:id="rId10"/>
    <p:sldId id="263" r:id="rId11"/>
    <p:sldId id="276" r:id="rId12"/>
    <p:sldId id="267" r:id="rId13"/>
    <p:sldId id="268" r:id="rId14"/>
    <p:sldId id="269" r:id="rId15"/>
    <p:sldId id="274" r:id="rId16"/>
    <p:sldId id="270" r:id="rId17"/>
    <p:sldId id="266" r:id="rId18"/>
    <p:sldId id="271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3672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8D924-D9A1-4B41-AE58-7EA22BEA317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AA6AC-446F-48A9-AAB3-85AFDE9D2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51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AA6AC-446F-48A9-AAB3-85AFDE9D218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6c84627d4fbf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14001242">
            <a:off x="1706585" y="5072748"/>
            <a:ext cx="1703338" cy="2154104"/>
          </a:xfrm>
          <a:prstGeom prst="rect">
            <a:avLst/>
          </a:prstGeom>
        </p:spPr>
      </p:pic>
      <p:pic>
        <p:nvPicPr>
          <p:cNvPr id="10" name="Рисунок 9" descr="0_77e65_5e2b815_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9111125">
            <a:off x="-272034" y="4187206"/>
            <a:ext cx="2523406" cy="1766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FF0000"/>
                </a:solidFill>
                <a:latin typeface="Book Antiqua" pitchFamily="18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E3672F"/>
                </a:solidFill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слайда</a:t>
            </a:r>
          </a:p>
        </p:txBody>
      </p:sp>
      <p:pic>
        <p:nvPicPr>
          <p:cNvPr id="12" name="Рисунок 11" descr="0_a3ed6_10daf63c_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21072606">
            <a:off x="48627" y="3815800"/>
            <a:ext cx="3312368" cy="2755891"/>
          </a:xfrm>
          <a:prstGeom prst="rect">
            <a:avLst/>
          </a:prstGeom>
        </p:spPr>
      </p:pic>
      <p:pic>
        <p:nvPicPr>
          <p:cNvPr id="9" name="Рисунок 8" descr="0_77e66_8caae14d_S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79512" y="5280545"/>
            <a:ext cx="2232248" cy="1577455"/>
          </a:xfrm>
          <a:prstGeom prst="rect">
            <a:avLst/>
          </a:prstGeom>
        </p:spPr>
      </p:pic>
      <p:pic>
        <p:nvPicPr>
          <p:cNvPr id="1036" name="Picture 12" descr="18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532132">
            <a:off x="0" y="5022304"/>
            <a:ext cx="1835696" cy="1835696"/>
          </a:xfrm>
          <a:prstGeom prst="rect">
            <a:avLst/>
          </a:prstGeom>
          <a:noFill/>
        </p:spPr>
      </p:pic>
      <p:sp>
        <p:nvSpPr>
          <p:cNvPr id="1038" name="AutoShape 14" descr="https://lh3.ggpht.com/zQK34m4gZsuvyq4eF2l_CQ_RTm3RSw3YQtkarAgFKFSqT35lvcgewFSOKMT5LDd9pjhZ=s85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lh3.ggpht.com/zQK34m4gZsuvyq4eF2l_CQ_RTm3RSw3YQtkarAgFKFSqT35lvcgewFSOKMT5LDd9pjhZ=s85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FE5D-3A7C-4C64-95C0-89832AC31C6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D670-C6FE-41B2-8DFF-D96A796F5F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fon_1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Picture 3" descr="C:\Users\Алексей\Desktop\Рисунки для шаблонов\81266624ef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8412"/>
            <a:ext cx="3585789" cy="29195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FE5D-3A7C-4C64-95C0-89832AC31C6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D670-C6FE-41B2-8DFF-D96A796F5F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fon_1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Picture 3" descr="C:\Users\Алексей\Desktop\Рисунки для шаблонов\81266624ef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8412"/>
            <a:ext cx="3585789" cy="29195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FE5D-3A7C-4C64-95C0-89832AC31C6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D670-C6FE-41B2-8DFF-D96A796F5F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fon_1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Алексей\Desktop\Рисунки для шаблонов\81266624ef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8412"/>
            <a:ext cx="3585789" cy="29195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FE5D-3A7C-4C64-95C0-89832AC31C6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D670-C6FE-41B2-8DFF-D96A796F5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71462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tx1"/>
                </a:solidFill>
                <a:latin typeface="+mj-lt"/>
              </a:rPr>
              <a:t>СКЛАДНОПІДРЯДНЕ РЕЧЕННЯ, ЙОГО БУДОВА І ЗАСОБИ ЗВ’ЯЗКУ В НЬОМУ. ВИДИ ПІДРЯДНИХ РЕЧЕНЬ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642918"/>
            <a:ext cx="7286676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Засоби зв'язку у    складнопідрядних реченнях 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143248"/>
            <a:ext cx="3286148" cy="2357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Сполучники:</a:t>
            </a:r>
          </a:p>
          <a:p>
            <a:pPr algn="ctr"/>
            <a:endParaRPr lang="uk-UA" sz="2000" b="1" i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Що, як, бо, якщо,так що,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тому що,мов(немов),хоч,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для того щоб,бо,незважаючи на те що та ін.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3143248"/>
            <a:ext cx="3286148" cy="2357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Сполучні слова:</a:t>
            </a:r>
          </a:p>
          <a:p>
            <a:pPr algn="ctr"/>
            <a:endParaRPr lang="uk-UA" sz="2000" b="1" i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err="1">
                <a:solidFill>
                  <a:schemeClr val="bg1"/>
                </a:solidFill>
              </a:rPr>
              <a:t>-відносні</a:t>
            </a:r>
            <a:r>
              <a:rPr lang="uk-UA" sz="1400" b="1" dirty="0">
                <a:solidFill>
                  <a:schemeClr val="bg1"/>
                </a:solidFill>
              </a:rPr>
              <a:t> займенники (хто,що,який,чий,котрий);</a:t>
            </a:r>
          </a:p>
          <a:p>
            <a:pPr algn="ctr"/>
            <a:r>
              <a:rPr lang="uk-UA" sz="1400" b="1" dirty="0" err="1">
                <a:solidFill>
                  <a:schemeClr val="bg1"/>
                </a:solidFill>
              </a:rPr>
              <a:t>-прислівники</a:t>
            </a:r>
            <a:r>
              <a:rPr lang="uk-UA" sz="1400" b="1" dirty="0">
                <a:solidFill>
                  <a:schemeClr val="bg1"/>
                </a:solidFill>
              </a:rPr>
              <a:t> (де,коли,звідки,як,куди)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11183">
            <a:off x="3571868" y="2357430"/>
            <a:ext cx="285752" cy="71438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098776">
            <a:off x="4714876" y="2357430"/>
            <a:ext cx="285752" cy="71438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85794"/>
            <a:ext cx="7000924" cy="1765999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>
                <a:solidFill>
                  <a:schemeClr val="accent2"/>
                </a:solidFill>
              </a:rPr>
              <a:t>Способи розрізнення </a:t>
            </a:r>
            <a:r>
              <a:rPr lang="uk-UA" sz="3600" dirty="0" smtClean="0">
                <a:solidFill>
                  <a:schemeClr val="accent2"/>
                </a:solidFill>
              </a:rPr>
              <a:t/>
            </a:r>
            <a:br>
              <a:rPr lang="uk-UA" sz="3600" dirty="0" smtClean="0">
                <a:solidFill>
                  <a:schemeClr val="accent2"/>
                </a:solidFill>
              </a:rPr>
            </a:br>
            <a:r>
              <a:rPr lang="uk-UA" sz="3600" dirty="0" smtClean="0">
                <a:solidFill>
                  <a:schemeClr val="accent2"/>
                </a:solidFill>
              </a:rPr>
              <a:t>сполучників і </a:t>
            </a:r>
            <a:r>
              <a:rPr lang="uk-UA" sz="3600" dirty="0">
                <a:solidFill>
                  <a:schemeClr val="accent2"/>
                </a:solidFill>
              </a:rPr>
              <a:t>сполучних слів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/>
              <a:t/>
            </a:r>
            <a:br>
              <a:rPr lang="uk-UA" sz="3600" dirty="0"/>
            </a:br>
            <a:endParaRPr lang="ru-RU" sz="3600" dirty="0"/>
          </a:p>
        </p:txBody>
      </p:sp>
      <p:sp>
        <p:nvSpPr>
          <p:cNvPr id="6" name="Блок-схема: ручне керування 5">
            <a:extLst>
              <a:ext uri="{FF2B5EF4-FFF2-40B4-BE49-F238E27FC236}">
                <a16:creationId xmlns="" xmlns:a16="http://schemas.microsoft.com/office/drawing/2014/main" id="{06D6380F-A0A8-46EB-8D04-4C499D2A684B}"/>
              </a:ext>
            </a:extLst>
          </p:cNvPr>
          <p:cNvSpPr/>
          <p:nvPr/>
        </p:nvSpPr>
        <p:spPr>
          <a:xfrm>
            <a:off x="2571736" y="3571876"/>
            <a:ext cx="6176728" cy="2952898"/>
          </a:xfrm>
          <a:prstGeom prst="flowChartManualOperati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Увага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Щоб відрізнити сполучне слово </a:t>
            </a:r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(відносний займенник)від сполучника </a:t>
            </a:r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що,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слід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пам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ятати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сполучне слово </a:t>
            </a:r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можна замінити займенником </a:t>
            </a:r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який</a:t>
            </a:r>
            <a:endParaRPr lang="uk-UA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Бульбашка думок: хмарка 7">
            <a:extLst>
              <a:ext uri="{FF2B5EF4-FFF2-40B4-BE49-F238E27FC236}">
                <a16:creationId xmlns="" xmlns:a16="http://schemas.microsoft.com/office/drawing/2014/main" id="{370CE8C5-1FB5-4D1A-8A3B-8DE145E97192}"/>
              </a:ext>
            </a:extLst>
          </p:cNvPr>
          <p:cNvSpPr/>
          <p:nvPr/>
        </p:nvSpPr>
        <p:spPr>
          <a:xfrm>
            <a:off x="179997" y="2060848"/>
            <a:ext cx="2232248" cy="1152128"/>
          </a:xfrm>
          <a:prstGeom prst="cloudCallou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endParaRPr lang="uk-UA" sz="24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ульбашка думок: хмарка 8">
            <a:extLst>
              <a:ext uri="{FF2B5EF4-FFF2-40B4-BE49-F238E27FC236}">
                <a16:creationId xmlns="" xmlns:a16="http://schemas.microsoft.com/office/drawing/2014/main" id="{9DED82EA-A2AC-4CF4-A2AB-DE2FCDB00231}"/>
              </a:ext>
            </a:extLst>
          </p:cNvPr>
          <p:cNvSpPr/>
          <p:nvPr/>
        </p:nvSpPr>
        <p:spPr>
          <a:xfrm>
            <a:off x="2449240" y="2037592"/>
            <a:ext cx="2232248" cy="1152128"/>
          </a:xfrm>
          <a:prstGeom prst="cloudCallou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uk-UA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ульбашка думок: хмарка 9">
            <a:extLst>
              <a:ext uri="{FF2B5EF4-FFF2-40B4-BE49-F238E27FC236}">
                <a16:creationId xmlns="" xmlns:a16="http://schemas.microsoft.com/office/drawing/2014/main" id="{F88B0E06-57D8-4ED0-9AB9-0AE063DBDBEB}"/>
              </a:ext>
            </a:extLst>
          </p:cNvPr>
          <p:cNvSpPr/>
          <p:nvPr/>
        </p:nvSpPr>
        <p:spPr>
          <a:xfrm>
            <a:off x="4718968" y="2065456"/>
            <a:ext cx="2232248" cy="1152128"/>
          </a:xfrm>
          <a:prstGeom prst="cloudCallou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</a:t>
            </a:r>
            <a:endParaRPr lang="uk-UA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571480"/>
            <a:ext cx="7772400" cy="1071570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Дослідження </a:t>
            </a:r>
            <a:r>
              <a:rPr lang="uk-UA" sz="3600" b="1" i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-розпізнавання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71612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None/>
            </a:pPr>
            <a:r>
              <a:rPr lang="ru-RU" b="1" i="1" dirty="0" err="1"/>
              <a:t>Записати</a:t>
            </a:r>
            <a:r>
              <a:rPr lang="ru-RU" b="1" i="1" dirty="0"/>
              <a:t> у </a:t>
            </a:r>
            <a:r>
              <a:rPr lang="ru-RU" b="1" i="1" dirty="0" err="1"/>
              <a:t>дві</a:t>
            </a:r>
            <a:r>
              <a:rPr lang="ru-RU" b="1" i="1" dirty="0"/>
              <a:t> колонки </a:t>
            </a:r>
            <a:r>
              <a:rPr lang="ru-RU" b="1" i="1" dirty="0" err="1" smtClean="0"/>
              <a:t>номери</a:t>
            </a:r>
            <a:r>
              <a:rPr lang="ru-RU" b="1" i="1" dirty="0" smtClean="0"/>
              <a:t> СПР , </a:t>
            </a:r>
            <a:r>
              <a:rPr lang="ru-RU" b="1" i="1" dirty="0" err="1"/>
              <a:t>частини</a:t>
            </a:r>
            <a:r>
              <a:rPr lang="ru-RU" b="1" i="1" dirty="0"/>
              <a:t> </a:t>
            </a:r>
            <a:r>
              <a:rPr lang="ru-RU" b="1" i="1" dirty="0" err="1"/>
              <a:t>яких</a:t>
            </a:r>
            <a:r>
              <a:rPr lang="ru-RU" b="1" i="1" dirty="0"/>
              <a:t> </a:t>
            </a:r>
            <a:r>
              <a:rPr lang="ru-RU" b="1" i="1" dirty="0" err="1"/>
              <a:t>з’єднані</a:t>
            </a:r>
            <a:r>
              <a:rPr lang="ru-RU" b="1" i="1" dirty="0"/>
              <a:t>  </a:t>
            </a:r>
            <a:r>
              <a:rPr lang="ru-RU" b="1" i="1" dirty="0" err="1"/>
              <a:t>сполучниками</a:t>
            </a:r>
            <a:r>
              <a:rPr lang="ru-RU" b="1" i="1" dirty="0"/>
              <a:t> </a:t>
            </a:r>
            <a:r>
              <a:rPr lang="ru-RU" b="1" i="1" dirty="0" err="1" smtClean="0"/>
              <a:t>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сполучними</a:t>
            </a:r>
            <a:r>
              <a:rPr lang="ru-RU" b="1" i="1" dirty="0" smtClean="0"/>
              <a:t> словами</a:t>
            </a:r>
            <a:r>
              <a:rPr lang="ru-RU" b="1" i="1" dirty="0" smtClean="0"/>
              <a:t>.</a:t>
            </a:r>
            <a:endParaRPr lang="ru-RU" b="1" dirty="0"/>
          </a:p>
          <a:p>
            <a:pPr lvl="0" fontAlgn="base">
              <a:buNone/>
            </a:pPr>
            <a:r>
              <a:rPr lang="ru-RU" dirty="0"/>
              <a:t>1.Повітря </a:t>
            </a:r>
            <a:r>
              <a:rPr lang="ru-RU" dirty="0" err="1"/>
              <a:t>пахне</a:t>
            </a:r>
            <a:r>
              <a:rPr lang="ru-RU" dirty="0"/>
              <a:t> </a:t>
            </a:r>
            <a:r>
              <a:rPr lang="ru-RU" dirty="0" err="1"/>
              <a:t>мріями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перетворилися</a:t>
            </a:r>
            <a:r>
              <a:rPr lang="ru-RU" dirty="0"/>
              <a:t> на </a:t>
            </a:r>
            <a:r>
              <a:rPr lang="ru-RU" dirty="0" err="1"/>
              <a:t>осінні</a:t>
            </a:r>
            <a:r>
              <a:rPr lang="ru-RU" dirty="0"/>
              <a:t> </a:t>
            </a:r>
            <a:r>
              <a:rPr lang="ru-RU" dirty="0" err="1"/>
              <a:t>спогади</a:t>
            </a:r>
            <a:r>
              <a:rPr lang="ru-RU" dirty="0"/>
              <a:t>.</a:t>
            </a:r>
          </a:p>
          <a:p>
            <a:pPr lvl="0" fontAlgn="base">
              <a:buNone/>
            </a:pPr>
            <a:r>
              <a:rPr lang="ru-RU" dirty="0"/>
              <a:t>2.Осіннє </a:t>
            </a:r>
            <a:r>
              <a:rPr lang="ru-RU" dirty="0" err="1"/>
              <a:t>сонце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надвечір</a:t>
            </a:r>
            <a:r>
              <a:rPr lang="ru-RU" dirty="0"/>
              <a:t> </a:t>
            </a:r>
            <a:r>
              <a:rPr lang="ru-RU" dirty="0" err="1"/>
              <a:t>спромоглося</a:t>
            </a:r>
            <a:r>
              <a:rPr lang="ru-RU" dirty="0"/>
              <a:t> </a:t>
            </a:r>
            <a:r>
              <a:rPr lang="ru-RU" dirty="0" err="1"/>
              <a:t>продерти</a:t>
            </a:r>
            <a:r>
              <a:rPr lang="ru-RU" dirty="0"/>
              <a:t> хмари, </a:t>
            </a:r>
            <a:r>
              <a:rPr lang="ru-RU" dirty="0" err="1"/>
              <a:t>схилялося</a:t>
            </a:r>
            <a:r>
              <a:rPr lang="ru-RU" dirty="0"/>
              <a:t> над </a:t>
            </a:r>
            <a:r>
              <a:rPr lang="ru-RU" dirty="0" err="1"/>
              <a:t>обрієм</a:t>
            </a:r>
            <a:r>
              <a:rPr lang="ru-RU" dirty="0"/>
              <a:t>.</a:t>
            </a:r>
          </a:p>
          <a:p>
            <a:pPr lvl="0" fontAlgn="base">
              <a:buNone/>
            </a:pPr>
            <a:r>
              <a:rPr lang="ru-RU" dirty="0"/>
              <a:t>3.Журавлі </a:t>
            </a:r>
            <a:r>
              <a:rPr lang="ru-RU" dirty="0" err="1"/>
              <a:t>знають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зіб’ються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дороги.</a:t>
            </a:r>
          </a:p>
          <a:p>
            <a:pPr lvl="0" fontAlgn="base">
              <a:buNone/>
            </a:pPr>
            <a:r>
              <a:rPr lang="ru-RU" dirty="0"/>
              <a:t>4.Осінь так </a:t>
            </a:r>
            <a:r>
              <a:rPr lang="ru-RU" dirty="0" err="1"/>
              <a:t>чекала</a:t>
            </a:r>
            <a:r>
              <a:rPr lang="ru-RU" dirty="0"/>
              <a:t> листопаду,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здіймалась</a:t>
            </a:r>
            <a:r>
              <a:rPr lang="ru-RU" dirty="0"/>
              <a:t> </a:t>
            </a:r>
            <a:r>
              <a:rPr lang="ru-RU" dirty="0" err="1"/>
              <a:t>вітром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летіла</a:t>
            </a:r>
            <a:r>
              <a:rPr lang="ru-RU" dirty="0"/>
              <a:t>.</a:t>
            </a:r>
          </a:p>
          <a:p>
            <a:pPr lvl="0" fontAlgn="base">
              <a:buNone/>
            </a:pPr>
            <a:r>
              <a:rPr lang="ru-RU" dirty="0"/>
              <a:t> </a:t>
            </a:r>
            <a:r>
              <a:rPr lang="ru-RU" dirty="0" smtClean="0"/>
              <a:t>5.Злітає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дібров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материнка</a:t>
            </a:r>
            <a:r>
              <a:rPr lang="ru-RU" dirty="0" smtClean="0"/>
              <a:t> </a:t>
            </a:r>
            <a:r>
              <a:rPr lang="ru-RU" dirty="0" err="1" smtClean="0"/>
              <a:t>відцвітає</a:t>
            </a:r>
            <a:r>
              <a:rPr lang="ru-RU" dirty="0" smtClean="0"/>
              <a:t>.</a:t>
            </a:r>
            <a:endParaRPr lang="ru-RU" dirty="0"/>
          </a:p>
          <a:p>
            <a:pPr lvl="0" fontAlgn="base">
              <a:buNone/>
            </a:pPr>
            <a:r>
              <a:rPr lang="ru-RU" dirty="0"/>
              <a:t>          6.Дивлюся на </a:t>
            </a:r>
            <a:r>
              <a:rPr lang="ru-RU" dirty="0" err="1"/>
              <a:t>берізоньку</a:t>
            </a:r>
            <a:r>
              <a:rPr lang="ru-RU" dirty="0"/>
              <a:t> в </a:t>
            </a:r>
            <a:r>
              <a:rPr lang="ru-RU" dirty="0" err="1"/>
              <a:t>зажурі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виросла</a:t>
            </a:r>
            <a:r>
              <a:rPr lang="ru-RU" dirty="0"/>
              <a:t> </a:t>
            </a:r>
            <a:r>
              <a:rPr lang="ru-RU" dirty="0" err="1"/>
              <a:t>самітньою</a:t>
            </a:r>
            <a:r>
              <a:rPr lang="ru-RU" dirty="0"/>
              <a:t> на </a:t>
            </a:r>
            <a:r>
              <a:rPr lang="ru-RU" dirty="0" err="1"/>
              <a:t>мурі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422" y="4214818"/>
            <a:ext cx="678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None/>
            </a:pPr>
            <a:r>
              <a:rPr lang="ru-RU" dirty="0"/>
              <a:t>    7.Я знаю,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пройде</a:t>
            </a:r>
            <a:r>
              <a:rPr lang="ru-RU" dirty="0"/>
              <a:t> печаль </a:t>
            </a:r>
            <a:r>
              <a:rPr lang="ru-RU" dirty="0" err="1"/>
              <a:t>осіння</a:t>
            </a:r>
            <a:r>
              <a:rPr lang="ru-RU" dirty="0"/>
              <a:t>.</a:t>
            </a:r>
          </a:p>
          <a:p>
            <a:pPr lvl="0" fontAlgn="base">
              <a:buNone/>
            </a:pPr>
            <a:r>
              <a:rPr lang="ru-RU" dirty="0"/>
              <a:t>          8.Могутні дуби, </a:t>
            </a:r>
            <a:r>
              <a:rPr lang="ru-RU" dirty="0" err="1"/>
              <a:t>що</a:t>
            </a:r>
            <a:r>
              <a:rPr lang="ru-RU" dirty="0"/>
              <a:t> густою лавою стояли </a:t>
            </a:r>
            <a:r>
              <a:rPr lang="ru-RU" dirty="0" err="1"/>
              <a:t>понад</a:t>
            </a:r>
            <a:r>
              <a:rPr lang="ru-RU" dirty="0"/>
              <a:t> озером,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8926" y="478632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повилися</a:t>
            </a:r>
            <a:r>
              <a:rPr lang="ru-RU" dirty="0"/>
              <a:t> </a:t>
            </a:r>
            <a:r>
              <a:rPr lang="ru-RU" dirty="0" err="1"/>
              <a:t>густими</a:t>
            </a:r>
            <a:r>
              <a:rPr lang="ru-RU" dirty="0"/>
              <a:t> </a:t>
            </a:r>
            <a:r>
              <a:rPr lang="ru-RU" dirty="0" err="1"/>
              <a:t>тінями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07157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КЛЮЧ</a:t>
            </a: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 rot="1185600">
            <a:off x="5359605" y="4622009"/>
            <a:ext cx="29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/>
              <a:t>сполучники</a:t>
            </a:r>
            <a:r>
              <a:rPr lang="ru-RU" sz="2800" b="1" i="1" dirty="0"/>
              <a:t>: </a:t>
            </a:r>
            <a:r>
              <a:rPr lang="ru-RU" sz="2800" b="1" i="1" dirty="0" smtClean="0"/>
              <a:t>3,4,7</a:t>
            </a:r>
            <a:r>
              <a:rPr lang="ru-RU" sz="2800" b="1" i="1" dirty="0"/>
              <a:t>;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 rot="1343723">
            <a:off x="1057929" y="2661702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/>
              <a:t>сполучні</a:t>
            </a:r>
            <a:r>
              <a:rPr lang="ru-RU" sz="2800" b="1" i="1" dirty="0"/>
              <a:t> слова: 1,2,6,8.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85918" y="1214422"/>
            <a:ext cx="5143536" cy="9286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Види складнопідрядних речень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142844" y="2928934"/>
            <a:ext cx="2714644" cy="1214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dirty="0"/>
          </a:p>
          <a:p>
            <a:pPr algn="ctr"/>
            <a:r>
              <a:rPr lang="uk-UA" dirty="0"/>
              <a:t>Із з</a:t>
            </a:r>
            <a:r>
              <a:rPr lang="en-US" dirty="0"/>
              <a:t>’</a:t>
            </a:r>
            <a:r>
              <a:rPr lang="uk-UA" dirty="0" err="1"/>
              <a:t>ясувальними</a:t>
            </a:r>
            <a:r>
              <a:rPr lang="uk-UA" dirty="0"/>
              <a:t> підрядними частинами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57488" y="3643314"/>
            <a:ext cx="2857520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/>
              <a:t> з означальними підрядними частинами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5857884" y="2928934"/>
            <a:ext cx="2857520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/>
              <a:t> з обставинними підрядними частинами</a:t>
            </a:r>
            <a:endParaRPr lang="ru-RU" sz="2000" dirty="0"/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rot="5400000">
            <a:off x="3036083" y="1750207"/>
            <a:ext cx="928694" cy="17145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rot="5400000">
            <a:off x="3643306" y="2857496"/>
            <a:ext cx="1428760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rot="16200000" flipH="1">
            <a:off x="4750595" y="1750207"/>
            <a:ext cx="857256" cy="164307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7643866" cy="100013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Дослідження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– обґрунтування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3100" dirty="0" smtClean="0">
                <a:solidFill>
                  <a:schemeClr val="accent2">
                    <a:lumMod val="75000"/>
                  </a:schemeClr>
                </a:solidFill>
              </a:rPr>
              <a:t>визначити вид СПР,побудувати схеми )</a:t>
            </a:r>
            <a:endParaRPr lang="ru-RU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358246" cy="5214974"/>
          </a:xfrm>
        </p:spPr>
        <p:txBody>
          <a:bodyPr>
            <a:normAutofit/>
          </a:bodyPr>
          <a:lstStyle/>
          <a:p>
            <a:pPr algn="l"/>
            <a:r>
              <a:rPr lang="uk-UA" sz="2000" dirty="0">
                <a:solidFill>
                  <a:schemeClr val="tx1"/>
                </a:solidFill>
              </a:rPr>
              <a:t>1.Золотими сльозами плаче осінь, бо попереду люта,холодна зима.</a:t>
            </a:r>
          </a:p>
          <a:p>
            <a:pPr algn="l"/>
            <a:r>
              <a:rPr lang="uk-UA" sz="2000" dirty="0">
                <a:solidFill>
                  <a:schemeClr val="tx1"/>
                </a:solidFill>
              </a:rPr>
              <a:t>2. Вишивають гладдю журавлі дощового неба скатертину, хоч вітрець безжально до землі нахилив пожовклу горобину. </a:t>
            </a:r>
          </a:p>
          <a:p>
            <a:pPr algn="l"/>
            <a:r>
              <a:rPr lang="uk-UA" sz="2000" dirty="0">
                <a:solidFill>
                  <a:schemeClr val="tx1"/>
                </a:solidFill>
              </a:rPr>
              <a:t>3. Осінь закінчувалася тоді, коли на солоденькій яблуні не лишалося жодного листка.</a:t>
            </a:r>
          </a:p>
          <a:p>
            <a:pPr algn="l"/>
            <a:r>
              <a:rPr lang="uk-UA" sz="2000" dirty="0">
                <a:solidFill>
                  <a:schemeClr val="tx1"/>
                </a:solidFill>
              </a:rPr>
              <a:t>4.І тільки осінь знає, яка за нею випаде зима.</a:t>
            </a:r>
          </a:p>
          <a:p>
            <a:pPr algn="l"/>
            <a:r>
              <a:rPr lang="uk-UA" sz="2000" dirty="0">
                <a:solidFill>
                  <a:schemeClr val="tx1"/>
                </a:solidFill>
              </a:rPr>
              <a:t>5. Покажи мені , </a:t>
            </a:r>
            <a:r>
              <a:rPr lang="uk-UA" sz="2000" dirty="0" err="1">
                <a:solidFill>
                  <a:schemeClr val="tx1"/>
                </a:solidFill>
              </a:rPr>
              <a:t>осене</a:t>
            </a:r>
            <a:r>
              <a:rPr lang="uk-UA" sz="2000" dirty="0">
                <a:solidFill>
                  <a:schemeClr val="tx1"/>
                </a:solidFill>
              </a:rPr>
              <a:t>, диво, що у полі  та в лісі живе.</a:t>
            </a:r>
          </a:p>
          <a:p>
            <a:pPr algn="l"/>
            <a:r>
              <a:rPr lang="uk-UA" sz="2000" dirty="0">
                <a:solidFill>
                  <a:schemeClr val="tx1"/>
                </a:solidFill>
              </a:rPr>
              <a:t>6. Люблю сум, з яким осінь щороку сідає  на моє плече.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"/>
            <a:ext cx="7772400" cy="571479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Тест – самоперевірка </a:t>
            </a:r>
            <a:r>
              <a:rPr lang="uk-UA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“Так”чи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“НІ”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7358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None/>
            </a:pPr>
            <a:r>
              <a:rPr lang="ru-RU" sz="2000" dirty="0"/>
              <a:t>1.СПР </a:t>
            </a:r>
            <a:r>
              <a:rPr lang="ru-RU" sz="2000" dirty="0" err="1"/>
              <a:t>складається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синтаксично</a:t>
            </a:r>
            <a:r>
              <a:rPr lang="ru-RU" sz="2000" dirty="0"/>
              <a:t> </a:t>
            </a:r>
            <a:r>
              <a:rPr lang="ru-RU" sz="2000" dirty="0" err="1"/>
              <a:t>нерівноправних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.</a:t>
            </a:r>
          </a:p>
          <a:p>
            <a:pPr lvl="0" fontAlgn="base">
              <a:buNone/>
            </a:pPr>
            <a:r>
              <a:rPr lang="ru-RU" sz="2000" dirty="0"/>
              <a:t>2.Одна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– </a:t>
            </a:r>
            <a:r>
              <a:rPr lang="ru-RU" sz="2000" dirty="0" err="1"/>
              <a:t>головна</a:t>
            </a:r>
            <a:r>
              <a:rPr lang="ru-RU" sz="2000" dirty="0"/>
              <a:t>, а друга – </a:t>
            </a:r>
            <a:r>
              <a:rPr lang="ru-RU" sz="2000" dirty="0" err="1"/>
              <a:t>залежна</a:t>
            </a:r>
            <a:r>
              <a:rPr lang="ru-RU" sz="2000" dirty="0"/>
              <a:t>.</a:t>
            </a:r>
          </a:p>
          <a:p>
            <a:pPr lvl="0" fontAlgn="base">
              <a:buNone/>
            </a:pPr>
            <a:r>
              <a:rPr lang="ru-RU" sz="2000" dirty="0"/>
              <a:t>3.Від </a:t>
            </a:r>
            <a:r>
              <a:rPr lang="ru-RU" sz="2000" dirty="0" err="1"/>
              <a:t>підрядної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поставити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до </a:t>
            </a:r>
            <a:r>
              <a:rPr lang="ru-RU" sz="2000" dirty="0" err="1"/>
              <a:t>головної</a:t>
            </a:r>
            <a:r>
              <a:rPr lang="ru-RU" sz="2000" dirty="0"/>
              <a:t>.</a:t>
            </a:r>
          </a:p>
          <a:p>
            <a:pPr lvl="0" fontAlgn="base">
              <a:buNone/>
            </a:pPr>
            <a:r>
              <a:rPr lang="ru-RU" sz="2000" dirty="0"/>
              <a:t>4.Частини СПР </a:t>
            </a:r>
            <a:r>
              <a:rPr lang="ru-RU" sz="2000" dirty="0" err="1"/>
              <a:t>поєднуються</a:t>
            </a:r>
            <a:r>
              <a:rPr lang="ru-RU" sz="2000" dirty="0"/>
              <a:t> </a:t>
            </a:r>
            <a:r>
              <a:rPr lang="ru-RU" sz="2000" dirty="0" err="1"/>
              <a:t>підрядними</a:t>
            </a:r>
            <a:r>
              <a:rPr lang="ru-RU" sz="2000" dirty="0"/>
              <a:t> </a:t>
            </a:r>
            <a:r>
              <a:rPr lang="ru-RU" sz="2000" dirty="0" err="1"/>
              <a:t>сполучниками</a:t>
            </a:r>
            <a:r>
              <a:rPr lang="ru-RU" sz="2000" dirty="0"/>
              <a:t>.</a:t>
            </a:r>
          </a:p>
          <a:p>
            <a:pPr lvl="0" fontAlgn="base">
              <a:buNone/>
            </a:pPr>
            <a:r>
              <a:rPr lang="ru-RU" sz="2000" dirty="0"/>
              <a:t> 5.Частини СПР </a:t>
            </a:r>
            <a:r>
              <a:rPr lang="ru-RU" sz="2000" dirty="0" err="1"/>
              <a:t>поєднуються</a:t>
            </a:r>
            <a:r>
              <a:rPr lang="ru-RU" sz="2000" dirty="0"/>
              <a:t> </a:t>
            </a:r>
            <a:r>
              <a:rPr lang="ru-RU" sz="2000" dirty="0" err="1"/>
              <a:t>сполучними</a:t>
            </a:r>
            <a:r>
              <a:rPr lang="ru-RU" sz="2000" dirty="0"/>
              <a:t> словами.</a:t>
            </a:r>
          </a:p>
          <a:p>
            <a:pPr lvl="0" fontAlgn="base">
              <a:buNone/>
            </a:pPr>
            <a:r>
              <a:rPr lang="ru-RU" sz="2000" dirty="0"/>
              <a:t>  6.Сполучники </a:t>
            </a:r>
            <a:r>
              <a:rPr lang="ru-RU" sz="2000" dirty="0" err="1"/>
              <a:t>виступають</a:t>
            </a:r>
            <a:r>
              <a:rPr lang="ru-RU" sz="2000" dirty="0"/>
              <a:t> членами </a:t>
            </a:r>
            <a:r>
              <a:rPr lang="ru-RU" sz="2000" dirty="0" err="1"/>
              <a:t>речення</a:t>
            </a:r>
            <a:r>
              <a:rPr lang="ru-RU" sz="2000" dirty="0"/>
              <a:t>.</a:t>
            </a:r>
          </a:p>
          <a:p>
            <a:pPr lvl="0" fontAlgn="base">
              <a:buNone/>
            </a:pPr>
            <a:r>
              <a:rPr lang="ru-RU" sz="2000" dirty="0"/>
              <a:t>     7.Сполучники </a:t>
            </a:r>
            <a:r>
              <a:rPr lang="ru-RU" sz="2000" dirty="0" err="1"/>
              <a:t>містяться</a:t>
            </a:r>
            <a:r>
              <a:rPr lang="ru-RU" sz="2000" dirty="0"/>
              <a:t> в </a:t>
            </a:r>
            <a:r>
              <a:rPr lang="ru-RU" sz="2000" dirty="0" err="1"/>
              <a:t>головній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СПР.</a:t>
            </a:r>
          </a:p>
          <a:p>
            <a:pPr lvl="0" fontAlgn="base">
              <a:buNone/>
            </a:pPr>
            <a:r>
              <a:rPr lang="ru-RU" sz="2000" dirty="0"/>
              <a:t>        8.Між головною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підрядною</a:t>
            </a:r>
            <a:r>
              <a:rPr lang="ru-RU" sz="2000" dirty="0"/>
              <a:t> </a:t>
            </a:r>
            <a:r>
              <a:rPr lang="ru-RU" sz="2000" dirty="0" err="1"/>
              <a:t>частинами</a:t>
            </a:r>
            <a:r>
              <a:rPr lang="ru-RU" sz="2000" dirty="0"/>
              <a:t> СПР </a:t>
            </a:r>
            <a:r>
              <a:rPr lang="ru-RU" sz="2000" dirty="0" err="1"/>
              <a:t>ставлять</a:t>
            </a:r>
            <a:r>
              <a:rPr lang="ru-RU" sz="2000" dirty="0"/>
              <a:t> кому, тире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двокрапку</a:t>
            </a:r>
            <a:r>
              <a:rPr lang="ru-RU" sz="2000" dirty="0"/>
              <a:t>.</a:t>
            </a:r>
          </a:p>
          <a:p>
            <a:pPr lvl="0" fontAlgn="base">
              <a:buNone/>
            </a:pPr>
            <a:r>
              <a:rPr lang="ru-RU" sz="2000" dirty="0"/>
              <a:t>                 9.Підрядна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стоїть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головної</a:t>
            </a:r>
            <a:r>
              <a:rPr lang="ru-RU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8860" y="3643314"/>
            <a:ext cx="6715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None/>
            </a:pPr>
            <a:r>
              <a:rPr lang="ru-RU" sz="2000" dirty="0"/>
              <a:t>10.У </a:t>
            </a:r>
            <a:r>
              <a:rPr lang="ru-RU" sz="2000" dirty="0" err="1"/>
              <a:t>реченні</a:t>
            </a:r>
            <a:r>
              <a:rPr lang="ru-RU" sz="2000" dirty="0"/>
              <a:t> «Журить </a:t>
            </a:r>
            <a:r>
              <a:rPr lang="ru-RU" sz="2000" dirty="0" err="1"/>
              <a:t>осінь-сухітниця</a:t>
            </a:r>
            <a:r>
              <a:rPr lang="ru-RU" sz="2000" dirty="0"/>
              <a:t> </a:t>
            </a:r>
            <a:r>
              <a:rPr lang="ru-RU" sz="2000" dirty="0" err="1"/>
              <a:t>сонечко</a:t>
            </a:r>
            <a:r>
              <a:rPr lang="ru-RU" sz="2000" dirty="0"/>
              <a:t>, </a:t>
            </a:r>
            <a:r>
              <a:rPr lang="ru-RU" sz="2000" dirty="0" err="1"/>
              <a:t>бо</a:t>
            </a:r>
            <a:r>
              <a:rPr lang="ru-RU" sz="2000" dirty="0"/>
              <a:t> нема в </a:t>
            </a:r>
            <a:r>
              <a:rPr lang="ru-RU" sz="2000" dirty="0" err="1"/>
              <a:t>ній</a:t>
            </a:r>
            <a:r>
              <a:rPr lang="ru-RU" sz="2000" dirty="0"/>
              <a:t>  </a:t>
            </a:r>
            <a:r>
              <a:rPr lang="ru-RU" sz="2000" dirty="0" err="1"/>
              <a:t>весняних</a:t>
            </a:r>
            <a:r>
              <a:rPr lang="ru-RU" sz="2000" dirty="0"/>
              <a:t> </a:t>
            </a:r>
            <a:r>
              <a:rPr lang="ru-RU" sz="2000" dirty="0" err="1"/>
              <a:t>надій</a:t>
            </a:r>
            <a:r>
              <a:rPr lang="ru-RU" sz="2000" dirty="0"/>
              <a:t> » </a:t>
            </a:r>
            <a:r>
              <a:rPr lang="ru-RU" sz="2000" dirty="0" err="1"/>
              <a:t>підрядна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стоїть</a:t>
            </a:r>
            <a:r>
              <a:rPr lang="ru-RU" sz="2000" dirty="0"/>
              <a:t> перед головною.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26" y="4572008"/>
            <a:ext cx="59293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None/>
            </a:pPr>
            <a:r>
              <a:rPr lang="ru-RU" sz="2000" dirty="0"/>
              <a:t>11.Чи правильна  схема  </a:t>
            </a:r>
            <a:r>
              <a:rPr lang="ru-RU" sz="2000" dirty="0" err="1"/>
              <a:t>речення</a:t>
            </a:r>
            <a:r>
              <a:rPr lang="ru-RU" sz="2000" dirty="0"/>
              <a:t> «</a:t>
            </a:r>
            <a:r>
              <a:rPr lang="ru-RU" sz="2000" dirty="0" err="1"/>
              <a:t>Готуються</a:t>
            </a:r>
            <a:r>
              <a:rPr lang="ru-RU" sz="2000" dirty="0"/>
              <a:t> </a:t>
            </a:r>
            <a:r>
              <a:rPr lang="ru-RU" sz="2000" dirty="0" err="1"/>
              <a:t>осінні</a:t>
            </a:r>
            <a:r>
              <a:rPr lang="ru-RU" sz="2000" dirty="0"/>
              <a:t>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зустріти</a:t>
            </a:r>
            <a:r>
              <a:rPr lang="ru-RU" sz="2000" dirty="0"/>
              <a:t> </a:t>
            </a:r>
            <a:r>
              <a:rPr lang="ru-RU" sz="2000" dirty="0" err="1"/>
              <a:t>ночі</a:t>
            </a:r>
            <a:r>
              <a:rPr lang="ru-RU" sz="2000" dirty="0"/>
              <a:t> темноту там, де зоря в </a:t>
            </a:r>
            <a:r>
              <a:rPr lang="ru-RU" sz="2000" dirty="0" err="1"/>
              <a:t>такій</a:t>
            </a:r>
            <a:r>
              <a:rPr lang="ru-RU" sz="2000" dirty="0"/>
              <a:t> </a:t>
            </a:r>
            <a:r>
              <a:rPr lang="ru-RU" sz="2000" dirty="0" err="1"/>
              <a:t>печалі</a:t>
            </a:r>
            <a:r>
              <a:rPr lang="ru-RU" sz="2000" dirty="0"/>
              <a:t> </a:t>
            </a:r>
            <a:r>
              <a:rPr lang="ru-RU" sz="2000" dirty="0" err="1"/>
              <a:t>згубила</a:t>
            </a:r>
            <a:r>
              <a:rPr lang="ru-RU" sz="2000" dirty="0"/>
              <a:t> </a:t>
            </a:r>
            <a:r>
              <a:rPr lang="ru-RU" sz="2000" dirty="0" err="1"/>
              <a:t>хустку</a:t>
            </a:r>
            <a:r>
              <a:rPr lang="ru-RU" sz="2000" dirty="0"/>
              <a:t> золоту».</a:t>
            </a:r>
          </a:p>
          <a:p>
            <a:pPr fontAlgn="base">
              <a:buNone/>
            </a:pPr>
            <a:r>
              <a:rPr lang="ru-RU" sz="2000" b="1" dirty="0"/>
              <a:t>Схема: [   ], (де…).</a:t>
            </a:r>
            <a:endParaRPr lang="ru-RU" sz="2000" dirty="0"/>
          </a:p>
          <a:p>
            <a:pPr lvl="0" fontAlgn="base">
              <a:buNone/>
            </a:pPr>
            <a:r>
              <a:rPr lang="ru-RU" sz="2000" dirty="0"/>
              <a:t>12.Підрядні </a:t>
            </a:r>
            <a:r>
              <a:rPr lang="ru-RU" sz="2000" dirty="0" err="1"/>
              <a:t>речення</a:t>
            </a:r>
            <a:r>
              <a:rPr lang="ru-RU" sz="2000" dirty="0"/>
              <a:t> </a:t>
            </a:r>
            <a:r>
              <a:rPr lang="ru-RU" sz="2000" dirty="0" err="1"/>
              <a:t>бувають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підрядною</a:t>
            </a:r>
            <a:r>
              <a:rPr lang="ru-RU" sz="2000" dirty="0"/>
              <a:t> </a:t>
            </a:r>
            <a:r>
              <a:rPr lang="ru-RU" sz="2000" dirty="0" err="1"/>
              <a:t>означальною</a:t>
            </a:r>
            <a:r>
              <a:rPr lang="ru-RU" sz="2000" dirty="0"/>
              <a:t>, </a:t>
            </a:r>
            <a:r>
              <a:rPr lang="ru-RU" sz="2000" dirty="0" err="1"/>
              <a:t>з</a:t>
            </a:r>
            <a:r>
              <a:rPr lang="en-US" sz="2000" dirty="0"/>
              <a:t>’</a:t>
            </a:r>
            <a:r>
              <a:rPr lang="ru-RU" sz="2000" dirty="0" err="1"/>
              <a:t>ясувальною</a:t>
            </a:r>
            <a:r>
              <a:rPr lang="ru-RU" sz="2000" dirty="0"/>
              <a:t> та </a:t>
            </a:r>
            <a:r>
              <a:rPr lang="ru-RU" sz="2000" dirty="0" err="1"/>
              <a:t>обставинною</a:t>
            </a:r>
            <a:r>
              <a:rPr lang="ru-RU" sz="2000" dirty="0"/>
              <a:t> </a:t>
            </a:r>
            <a:r>
              <a:rPr lang="ru-RU" sz="2000" dirty="0" err="1"/>
              <a:t>частинами</a:t>
            </a:r>
            <a:r>
              <a:rPr lang="ru-RU" sz="2000" dirty="0"/>
              <a:t>.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85728"/>
            <a:ext cx="2214578" cy="214314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</a:rPr>
              <a:t>Ключ  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643050"/>
            <a:ext cx="30003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1.Так. </a:t>
            </a:r>
            <a:br>
              <a:rPr lang="ru-RU" sz="2400" b="1" i="1" dirty="0"/>
            </a:br>
            <a:r>
              <a:rPr lang="ru-RU" sz="2400" b="1" i="1" dirty="0"/>
              <a:t>2.Так.  </a:t>
            </a:r>
            <a:br>
              <a:rPr lang="ru-RU" sz="2400" b="1" i="1" dirty="0"/>
            </a:br>
            <a:r>
              <a:rPr lang="ru-RU" sz="2400" b="1" i="1" dirty="0"/>
              <a:t>3. </a:t>
            </a:r>
            <a:r>
              <a:rPr lang="ru-RU" sz="2400" b="1" i="1" dirty="0" err="1"/>
              <a:t>Ні</a:t>
            </a:r>
            <a:r>
              <a:rPr lang="ru-RU" sz="2400" b="1" i="1" dirty="0"/>
              <a:t>.</a:t>
            </a:r>
            <a:br>
              <a:rPr lang="ru-RU" sz="2400" b="1" i="1" dirty="0"/>
            </a:br>
            <a:r>
              <a:rPr lang="ru-RU" sz="2400" b="1" i="1" dirty="0"/>
              <a:t> 4.Так.</a:t>
            </a:r>
            <a:br>
              <a:rPr lang="ru-RU" sz="2400" b="1" i="1" dirty="0"/>
            </a:br>
            <a:r>
              <a:rPr lang="ru-RU" sz="2400" b="1" i="1" dirty="0"/>
              <a:t> 5. Так.</a:t>
            </a:r>
            <a:br>
              <a:rPr lang="ru-RU" sz="2400" b="1" i="1" dirty="0"/>
            </a:br>
            <a:r>
              <a:rPr lang="ru-RU" sz="2400" b="1" i="1" dirty="0"/>
              <a:t> 6. </a:t>
            </a:r>
            <a:r>
              <a:rPr lang="ru-RU" sz="2400" b="1" i="1" dirty="0" err="1"/>
              <a:t>Ні</a:t>
            </a:r>
            <a:r>
              <a:rPr lang="ru-RU" sz="2400" b="1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321468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1857364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7. </a:t>
            </a:r>
            <a:r>
              <a:rPr lang="ru-RU" sz="2400" b="1" i="1" dirty="0" err="1"/>
              <a:t>Ні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8. </a:t>
            </a:r>
            <a:r>
              <a:rPr lang="ru-RU" sz="2400" b="1" i="1" dirty="0" err="1"/>
              <a:t>Ні</a:t>
            </a:r>
            <a:r>
              <a:rPr lang="ru-RU" sz="2400" b="1" i="1" dirty="0"/>
              <a:t>. </a:t>
            </a:r>
          </a:p>
          <a:p>
            <a:r>
              <a:rPr lang="ru-RU" sz="2400" b="1" i="1" dirty="0"/>
              <a:t>9. </a:t>
            </a:r>
            <a:r>
              <a:rPr lang="ru-RU" sz="2400" b="1" i="1" dirty="0" err="1"/>
              <a:t>Ні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10. </a:t>
            </a:r>
            <a:r>
              <a:rPr lang="ru-RU" sz="2400" b="1" i="1" dirty="0" err="1"/>
              <a:t>Ні</a:t>
            </a:r>
            <a:r>
              <a:rPr lang="ru-RU" sz="2400" b="1" i="1" dirty="0"/>
              <a:t>.  </a:t>
            </a:r>
          </a:p>
          <a:p>
            <a:r>
              <a:rPr lang="ru-RU" sz="2400" b="1" i="1" dirty="0"/>
              <a:t>11.Так. </a:t>
            </a:r>
          </a:p>
          <a:p>
            <a:r>
              <a:rPr lang="ru-RU" sz="2400" b="1" i="1" dirty="0"/>
              <a:t>12.Так.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6100778" cy="1357321"/>
          </a:xfrm>
        </p:spPr>
        <p:txBody>
          <a:bodyPr/>
          <a:lstStyle/>
          <a:p>
            <a:pPr algn="l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Домашнє завдання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2643182"/>
            <a:ext cx="5857916" cy="2995618"/>
          </a:xfrm>
        </p:spPr>
        <p:txBody>
          <a:bodyPr>
            <a:normAutofit/>
          </a:bodyPr>
          <a:lstStyle/>
          <a:p>
            <a:pPr algn="l"/>
            <a:r>
              <a:rPr lang="uk-UA" sz="2800" dirty="0">
                <a:solidFill>
                  <a:schemeClr val="tx1"/>
                </a:solidFill>
              </a:rPr>
              <a:t>Опрацювати 14, </a:t>
            </a:r>
            <a:r>
              <a:rPr lang="uk-UA" sz="2800" dirty="0" smtClean="0">
                <a:solidFill>
                  <a:schemeClr val="tx1"/>
                </a:solidFill>
              </a:rPr>
              <a:t>15 параграф.</a:t>
            </a:r>
            <a:endParaRPr lang="uk-UA" sz="2800" dirty="0">
              <a:solidFill>
                <a:schemeClr val="tx1"/>
              </a:solidFill>
            </a:endParaRPr>
          </a:p>
          <a:p>
            <a:pPr algn="l"/>
            <a:r>
              <a:rPr lang="uk-UA" sz="2800" dirty="0">
                <a:solidFill>
                  <a:schemeClr val="tx1"/>
                </a:solidFill>
              </a:rPr>
              <a:t>Виконати вправу 157.</a:t>
            </a:r>
          </a:p>
          <a:p>
            <a:pPr algn="l"/>
            <a:r>
              <a:rPr lang="uk-UA" sz="2800" dirty="0">
                <a:solidFill>
                  <a:schemeClr val="tx1"/>
                </a:solidFill>
              </a:rPr>
              <a:t>Дібрати </a:t>
            </a:r>
            <a:r>
              <a:rPr lang="en-US" sz="2800" dirty="0">
                <a:solidFill>
                  <a:schemeClr val="tx1"/>
                </a:solidFill>
              </a:rPr>
              <a:t>8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dirty="0" err="1">
                <a:solidFill>
                  <a:schemeClr val="tx1"/>
                </a:solidFill>
              </a:rPr>
              <a:t>прислів</a:t>
            </a:r>
            <a:r>
              <a:rPr lang="en-US" sz="2800" dirty="0">
                <a:solidFill>
                  <a:schemeClr val="tx1"/>
                </a:solidFill>
              </a:rPr>
              <a:t>’</a:t>
            </a:r>
            <a:r>
              <a:rPr lang="uk-UA" sz="2800" dirty="0">
                <a:solidFill>
                  <a:schemeClr val="tx1"/>
                </a:solidFill>
              </a:rPr>
              <a:t>їв, що становлять СПР.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6072230" cy="114300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Творче конструювання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7272366" cy="406718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1.</a:t>
            </a:r>
            <a:r>
              <a:rPr lang="en-US" dirty="0">
                <a:solidFill>
                  <a:schemeClr val="tx1"/>
                </a:solidFill>
              </a:rPr>
              <a:t>[     ]</a:t>
            </a:r>
            <a:r>
              <a:rPr lang="uk-UA" dirty="0">
                <a:solidFill>
                  <a:schemeClr val="tx1"/>
                </a:solidFill>
              </a:rPr>
              <a:t>, (щоб).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2</a:t>
            </a:r>
            <a:r>
              <a:rPr lang="uk-UA" dirty="0" smtClean="0">
                <a:solidFill>
                  <a:schemeClr val="tx1"/>
                </a:solidFill>
              </a:rPr>
              <a:t>. </a:t>
            </a:r>
            <a:r>
              <a:rPr lang="uk-UA" dirty="0">
                <a:solidFill>
                  <a:schemeClr val="tx1"/>
                </a:solidFill>
              </a:rPr>
              <a:t>( хоч</a:t>
            </a:r>
            <a:r>
              <a:rPr lang="uk-UA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[     ]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pPr algn="l"/>
            <a:r>
              <a:rPr lang="uk-UA" dirty="0">
                <a:solidFill>
                  <a:schemeClr val="tx1"/>
                </a:solidFill>
              </a:rPr>
              <a:t>3.</a:t>
            </a:r>
            <a:r>
              <a:rPr lang="en-US" dirty="0">
                <a:solidFill>
                  <a:schemeClr val="tx1"/>
                </a:solidFill>
              </a:rPr>
              <a:t>[     ]</a:t>
            </a:r>
            <a:r>
              <a:rPr lang="uk-UA" dirty="0">
                <a:solidFill>
                  <a:schemeClr val="tx1"/>
                </a:solidFill>
              </a:rPr>
              <a:t>, (аби).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4.</a:t>
            </a:r>
            <a:r>
              <a:rPr lang="en-US" dirty="0">
                <a:solidFill>
                  <a:schemeClr val="tx1"/>
                </a:solidFill>
              </a:rPr>
              <a:t>[     ]</a:t>
            </a:r>
            <a:r>
              <a:rPr lang="uk-UA" dirty="0">
                <a:solidFill>
                  <a:schemeClr val="tx1"/>
                </a:solidFill>
              </a:rPr>
              <a:t>, (бо).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                          5.</a:t>
            </a:r>
            <a:r>
              <a:rPr lang="en-US" dirty="0">
                <a:solidFill>
                  <a:schemeClr val="tx1"/>
                </a:solidFill>
              </a:rPr>
              <a:t>[   ]</a:t>
            </a:r>
            <a:r>
              <a:rPr lang="uk-UA" dirty="0">
                <a:solidFill>
                  <a:schemeClr val="tx1"/>
                </a:solidFill>
              </a:rPr>
              <a:t>, (який)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ілка: вигнута вгору 27">
            <a:extLst>
              <a:ext uri="{FF2B5EF4-FFF2-40B4-BE49-F238E27FC236}">
                <a16:creationId xmlns="" xmlns:a16="http://schemas.microsoft.com/office/drawing/2014/main" id="{2C9C0FF6-7A28-4369-BAE0-2447D3CE6FE5}"/>
              </a:ext>
            </a:extLst>
          </p:cNvPr>
          <p:cNvSpPr/>
          <p:nvPr/>
        </p:nvSpPr>
        <p:spPr>
          <a:xfrm rot="10800000">
            <a:off x="1547664" y="2060848"/>
            <a:ext cx="783538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Стрілка: вигнута вгору 28">
            <a:extLst>
              <a:ext uri="{FF2B5EF4-FFF2-40B4-BE49-F238E27FC236}">
                <a16:creationId xmlns="" xmlns:a16="http://schemas.microsoft.com/office/drawing/2014/main" id="{8EF8B8A3-3505-4156-9FDA-6CAFDAAF373E}"/>
              </a:ext>
            </a:extLst>
          </p:cNvPr>
          <p:cNvSpPr/>
          <p:nvPr/>
        </p:nvSpPr>
        <p:spPr>
          <a:xfrm>
            <a:off x="1403648" y="1319869"/>
            <a:ext cx="648072" cy="216024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Стрілка: вигнута вгору 28">
            <a:extLst>
              <a:ext uri="{FF2B5EF4-FFF2-40B4-BE49-F238E27FC236}">
                <a16:creationId xmlns="" xmlns:a16="http://schemas.microsoft.com/office/drawing/2014/main" id="{8EF8B8A3-3505-4156-9FDA-6CAFDAAF373E}"/>
              </a:ext>
            </a:extLst>
          </p:cNvPr>
          <p:cNvSpPr/>
          <p:nvPr/>
        </p:nvSpPr>
        <p:spPr>
          <a:xfrm>
            <a:off x="1507347" y="2661046"/>
            <a:ext cx="648072" cy="216024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Стрілка: вигнута вгору 28">
            <a:extLst>
              <a:ext uri="{FF2B5EF4-FFF2-40B4-BE49-F238E27FC236}">
                <a16:creationId xmlns="" xmlns:a16="http://schemas.microsoft.com/office/drawing/2014/main" id="{8EF8B8A3-3505-4156-9FDA-6CAFDAAF373E}"/>
              </a:ext>
            </a:extLst>
          </p:cNvPr>
          <p:cNvSpPr/>
          <p:nvPr/>
        </p:nvSpPr>
        <p:spPr>
          <a:xfrm>
            <a:off x="1507347" y="3261245"/>
            <a:ext cx="648072" cy="216024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Стрілка: вигнута вгору 28">
            <a:extLst>
              <a:ext uri="{FF2B5EF4-FFF2-40B4-BE49-F238E27FC236}">
                <a16:creationId xmlns="" xmlns:a16="http://schemas.microsoft.com/office/drawing/2014/main" id="{8EF8B8A3-3505-4156-9FDA-6CAFDAAF373E}"/>
              </a:ext>
            </a:extLst>
          </p:cNvPr>
          <p:cNvSpPr/>
          <p:nvPr/>
        </p:nvSpPr>
        <p:spPr>
          <a:xfrm>
            <a:off x="3923928" y="3789040"/>
            <a:ext cx="648072" cy="216024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029472" cy="1100144"/>
          </a:xfrm>
        </p:spPr>
        <p:txBody>
          <a:bodyPr>
            <a:normAutofit/>
          </a:bodyPr>
          <a:lstStyle/>
          <a:p>
            <a:r>
              <a:rPr lang="uk-UA" sz="54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Завдання уроку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57364"/>
            <a:ext cx="8643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000" b="1" i="1" dirty="0" smtClean="0"/>
              <a:t>1.Поглибити знання про особливості побудови складного </a:t>
            </a:r>
            <a:r>
              <a:rPr lang="uk-UA" sz="2000" b="1" i="1" dirty="0"/>
              <a:t>речення.</a:t>
            </a: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r>
              <a:rPr lang="en-US" sz="2000" b="1" i="1" dirty="0"/>
              <a:t>         </a:t>
            </a:r>
            <a:r>
              <a:rPr lang="uk-UA" sz="2000" b="1" i="1" dirty="0"/>
              <a:t>2. Вивчити види складнопідрядних речень.</a:t>
            </a: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r>
              <a:rPr lang="en-US" sz="2000" b="1" i="1" dirty="0"/>
              <a:t>              </a:t>
            </a:r>
            <a:r>
              <a:rPr lang="uk-UA" sz="2000" b="1" i="1" dirty="0"/>
              <a:t>3. Навчитися розрізняти сполучники та сполучні слова.</a:t>
            </a:r>
            <a:endParaRPr lang="en-US" sz="2000" b="1" i="1" dirty="0"/>
          </a:p>
          <a:p>
            <a:pPr>
              <a:buNone/>
            </a:pPr>
            <a:endParaRPr lang="uk-UA" sz="2000" b="1" i="1" dirty="0"/>
          </a:p>
          <a:p>
            <a:pPr>
              <a:buNone/>
            </a:pPr>
            <a:r>
              <a:rPr lang="en-US" sz="2000" b="1" i="1" dirty="0"/>
              <a:t>                   </a:t>
            </a:r>
            <a:r>
              <a:rPr lang="uk-UA" sz="2000" b="1" i="1" dirty="0"/>
              <a:t>4. Уміти розпізнавати СПР та використовувати їх у </a:t>
            </a:r>
            <a:r>
              <a:rPr lang="en-US" sz="2000" b="1" i="1" dirty="0"/>
              <a:t>          </a:t>
            </a:r>
            <a:r>
              <a:rPr lang="uk-UA" sz="2000" b="1" i="1" dirty="0"/>
              <a:t>власному мовленні.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6000" dirty="0" smtClean="0"/>
              <a:t>Дякую за роботу!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64294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>
                <a:solidFill>
                  <a:schemeClr val="accent2">
                    <a:lumMod val="75000"/>
                  </a:schemeClr>
                </a:solidFill>
              </a:rPr>
              <a:t>Соціокультурна змістова лінія</a:t>
            </a:r>
            <a:endParaRPr lang="ru-RU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3357562"/>
            <a:ext cx="3857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uk-UA" sz="2800" b="1" i="1" dirty="0"/>
              <a:t>Нині осінь нас чарує, </a:t>
            </a:r>
          </a:p>
          <a:p>
            <a:pPr algn="r">
              <a:buNone/>
            </a:pPr>
            <a:r>
              <a:rPr lang="uk-UA" sz="2800" b="1" i="1" dirty="0"/>
              <a:t>Неповторна, чарівна.</a:t>
            </a:r>
          </a:p>
          <a:p>
            <a:pPr algn="r">
              <a:buNone/>
            </a:pPr>
            <a:r>
              <a:rPr lang="uk-UA" sz="2800" b="1" i="1" dirty="0"/>
              <a:t>Різні барви нам дарує</a:t>
            </a:r>
          </a:p>
          <a:p>
            <a:pPr algn="r">
              <a:buNone/>
            </a:pPr>
            <a:r>
              <a:rPr lang="uk-UA" sz="2800" b="1" i="1" dirty="0"/>
              <a:t>І дивує нас вона.</a:t>
            </a:r>
          </a:p>
          <a:p>
            <a:pPr algn="r">
              <a:buNone/>
            </a:pPr>
            <a:r>
              <a:rPr lang="uk-UA" sz="2800" b="1" i="1" dirty="0"/>
              <a:t>Н. Замрія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7281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lvl="0" indent="-34290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>
                <a:solidFill>
                  <a:schemeClr val="accent2">
                    <a:lumMod val="75000"/>
                  </a:schemeClr>
                </a:solidFill>
              </a:rPr>
              <a:t>Лінгвістична розминка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type="ctrTitle"/>
          </p:nvPr>
        </p:nvSpPr>
        <p:spPr>
          <a:xfrm>
            <a:off x="214282" y="2214555"/>
            <a:ext cx="7715304" cy="142876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uk-UA" sz="2000" b="1" i="1" dirty="0">
                <a:solidFill>
                  <a:schemeClr val="tx1"/>
                </a:solidFill>
                <a:latin typeface="+mj-lt"/>
              </a:rPr>
              <a:t>Чи правда, що… складним називається речення, в якому одна граматична основа, є однорідні та відокремлені члени речення. </a:t>
            </a:r>
            <a:endParaRPr lang="ru-RU" sz="2000" b="1" i="1" dirty="0">
              <a:solidFill>
                <a:schemeClr val="tx1"/>
              </a:solidFill>
              <a:latin typeface="+mj-lt"/>
            </a:endParaRPr>
          </a:p>
          <a:p>
            <a:pPr lvl="0">
              <a:buNone/>
            </a:pPr>
            <a:r>
              <a:rPr lang="en-US" sz="2000" b="1" i="1" dirty="0">
                <a:solidFill>
                  <a:schemeClr val="tx1"/>
                </a:solidFill>
                <a:latin typeface="+mj-lt"/>
              </a:rPr>
              <a:t>    </a:t>
            </a:r>
            <a:r>
              <a:rPr lang="uk-UA" sz="2000" b="1" i="1" dirty="0">
                <a:solidFill>
                  <a:schemeClr val="tx1"/>
                </a:solidFill>
                <a:latin typeface="+mj-lt"/>
              </a:rPr>
              <a:t>Чи правда, що… складні речення поділяються на сполучникові та безсполучникові. </a:t>
            </a:r>
            <a:endParaRPr lang="ru-RU" sz="2000" b="1" i="1" dirty="0">
              <a:solidFill>
                <a:schemeClr val="tx1"/>
              </a:solidFill>
              <a:latin typeface="+mj-lt"/>
            </a:endParaRPr>
          </a:p>
          <a:p>
            <a:pPr lvl="0">
              <a:buNone/>
            </a:pPr>
            <a:r>
              <a:rPr lang="en-US" sz="2000" b="1" i="1" dirty="0">
                <a:solidFill>
                  <a:schemeClr val="tx1"/>
                </a:solidFill>
                <a:latin typeface="+mj-lt"/>
              </a:rPr>
              <a:t>    </a:t>
            </a:r>
            <a:r>
              <a:rPr lang="uk-UA" sz="2000" b="1" i="1" dirty="0">
                <a:solidFill>
                  <a:schemeClr val="tx1"/>
                </a:solidFill>
                <a:latin typeface="+mj-lt"/>
              </a:rPr>
              <a:t>Чи правда, що…складносурядним називається таке складне речення, в якому прості речення рівноправні за змістом і пов’язані сурядними сполучниками. </a:t>
            </a:r>
            <a:endParaRPr lang="ru-RU" sz="2000" b="1" i="1" dirty="0">
              <a:solidFill>
                <a:schemeClr val="tx1"/>
              </a:solidFill>
              <a:latin typeface="+mj-lt"/>
            </a:endParaRPr>
          </a:p>
          <a:p>
            <a:pPr lvl="0">
              <a:buNone/>
            </a:pPr>
            <a:r>
              <a:rPr lang="en-US" sz="2000" b="1" i="1" dirty="0">
                <a:solidFill>
                  <a:schemeClr val="tx1"/>
                </a:solidFill>
                <a:latin typeface="+mj-lt"/>
              </a:rPr>
              <a:t>             </a:t>
            </a:r>
            <a:r>
              <a:rPr lang="uk-UA" sz="2000" b="1" i="1" dirty="0">
                <a:solidFill>
                  <a:schemeClr val="tx1"/>
                </a:solidFill>
                <a:latin typeface="+mj-lt"/>
              </a:rPr>
              <a:t>Чи правда, що… складносурядним є таке речення:</a:t>
            </a:r>
            <a:r>
              <a:rPr lang="en-US" sz="2000" b="1" i="1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2000" b="1" i="1" dirty="0">
                <a:solidFill>
                  <a:schemeClr val="tx1"/>
                </a:solidFill>
                <a:latin typeface="+mj-lt"/>
              </a:rPr>
            </a:br>
            <a:r>
              <a:rPr lang="uk-UA" sz="2000" b="1" i="1" dirty="0">
                <a:solidFill>
                  <a:schemeClr val="tx1"/>
                </a:solidFill>
                <a:latin typeface="+mj-lt"/>
              </a:rPr>
              <a:t>У верхів</a:t>
            </a:r>
            <a:r>
              <a:rPr lang="en-US" sz="2000" b="1" i="1" dirty="0">
                <a:solidFill>
                  <a:schemeClr val="tx1"/>
                </a:solidFill>
                <a:latin typeface="+mj-lt"/>
              </a:rPr>
              <a:t>’</a:t>
            </a:r>
            <a:r>
              <a:rPr lang="uk-UA" sz="2000" b="1" i="1" dirty="0">
                <a:solidFill>
                  <a:schemeClr val="tx1"/>
                </a:solidFill>
                <a:latin typeface="+mj-lt"/>
              </a:rPr>
              <a:t>ї сосен музика лунає, і додолу з клена золото летить. </a:t>
            </a:r>
            <a:endParaRPr lang="ru-RU" sz="2000" dirty="0">
              <a:latin typeface="+mj-lt"/>
            </a:endParaRPr>
          </a:p>
          <a:p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4214819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endParaRPr lang="ru-RU" sz="2000" b="1" i="1" dirty="0"/>
          </a:p>
          <a:p>
            <a:pPr>
              <a:buNone/>
            </a:pPr>
            <a:r>
              <a:rPr lang="en-US" sz="2000" b="1" i="1" dirty="0"/>
              <a:t>  </a:t>
            </a:r>
            <a:r>
              <a:rPr lang="uk-UA" sz="2000" b="1" i="1" dirty="0"/>
              <a:t> Чи правда, що… серед сполучникових речень виділяють складнопідрядні та складносурядні. 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uk-UA" sz="4000" b="1" i="1" dirty="0">
                <a:solidFill>
                  <a:schemeClr val="tx1"/>
                </a:solidFill>
                <a:latin typeface="+mj-lt"/>
              </a:rPr>
              <a:t>Основні види складних речень</a:t>
            </a:r>
            <a:endParaRPr lang="ru-RU" sz="40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14612" y="1214422"/>
            <a:ext cx="2714644" cy="1428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Складне</a:t>
            </a:r>
          </a:p>
          <a:p>
            <a:pPr algn="ctr"/>
            <a:r>
              <a:rPr lang="uk-UA" sz="2400" b="1" i="1" dirty="0"/>
              <a:t> речення</a:t>
            </a:r>
            <a:endParaRPr lang="ru-RU" sz="2400" b="1" i="1" dirty="0"/>
          </a:p>
        </p:txBody>
      </p:sp>
      <p:sp>
        <p:nvSpPr>
          <p:cNvPr id="6" name="Овал 5"/>
          <p:cNvSpPr/>
          <p:nvPr/>
        </p:nvSpPr>
        <p:spPr>
          <a:xfrm>
            <a:off x="1142976" y="2714620"/>
            <a:ext cx="2571768" cy="1214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/>
              <a:t>Безсполучникове речення</a:t>
            </a:r>
            <a:endParaRPr lang="ru-RU" sz="1400" b="1" i="1" dirty="0"/>
          </a:p>
        </p:txBody>
      </p:sp>
      <p:sp>
        <p:nvSpPr>
          <p:cNvPr id="7" name="Овал 6"/>
          <p:cNvSpPr/>
          <p:nvPr/>
        </p:nvSpPr>
        <p:spPr>
          <a:xfrm>
            <a:off x="4357686" y="2786058"/>
            <a:ext cx="2571768" cy="1143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/>
              <a:t>Сполучникове речення</a:t>
            </a:r>
            <a:endParaRPr lang="ru-RU" sz="1400" b="1" i="1" dirty="0"/>
          </a:p>
        </p:txBody>
      </p:sp>
      <p:sp>
        <p:nvSpPr>
          <p:cNvPr id="8" name="Овал 7"/>
          <p:cNvSpPr/>
          <p:nvPr/>
        </p:nvSpPr>
        <p:spPr>
          <a:xfrm>
            <a:off x="3286116" y="4500570"/>
            <a:ext cx="2357454" cy="1143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/>
              <a:t>Складносурядне</a:t>
            </a:r>
            <a:endParaRPr lang="ru-RU" sz="1400" i="1" dirty="0"/>
          </a:p>
        </p:txBody>
      </p:sp>
      <p:sp>
        <p:nvSpPr>
          <p:cNvPr id="9" name="Овал 8"/>
          <p:cNvSpPr/>
          <p:nvPr/>
        </p:nvSpPr>
        <p:spPr>
          <a:xfrm>
            <a:off x="6072198" y="4500570"/>
            <a:ext cx="2357454" cy="1143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/>
              <a:t>Складнопідрядне</a:t>
            </a:r>
            <a:endParaRPr lang="ru-RU" sz="1400" i="1" dirty="0"/>
          </a:p>
        </p:txBody>
      </p:sp>
      <p:cxnSp>
        <p:nvCxnSpPr>
          <p:cNvPr id="13" name="Прямая со стрелкой 12"/>
          <p:cNvCxnSpPr>
            <a:stCxn id="5" idx="4"/>
          </p:cNvCxnSpPr>
          <p:nvPr/>
        </p:nvCxnSpPr>
        <p:spPr>
          <a:xfrm rot="16200000" flipH="1">
            <a:off x="4214810" y="2500306"/>
            <a:ext cx="285752" cy="57150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4"/>
          </p:cNvCxnSpPr>
          <p:nvPr/>
        </p:nvCxnSpPr>
        <p:spPr>
          <a:xfrm rot="5400000">
            <a:off x="3679025" y="2536025"/>
            <a:ext cx="285752" cy="5000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4"/>
          </p:cNvCxnSpPr>
          <p:nvPr/>
        </p:nvCxnSpPr>
        <p:spPr>
          <a:xfrm rot="5400000">
            <a:off x="5107785" y="3964785"/>
            <a:ext cx="571504" cy="5000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4"/>
          </p:cNvCxnSpPr>
          <p:nvPr/>
        </p:nvCxnSpPr>
        <p:spPr>
          <a:xfrm rot="16200000" flipH="1">
            <a:off x="5607851" y="3964785"/>
            <a:ext cx="642942" cy="57150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142852"/>
            <a:ext cx="8243918" cy="1470025"/>
          </a:xfrm>
        </p:spPr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Підрядна частина може стояти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 </a:t>
            </a:r>
            <a:r>
              <a:rPr lang="uk-UA" sz="3000" b="1" i="1" dirty="0">
                <a:solidFill>
                  <a:schemeClr val="accent2"/>
                </a:solidFill>
                <a:latin typeface="+mj-lt"/>
              </a:rPr>
              <a:t>перед головною:</a:t>
            </a:r>
            <a:endParaRPr lang="en-US" sz="3000" b="1" i="1" dirty="0">
              <a:solidFill>
                <a:schemeClr val="accent2"/>
              </a:solidFill>
              <a:latin typeface="+mj-lt"/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uk-UA" sz="2400" b="1" i="1" dirty="0">
                <a:solidFill>
                  <a:schemeClr val="tx1"/>
                </a:solidFill>
                <a:latin typeface="+mj-lt"/>
              </a:rPr>
              <a:t>Хоч природа гарно одяглась, та сумно якось гілочки співають.</a:t>
            </a:r>
          </a:p>
          <a:p>
            <a:endParaRPr lang="uk-UA" sz="2400" b="1" i="1" dirty="0">
              <a:solidFill>
                <a:schemeClr val="tx1"/>
              </a:solidFill>
              <a:latin typeface="+mj-lt"/>
            </a:endParaRPr>
          </a:p>
          <a:p>
            <a:r>
              <a:rPr lang="uk-UA" sz="2400" b="1" i="1" dirty="0">
                <a:solidFill>
                  <a:schemeClr val="tx1"/>
                </a:solidFill>
                <a:latin typeface="+mj-lt"/>
              </a:rPr>
              <a:t>                            (хоч) , </a:t>
            </a:r>
            <a:r>
              <a:rPr lang="en-US" sz="2400" b="1" i="1" dirty="0">
                <a:solidFill>
                  <a:schemeClr val="tx1"/>
                </a:solidFill>
                <a:latin typeface="+mj-lt"/>
              </a:rPr>
              <a:t>[ </a:t>
            </a:r>
            <a:r>
              <a:rPr lang="ru-RU" sz="2400" b="1" i="1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2400" b="1" i="1" dirty="0">
                <a:solidFill>
                  <a:schemeClr val="tx1"/>
                </a:solidFill>
                <a:latin typeface="+mj-lt"/>
              </a:rPr>
              <a:t> ]</a:t>
            </a:r>
            <a:r>
              <a:rPr lang="uk-UA" sz="2400" b="1" i="1" dirty="0">
                <a:solidFill>
                  <a:schemeClr val="tx1"/>
                </a:solidFill>
                <a:latin typeface="+mj-lt"/>
              </a:rPr>
              <a:t>.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3286124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800" b="1" i="1" dirty="0">
                <a:solidFill>
                  <a:schemeClr val="accent2"/>
                </a:solidFill>
              </a:rPr>
              <a:t>    після головної:</a:t>
            </a:r>
          </a:p>
          <a:p>
            <a:pPr>
              <a:buNone/>
            </a:pPr>
            <a:r>
              <a:rPr lang="en-US" b="1" i="1" dirty="0"/>
              <a:t>    </a:t>
            </a:r>
            <a:r>
              <a:rPr lang="uk-UA" sz="2200" b="1" i="1" dirty="0">
                <a:latin typeface="+mj-lt"/>
              </a:rPr>
              <a:t>В жовтні жовте сонце гріє так, що все навкруг жовтіє.</a:t>
            </a:r>
          </a:p>
          <a:p>
            <a:pPr>
              <a:buNone/>
            </a:pPr>
            <a:r>
              <a:rPr lang="uk-UA" sz="2200" b="1" i="1" dirty="0">
                <a:latin typeface="+mj-lt"/>
              </a:rPr>
              <a:t>                                                          </a:t>
            </a:r>
            <a:r>
              <a:rPr lang="en-US" sz="2200" b="1" i="1" dirty="0">
                <a:latin typeface="+mj-lt"/>
              </a:rPr>
              <a:t>[ </a:t>
            </a:r>
            <a:r>
              <a:rPr lang="ru-RU" sz="2200" b="1" i="1" dirty="0">
                <a:latin typeface="+mj-lt"/>
              </a:rPr>
              <a:t>     </a:t>
            </a:r>
            <a:r>
              <a:rPr lang="en-US" sz="2200" b="1" i="1" dirty="0">
                <a:latin typeface="+mj-lt"/>
              </a:rPr>
              <a:t> ]</a:t>
            </a:r>
            <a:r>
              <a:rPr lang="uk-UA" sz="2200" b="1" i="1" dirty="0">
                <a:latin typeface="+mj-lt"/>
              </a:rPr>
              <a:t>, (що 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0430" y="4714884"/>
            <a:ext cx="54292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800" b="1" i="1" dirty="0">
                <a:solidFill>
                  <a:schemeClr val="accent2"/>
                </a:solidFill>
              </a:rPr>
              <a:t>у середині головної:</a:t>
            </a:r>
          </a:p>
          <a:p>
            <a:pPr>
              <a:buNone/>
            </a:pPr>
            <a:r>
              <a:rPr lang="uk-UA" b="1" i="1" dirty="0"/>
              <a:t>    </a:t>
            </a:r>
            <a:r>
              <a:rPr lang="uk-UA" sz="2200" b="1" i="1" dirty="0"/>
              <a:t>Там, де була твоя вуличка, листям вітер мої замітає сліди.</a:t>
            </a:r>
          </a:p>
          <a:p>
            <a:pPr>
              <a:buNone/>
            </a:pPr>
            <a:r>
              <a:rPr lang="uk-UA" sz="2200" b="1" i="1" dirty="0"/>
              <a:t>                                                      </a:t>
            </a:r>
            <a:r>
              <a:rPr lang="en-US" sz="2200" b="1" i="1" dirty="0"/>
              <a:t> [ </a:t>
            </a:r>
            <a:r>
              <a:rPr lang="uk-UA" sz="2200" b="1" i="1" dirty="0"/>
              <a:t>,  (де ),   </a:t>
            </a:r>
            <a:r>
              <a:rPr lang="en-US" sz="2200" b="1" i="1" dirty="0"/>
              <a:t>]</a:t>
            </a:r>
            <a:r>
              <a:rPr lang="uk-UA" sz="2200" b="1" i="1" dirty="0"/>
              <a:t>.</a:t>
            </a:r>
          </a:p>
        </p:txBody>
      </p:sp>
      <p:sp>
        <p:nvSpPr>
          <p:cNvPr id="28" name="Стрілка: вигнута вгору 27">
            <a:extLst>
              <a:ext uri="{FF2B5EF4-FFF2-40B4-BE49-F238E27FC236}">
                <a16:creationId xmlns="" xmlns:a16="http://schemas.microsoft.com/office/drawing/2014/main" id="{2C9C0FF6-7A28-4369-BAE0-2447D3CE6FE5}"/>
              </a:ext>
            </a:extLst>
          </p:cNvPr>
          <p:cNvSpPr/>
          <p:nvPr/>
        </p:nvSpPr>
        <p:spPr>
          <a:xfrm rot="10800000">
            <a:off x="3550423" y="2708920"/>
            <a:ext cx="783538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Стрілка: вигнута вгору 28">
            <a:extLst>
              <a:ext uri="{FF2B5EF4-FFF2-40B4-BE49-F238E27FC236}">
                <a16:creationId xmlns="" xmlns:a16="http://schemas.microsoft.com/office/drawing/2014/main" id="{8EF8B8A3-3505-4156-9FDA-6CAFDAAF373E}"/>
              </a:ext>
            </a:extLst>
          </p:cNvPr>
          <p:cNvSpPr/>
          <p:nvPr/>
        </p:nvSpPr>
        <p:spPr>
          <a:xfrm>
            <a:off x="6588224" y="4221088"/>
            <a:ext cx="648072" cy="216024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0" name="Стрілка: вигнута вгору 29">
            <a:extLst>
              <a:ext uri="{FF2B5EF4-FFF2-40B4-BE49-F238E27FC236}">
                <a16:creationId xmlns="" xmlns:a16="http://schemas.microsoft.com/office/drawing/2014/main" id="{2E004BD8-BD6A-4A63-AD50-EA15B3769CFE}"/>
              </a:ext>
            </a:extLst>
          </p:cNvPr>
          <p:cNvSpPr/>
          <p:nvPr/>
        </p:nvSpPr>
        <p:spPr>
          <a:xfrm>
            <a:off x="7236296" y="5649848"/>
            <a:ext cx="648072" cy="216024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990656" cy="1584175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Підрядні сполучники</a:t>
            </a:r>
            <a:br>
              <a:rPr lang="uk-UA" dirty="0" smtClean="0"/>
            </a:br>
            <a:r>
              <a:rPr lang="uk-UA" dirty="0" smtClean="0"/>
              <a:t>(поєднують головну та залежну</a:t>
            </a:r>
            <a:br>
              <a:rPr lang="uk-UA" dirty="0" smtClean="0"/>
            </a:br>
            <a:r>
              <a:rPr lang="uk-UA" dirty="0" smtClean="0"/>
              <a:t>частини СПР)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204864"/>
            <a:ext cx="7056784" cy="295232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uk-UA" dirty="0" err="1" smtClean="0">
                <a:solidFill>
                  <a:schemeClr val="tx1"/>
                </a:solidFill>
              </a:rPr>
              <a:t>Причинові</a:t>
            </a:r>
            <a:r>
              <a:rPr lang="uk-UA" dirty="0" smtClean="0">
                <a:solidFill>
                  <a:schemeClr val="tx1"/>
                </a:solidFill>
              </a:rPr>
              <a:t>:бо,тому що, через те що, оскільки.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Часові:коли, тільки, щойно, ледве.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Умовні:якщо, якби, аби, коли б.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Мети:щоб, для того щоб, з тим щоб.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Допустові:хоч, хоча, дарма що.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З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ясувальні</a:t>
            </a:r>
            <a:r>
              <a:rPr lang="uk-UA" dirty="0" smtClean="0">
                <a:solidFill>
                  <a:schemeClr val="tx1"/>
                </a:solidFill>
              </a:rPr>
              <a:t>:що</a:t>
            </a:r>
            <a:r>
              <a:rPr lang="uk-UA" dirty="0" smtClean="0">
                <a:solidFill>
                  <a:schemeClr val="tx1"/>
                </a:solidFill>
              </a:rPr>
              <a:t>, щоб, як.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Міри та ступеня:аж, що аж, що й.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Наслідкові:так що.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Порівняльні:як, мов, наче, немов,ніби.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927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7000924" cy="1071570"/>
          </a:xfrm>
        </p:spPr>
        <p:txBody>
          <a:bodyPr/>
          <a:lstStyle/>
          <a:p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Практичний синтаксис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2"/>
            <a:ext cx="7072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err="1"/>
              <a:t>Об’єднати</a:t>
            </a:r>
            <a:r>
              <a:rPr lang="ru-RU" sz="2000" b="1" dirty="0"/>
              <a:t> </a:t>
            </a:r>
            <a:r>
              <a:rPr lang="ru-RU" sz="2000" b="1" dirty="0" err="1"/>
              <a:t>умовно</a:t>
            </a:r>
            <a:r>
              <a:rPr lang="ru-RU" sz="2000" b="1" dirty="0"/>
              <a:t> </a:t>
            </a:r>
            <a:r>
              <a:rPr lang="ru-RU" sz="2000" b="1" dirty="0" err="1"/>
              <a:t>прості</a:t>
            </a:r>
            <a:r>
              <a:rPr lang="ru-RU" sz="2000" b="1" dirty="0"/>
              <a:t> </a:t>
            </a:r>
            <a:r>
              <a:rPr lang="ru-RU" sz="2000" b="1" dirty="0" err="1"/>
              <a:t>речення</a:t>
            </a:r>
            <a:r>
              <a:rPr lang="ru-RU" sz="2000" b="1" dirty="0"/>
              <a:t> в </a:t>
            </a:r>
            <a:r>
              <a:rPr lang="ru-RU" sz="2000" b="1" dirty="0" err="1"/>
              <a:t>складнопідрядні</a:t>
            </a:r>
            <a:r>
              <a:rPr lang="ru-RU" sz="2000" b="1" dirty="0"/>
              <a:t>. </a:t>
            </a:r>
            <a:r>
              <a:rPr lang="ru-RU" sz="2000" b="1" dirty="0" err="1"/>
              <a:t>Записати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.</a:t>
            </a:r>
          </a:p>
          <a:p>
            <a:pPr>
              <a:buNone/>
            </a:pPr>
            <a:r>
              <a:rPr lang="ru-RU" sz="2000" dirty="0"/>
              <a:t>1</a:t>
            </a:r>
            <a:r>
              <a:rPr lang="uk-UA" sz="2000" dirty="0" err="1"/>
              <a:t>.Дав</a:t>
            </a:r>
            <a:r>
              <a:rPr lang="uk-UA" sz="2000" dirty="0"/>
              <a:t> промінчик осені золотої фарби. Змінила господиня довколишні барви.</a:t>
            </a:r>
          </a:p>
          <a:p>
            <a:pPr>
              <a:buNone/>
            </a:pPr>
            <a:r>
              <a:rPr lang="uk-UA" sz="2000" dirty="0"/>
              <a:t>2.Осінь – примхлива красуня. Вона пахне яблуками і дихає холодом.</a:t>
            </a:r>
          </a:p>
          <a:p>
            <a:pPr>
              <a:buNone/>
            </a:pPr>
            <a:r>
              <a:rPr lang="uk-UA" sz="2000" dirty="0"/>
              <a:t>3. Назбирала діброва осіннього жару. Жолудям не холодно було.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4000504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000" dirty="0"/>
              <a:t>4.Зима сповиє срібними снігами ті ниви. Їх осінь засівала.</a:t>
            </a:r>
          </a:p>
          <a:p>
            <a:pPr>
              <a:buNone/>
            </a:pPr>
            <a:r>
              <a:rPr lang="uk-UA" sz="2000" dirty="0"/>
              <a:t>5. Мене ліси здоров</a:t>
            </a:r>
            <a:r>
              <a:rPr lang="en-US" sz="2000" dirty="0"/>
              <a:t>’</a:t>
            </a:r>
            <a:r>
              <a:rPr lang="uk-UA" sz="2000" dirty="0"/>
              <a:t>ям напували</a:t>
            </a:r>
            <a:r>
              <a:rPr lang="en-US" sz="2000" dirty="0"/>
              <a:t> </a:t>
            </a:r>
            <a:r>
              <a:rPr lang="uk-UA" sz="2000" dirty="0" err="1"/>
              <a:t>.Колись</a:t>
            </a:r>
            <a:r>
              <a:rPr lang="uk-UA" sz="2000" dirty="0"/>
              <a:t> бродив у їхній гущині.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>
                <a:solidFill>
                  <a:schemeClr val="tx1"/>
                </a:solidFill>
                <a:latin typeface="+mj-lt"/>
              </a:rPr>
              <a:t>                           Ключ</a:t>
            </a:r>
            <a:br>
              <a:rPr lang="ru-RU" sz="3100" b="1" dirty="0">
                <a:solidFill>
                  <a:schemeClr val="tx1"/>
                </a:solidFill>
                <a:latin typeface="+mj-lt"/>
              </a:rPr>
            </a:br>
            <a:r>
              <a:rPr lang="ru-RU" sz="22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+mj-lt"/>
              </a:rPr>
            </a:br>
            <a:r>
              <a:rPr lang="ru-RU" sz="2200" dirty="0">
                <a:solidFill>
                  <a:schemeClr val="tx1"/>
                </a:solidFill>
                <a:latin typeface="+mj-lt"/>
              </a:rPr>
              <a:t>1. Дав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промінчик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осені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золотої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фарби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щоб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змінила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господиня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довколишні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барви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.</a:t>
            </a:r>
            <a:br>
              <a:rPr lang="ru-RU" sz="2200" dirty="0">
                <a:solidFill>
                  <a:schemeClr val="tx1"/>
                </a:solidFill>
                <a:latin typeface="+mj-lt"/>
              </a:rPr>
            </a:br>
            <a:r>
              <a:rPr lang="ru-RU" sz="2200" dirty="0">
                <a:solidFill>
                  <a:schemeClr val="tx1"/>
                </a:solidFill>
                <a:latin typeface="+mj-lt"/>
              </a:rPr>
              <a:t>2.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Осінь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–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примхлива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красуня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, яка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пахне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яблуками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і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дихає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холодом. </a:t>
            </a:r>
            <a:br>
              <a:rPr lang="ru-RU" sz="2200" dirty="0">
                <a:solidFill>
                  <a:schemeClr val="tx1"/>
                </a:solidFill>
                <a:latin typeface="+mj-lt"/>
              </a:rPr>
            </a:br>
            <a:r>
              <a:rPr lang="ru-RU" sz="2200" dirty="0">
                <a:solidFill>
                  <a:schemeClr val="tx1"/>
                </a:solidFill>
                <a:latin typeface="+mj-lt"/>
              </a:rPr>
              <a:t>3.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Назбирала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діброва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осіннього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жару,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щоб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жолудям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не холодно 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було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.</a:t>
            </a:r>
            <a:br>
              <a:rPr lang="ru-RU" sz="2200" dirty="0">
                <a:solidFill>
                  <a:schemeClr val="tx1"/>
                </a:solidFill>
                <a:latin typeface="+mj-lt"/>
              </a:rPr>
            </a:br>
            <a:r>
              <a:rPr lang="ru-RU" sz="2200" dirty="0">
                <a:solidFill>
                  <a:schemeClr val="tx1"/>
                </a:solidFill>
                <a:latin typeface="+mj-lt"/>
              </a:rPr>
              <a:t>4. Зима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сповиє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срібними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снігами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ті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ниви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що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їх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осінь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засівала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. </a:t>
            </a:r>
            <a:br>
              <a:rPr lang="ru-RU" sz="2200" dirty="0">
                <a:solidFill>
                  <a:schemeClr val="tx1"/>
                </a:solidFill>
                <a:latin typeface="+mj-lt"/>
              </a:rPr>
            </a:br>
            <a:r>
              <a:rPr lang="ru-RU" sz="2200" dirty="0">
                <a:solidFill>
                  <a:schemeClr val="tx1"/>
                </a:solidFill>
                <a:latin typeface="+mj-lt"/>
              </a:rPr>
              <a:t>5. Мене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ліси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здоров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’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ям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напували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, коли бродив у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їхній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</a:rPr>
              <a:t>гущині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.</a:t>
            </a:r>
            <a:br>
              <a:rPr lang="ru-RU" sz="2200" dirty="0">
                <a:solidFill>
                  <a:schemeClr val="tx1"/>
                </a:solidFill>
                <a:latin typeface="+mj-lt"/>
              </a:rPr>
            </a:br>
            <a:r>
              <a:rPr lang="ru-RU" sz="22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+mj-lt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450057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Назвати</a:t>
            </a:r>
            <a:r>
              <a:rPr lang="ru-RU" b="1" dirty="0"/>
              <a:t> </a:t>
            </a:r>
            <a:r>
              <a:rPr lang="ru-RU" b="1" dirty="0" err="1"/>
              <a:t>головні</a:t>
            </a:r>
            <a:r>
              <a:rPr lang="ru-RU" b="1" dirty="0"/>
              <a:t> та </a:t>
            </a:r>
            <a:r>
              <a:rPr lang="ru-RU" b="1" dirty="0" err="1"/>
              <a:t>підрядні</a:t>
            </a:r>
            <a:r>
              <a:rPr lang="ru-RU" b="1" dirty="0"/>
              <a:t> </a:t>
            </a:r>
            <a:r>
              <a:rPr lang="ru-RU" b="1" dirty="0" err="1"/>
              <a:t>частини</a:t>
            </a:r>
            <a:r>
              <a:rPr lang="ru-RU" b="1" dirty="0"/>
              <a:t> в </a:t>
            </a:r>
            <a:r>
              <a:rPr lang="ru-RU" b="1" dirty="0" err="1"/>
              <a:t>змодельованих</a:t>
            </a:r>
            <a:r>
              <a:rPr lang="ru-RU" b="1" dirty="0"/>
              <a:t> </a:t>
            </a:r>
            <a:r>
              <a:rPr lang="ru-RU" b="1" dirty="0" err="1"/>
              <a:t>складнопідрядних</a:t>
            </a:r>
            <a:r>
              <a:rPr lang="ru-RU" b="1" dirty="0"/>
              <a:t> </a:t>
            </a:r>
            <a:r>
              <a:rPr lang="ru-RU" b="1" dirty="0" err="1"/>
              <a:t>реченнях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814</Words>
  <Application>Microsoft Office PowerPoint</Application>
  <PresentationFormat>Экран (4:3)</PresentationFormat>
  <Paragraphs>139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СКЛАДНОПІДРЯДНЕ РЕЧЕННЯ, ЙОГО БУДОВА І ЗАСОБИ ЗВ’ЯЗКУ В НЬОМУ. ВИДИ ПІДРЯДНИХ РЕЧЕНЬ</vt:lpstr>
      <vt:lpstr>Завдання уроку</vt:lpstr>
      <vt:lpstr>Слайд 3</vt:lpstr>
      <vt:lpstr>Чи правда, що… складним називається речення, в якому одна граматична основа, є однорідні та відокремлені члени речення.      Чи правда, що… складні речення поділяються на сполучникові та безсполучникові.      Чи правда, що…складносурядним називається таке складне речення, в якому прості речення рівноправні за змістом і пов’язані сурядними сполучниками.               Чи правда, що… складносурядним є таке речення: У верхів’ї сосен музика лунає, і додолу з клена золото летить.  </vt:lpstr>
      <vt:lpstr>Основні види складних речень</vt:lpstr>
      <vt:lpstr>Підрядна частина може стояти</vt:lpstr>
      <vt:lpstr>Підрядні сполучники (поєднують головну та залежну частини СПР)</vt:lpstr>
      <vt:lpstr>Практичний синтаксис</vt:lpstr>
      <vt:lpstr>                           Ключ  1. Дав промінчик осені золотої фарби, щоб змінила господиня довколишні барви. 2. Осінь –примхлива красуня, яка пахне яблуками і дихає холодом.  3. Назбирала діброва осіннього жару, щоб жолудям не холодно  було. 4. Зима сповиє срібними снігами ті ниви, що їх осінь засівала.  5. Мене ліси здоров’ям напували, коли бродив у їхній гущині.    </vt:lpstr>
      <vt:lpstr>Слайд 10</vt:lpstr>
      <vt:lpstr>Способи розрізнення  сполучників і сполучних слів  </vt:lpstr>
      <vt:lpstr>Дослідження -розпізнавання</vt:lpstr>
      <vt:lpstr>КЛЮЧ  </vt:lpstr>
      <vt:lpstr>Слайд 14</vt:lpstr>
      <vt:lpstr>Дослідження – обґрунтування (визначити вид СПР,побудувати схеми )</vt:lpstr>
      <vt:lpstr>Тест – самоперевірка “Так”чи “НІ”</vt:lpstr>
      <vt:lpstr>Ключ   </vt:lpstr>
      <vt:lpstr>Домашнє завдання</vt:lpstr>
      <vt:lpstr>Творче конструювання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87</cp:revision>
  <dcterms:created xsi:type="dcterms:W3CDTF">2014-07-01T07:15:36Z</dcterms:created>
  <dcterms:modified xsi:type="dcterms:W3CDTF">2017-11-22T16:49:20Z</dcterms:modified>
</cp:coreProperties>
</file>