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8"/>
  </p:notesMasterIdLst>
  <p:sldIdLst>
    <p:sldId id="274" r:id="rId3"/>
    <p:sldId id="270" r:id="rId4"/>
    <p:sldId id="269" r:id="rId5"/>
    <p:sldId id="278" r:id="rId6"/>
    <p:sldId id="258" r:id="rId7"/>
    <p:sldId id="259" r:id="rId8"/>
    <p:sldId id="275" r:id="rId9"/>
    <p:sldId id="281" r:id="rId10"/>
    <p:sldId id="279" r:id="rId11"/>
    <p:sldId id="260" r:id="rId12"/>
    <p:sldId id="273" r:id="rId13"/>
    <p:sldId id="271" r:id="rId14"/>
    <p:sldId id="280" r:id="rId15"/>
    <p:sldId id="276" r:id="rId16"/>
    <p:sldId id="285" r:id="rId17"/>
  </p:sldIdLst>
  <p:sldSz cx="9144000" cy="5143500" type="screen16x9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000066"/>
    <a:srgbClr val="CC99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1494" y="-54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71531-0EB0-4B7E-A4C9-8BA1C98DF496}" type="datetimeFigureOut">
              <a:rPr lang="uk-UA" smtClean="0"/>
              <a:pPr/>
              <a:t>10.03.2018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2BDCF-5969-41CE-96A4-6FA8FA07DCA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0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B0B72-E73B-4E93-A43D-5715F8C5F8E0}" type="datetimeFigureOut">
              <a:rPr lang="uk-UA" smtClean="0"/>
              <a:pPr/>
              <a:t>10.03.2018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2FA70-C222-4538-8383-8C611DF3DBC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B0B72-E73B-4E93-A43D-5715F8C5F8E0}" type="datetimeFigureOut">
              <a:rPr lang="uk-UA" smtClean="0"/>
              <a:pPr/>
              <a:t>10.03.2018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2FA70-C222-4538-8383-8C611DF3DBC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B0B72-E73B-4E93-A43D-5715F8C5F8E0}" type="datetimeFigureOut">
              <a:rPr lang="uk-UA" smtClean="0"/>
              <a:pPr/>
              <a:t>10.03.2018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2FA70-C222-4538-8383-8C611DF3DBC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3/10/2018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3/10/2018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237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857238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006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3/10/2018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472" y="1200151"/>
            <a:ext cx="3924328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3924328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3/10/2018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3/10/2018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3/10/2018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3/10/2018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3/10/2018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B0B72-E73B-4E93-A43D-5715F8C5F8E0}" type="datetimeFigureOut">
              <a:rPr lang="uk-UA" smtClean="0"/>
              <a:pPr/>
              <a:t>10.03.2018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2FA70-C222-4538-8383-8C611DF3DBC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3/10/2018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3/10/2018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D9CB-F572-429E-B77F-F419F46052AB}" type="datetimeFigureOut">
              <a:rPr lang="en-US" smtClean="0"/>
              <a:pPr/>
              <a:t>3/10/2018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B0B72-E73B-4E93-A43D-5715F8C5F8E0}" type="datetimeFigureOut">
              <a:rPr lang="uk-UA" smtClean="0"/>
              <a:pPr/>
              <a:t>10.03.2018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2FA70-C222-4538-8383-8C611DF3DBC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B0B72-E73B-4E93-A43D-5715F8C5F8E0}" type="datetimeFigureOut">
              <a:rPr lang="uk-UA" smtClean="0"/>
              <a:pPr/>
              <a:t>10.03.2018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2FA70-C222-4538-8383-8C611DF3DBC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B0B72-E73B-4E93-A43D-5715F8C5F8E0}" type="datetimeFigureOut">
              <a:rPr lang="uk-UA" smtClean="0"/>
              <a:pPr/>
              <a:t>10.03.2018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2FA70-C222-4538-8383-8C611DF3DBC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B0B72-E73B-4E93-A43D-5715F8C5F8E0}" type="datetimeFigureOut">
              <a:rPr lang="uk-UA" smtClean="0"/>
              <a:pPr/>
              <a:t>10.03.2018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2FA70-C222-4538-8383-8C611DF3DBC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B0B72-E73B-4E93-A43D-5715F8C5F8E0}" type="datetimeFigureOut">
              <a:rPr lang="uk-UA" smtClean="0"/>
              <a:pPr/>
              <a:t>10.03.2018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2FA70-C222-4538-8383-8C611DF3DBC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B0B72-E73B-4E93-A43D-5715F8C5F8E0}" type="datetimeFigureOut">
              <a:rPr lang="uk-UA" smtClean="0"/>
              <a:pPr/>
              <a:t>10.03.2018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2FA70-C222-4538-8383-8C611DF3DBC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B0B72-E73B-4E93-A43D-5715F8C5F8E0}" type="datetimeFigureOut">
              <a:rPr lang="uk-UA" smtClean="0"/>
              <a:pPr/>
              <a:t>10.03.2018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2FA70-C222-4538-8383-8C611DF3DBC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ACB0B72-E73B-4E93-A43D-5715F8C5F8E0}" type="datetimeFigureOut">
              <a:rPr lang="uk-UA" smtClean="0"/>
              <a:pPr/>
              <a:t>10.03.2018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4F2FA70-C222-4538-8383-8C611DF3DBCB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472" y="205979"/>
            <a:ext cx="800105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72" y="1200151"/>
            <a:ext cx="8001056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ED9CB-F572-429E-B77F-F419F46052AB}" type="datetimeFigureOut">
              <a:rPr lang="en-US" smtClean="0"/>
              <a:pPr/>
              <a:t>3/10/2018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emf"/><Relationship Id="rId7" Type="http://schemas.openxmlformats.org/officeDocument/2006/relationships/image" Target="../media/image52.pn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gif"/><Relationship Id="rId5" Type="http://schemas.openxmlformats.org/officeDocument/2006/relationships/image" Target="../media/image67.gif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gif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gif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http://kotygoroshko.com.ua/_dr/5/565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200025"/>
            <a:ext cx="57150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://www.pictureshack.ru/images/72497_sne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57842"/>
            <a:ext cx="9358346" cy="53013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195486"/>
            <a:ext cx="9540552" cy="1519008"/>
          </a:xfrm>
        </p:spPr>
        <p:txBody>
          <a:bodyPr/>
          <a:lstStyle/>
          <a:p>
            <a:r>
              <a:rPr lang="ru-RU" sz="4800" b="1" i="1" dirty="0" smtClean="0">
                <a:solidFill>
                  <a:srgbClr val="0000CC"/>
                </a:solidFill>
              </a:rPr>
              <a:t> </a:t>
            </a:r>
            <a:r>
              <a:rPr lang="ru-RU" b="1" i="1" dirty="0" smtClean="0">
                <a:solidFill>
                  <a:schemeClr val="bg1"/>
                </a:solidFill>
              </a:rPr>
              <a:t>.</a:t>
            </a: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4000" b="1" i="1" dirty="0" smtClean="0">
                <a:solidFill>
                  <a:schemeClr val="bg1"/>
                </a:solidFill>
              </a:rPr>
              <a:t>.</a:t>
            </a:r>
            <a:r>
              <a:rPr lang="ru-RU" sz="3200" dirty="0" smtClean="0">
                <a:solidFill>
                  <a:srgbClr val="0000CC"/>
                </a:solidFill>
              </a:rPr>
              <a:t/>
            </a:r>
            <a:br>
              <a:rPr lang="ru-RU" sz="3200" dirty="0" smtClean="0">
                <a:solidFill>
                  <a:srgbClr val="0000CC"/>
                </a:solidFill>
              </a:rPr>
            </a:br>
            <a:r>
              <a:rPr lang="uk-UA" sz="3200" b="1" i="1" dirty="0" smtClean="0">
                <a:solidFill>
                  <a:srgbClr val="0000CC"/>
                </a:solidFill>
              </a:rPr>
              <a:t>    </a:t>
            </a:r>
            <a:r>
              <a:rPr lang="ru-RU" sz="3200" b="1" i="1" dirty="0" smtClean="0">
                <a:solidFill>
                  <a:srgbClr val="0000CC"/>
                </a:solidFill>
              </a:rPr>
              <a:t>    </a:t>
            </a:r>
            <a:r>
              <a:rPr lang="uk-UA" sz="3200" i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uk-UA" sz="3200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i="1" dirty="0" smtClean="0">
                <a:solidFill>
                  <a:srgbClr val="FF0000"/>
                </a:solidFill>
              </a:rPr>
              <a:t/>
            </a:r>
            <a:br>
              <a:rPr lang="ru-RU" sz="3200" i="1" dirty="0" smtClean="0">
                <a:solidFill>
                  <a:srgbClr val="FF0000"/>
                </a:solidFill>
              </a:rPr>
            </a:br>
            <a:r>
              <a:rPr lang="uk-UA" b="1" i="1" dirty="0" smtClean="0">
                <a:solidFill>
                  <a:srgbClr val="CC00FF"/>
                </a:solidFill>
              </a:rPr>
              <a:t>.</a:t>
            </a:r>
            <a:r>
              <a:rPr lang="uk-UA" b="1" dirty="0" smtClean="0">
                <a:solidFill>
                  <a:srgbClr val="CC00FF"/>
                </a:solidFill>
              </a:rPr>
              <a:t> </a:t>
            </a:r>
            <a:endParaRPr lang="ru-RU" sz="3600" dirty="0">
              <a:solidFill>
                <a:srgbClr val="CC00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142858"/>
            <a:ext cx="600076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err="1" smtClean="0">
                <a:solidFill>
                  <a:srgbClr val="FFFF00"/>
                </a:solidFill>
              </a:rPr>
              <a:t>Пролунав</a:t>
            </a:r>
            <a:r>
              <a:rPr lang="ru-RU" sz="4000" b="1" i="1" dirty="0" smtClean="0">
                <a:solidFill>
                  <a:srgbClr val="FFFF00"/>
                </a:solidFill>
              </a:rPr>
              <a:t> уже </a:t>
            </a:r>
            <a:r>
              <a:rPr lang="ru-RU" sz="4000" b="1" i="1" dirty="0" err="1" smtClean="0">
                <a:solidFill>
                  <a:srgbClr val="FFFF00"/>
                </a:solidFill>
              </a:rPr>
              <a:t>дзвінок</a:t>
            </a:r>
            <a:r>
              <a:rPr lang="ru-RU" b="1" i="1" dirty="0" smtClean="0">
                <a:solidFill>
                  <a:schemeClr val="bg1"/>
                </a:solidFill>
              </a:rPr>
              <a:t>.</a:t>
            </a:r>
            <a:r>
              <a:rPr lang="ru-RU" sz="1400" dirty="0" smtClean="0">
                <a:solidFill>
                  <a:schemeClr val="bg1"/>
                </a:solidFill>
              </a:rPr>
              <a:t/>
            </a:r>
            <a:br>
              <a:rPr lang="ru-RU" sz="1400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14678" y="1000114"/>
            <a:ext cx="59293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err="1" smtClean="0">
                <a:solidFill>
                  <a:srgbClr val="FFC000"/>
                </a:solidFill>
              </a:rPr>
              <a:t>Розпочати</a:t>
            </a:r>
            <a:r>
              <a:rPr lang="ru-RU" sz="4000" b="1" i="1" dirty="0" smtClean="0">
                <a:solidFill>
                  <a:srgbClr val="FFC000"/>
                </a:solidFill>
              </a:rPr>
              <a:t> час урок</a:t>
            </a:r>
            <a:endParaRPr lang="ru-RU" sz="4000" dirty="0">
              <a:solidFill>
                <a:srgbClr val="FFC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489" y="1714494"/>
            <a:ext cx="67866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i="1" dirty="0" smtClean="0">
                <a:solidFill>
                  <a:srgbClr val="FFFF00"/>
                </a:solidFill>
              </a:rPr>
              <a:t>Помандруємо ми з вами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09900" y="2387084"/>
            <a:ext cx="63913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i="1" dirty="0" smtClean="0">
                <a:solidFill>
                  <a:srgbClr val="FFC000"/>
                </a:solidFill>
              </a:rPr>
              <a:t>Мови рідної стежками</a:t>
            </a:r>
            <a:r>
              <a:rPr lang="uk-UA" sz="4000" b="1" i="1" dirty="0" smtClean="0">
                <a:solidFill>
                  <a:srgbClr val="CC00FF"/>
                </a:solidFill>
              </a:rPr>
              <a:t>.</a:t>
            </a:r>
            <a:r>
              <a:rPr lang="uk-UA" sz="4000" b="1" dirty="0" smtClean="0">
                <a:solidFill>
                  <a:srgbClr val="CC00FF"/>
                </a:solidFill>
              </a:rPr>
              <a:t>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 descr="http://img0.liveinternet.ru/images/attach/c/2/66/239/66239261_84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95325"/>
            <a:ext cx="388620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http://mamapapa-vrn.com/kartinkivideo3/detskaya_gruppa_papiny_deti_zima-zim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714362"/>
            <a:ext cx="1928794" cy="271464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0"/>
            <a:ext cx="942978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Сніговик</a:t>
            </a:r>
            <a:r>
              <a:rPr lang="uk-UA" sz="3200" dirty="0" smtClean="0">
                <a:solidFill>
                  <a:srgbClr val="002060"/>
                </a:solidFill>
              </a:rPr>
              <a:t> </a:t>
            </a:r>
            <a:r>
              <a:rPr lang="uk-UA" sz="3200" dirty="0" smtClean="0"/>
              <a:t>запросив у гості лісових мешканців. </a:t>
            </a:r>
            <a:r>
              <a:rPr lang="uk-UA" sz="3000" dirty="0" smtClean="0"/>
              <a:t>Запишіть назви його гостей в алфавітному порядку. </a:t>
            </a:r>
            <a:endParaRPr lang="uk-UA" sz="30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1285866"/>
            <a:ext cx="22145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/>
              <a:t>лисичка</a:t>
            </a:r>
          </a:p>
          <a:p>
            <a:r>
              <a:rPr lang="uk-UA" sz="3600" b="1" dirty="0" smtClean="0"/>
              <a:t>зайчик</a:t>
            </a:r>
          </a:p>
          <a:p>
            <a:r>
              <a:rPr lang="uk-UA" sz="3600" b="1" dirty="0" smtClean="0"/>
              <a:t>білочка</a:t>
            </a:r>
          </a:p>
          <a:p>
            <a:r>
              <a:rPr lang="uk-UA" sz="3600" b="1" dirty="0" smtClean="0"/>
              <a:t>сорока</a:t>
            </a:r>
          </a:p>
          <a:p>
            <a:r>
              <a:rPr lang="uk-UA" sz="3600" b="1" dirty="0" smtClean="0"/>
              <a:t>вовк</a:t>
            </a:r>
          </a:p>
          <a:p>
            <a:r>
              <a:rPr lang="uk-UA" sz="3600" b="1" dirty="0" smtClean="0"/>
              <a:t>мишеня</a:t>
            </a:r>
            <a:endParaRPr lang="uk-UA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428860" y="2357436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</a:rPr>
              <a:t>1</a:t>
            </a:r>
            <a:endParaRPr lang="uk-UA" sz="32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1736" y="3500445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</a:rPr>
              <a:t>2</a:t>
            </a:r>
            <a:endParaRPr lang="uk-UA" sz="32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28860" y="1928808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</a:rPr>
              <a:t>3</a:t>
            </a:r>
            <a:endParaRPr lang="uk-UA" sz="32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0298" y="4143386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</a:rPr>
              <a:t>5</a:t>
            </a:r>
            <a:endParaRPr lang="uk-UA" sz="32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28860" y="1428742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</a:rPr>
              <a:t>4</a:t>
            </a:r>
            <a:endParaRPr lang="uk-UA" sz="32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28860" y="2928940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</a:rPr>
              <a:t>6</a:t>
            </a:r>
            <a:endParaRPr lang="uk-UA" sz="3200" b="1" dirty="0">
              <a:solidFill>
                <a:srgbClr val="C00000"/>
              </a:solidFill>
            </a:endParaRPr>
          </a:p>
        </p:txBody>
      </p:sp>
      <p:pic>
        <p:nvPicPr>
          <p:cNvPr id="18" name="Рисунок 17" descr="0_50738_2399043c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143372" y="2643188"/>
            <a:ext cx="1602967" cy="1202225"/>
          </a:xfrm>
          <a:prstGeom prst="rect">
            <a:avLst/>
          </a:prstGeom>
        </p:spPr>
      </p:pic>
      <p:pic>
        <p:nvPicPr>
          <p:cNvPr id="11266" name="Picture 2" descr="http://img-fotki.yandex.ru/get/5014/28257045.67f/0_72af1_d339ac92_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3714750"/>
            <a:ext cx="1571636" cy="1428750"/>
          </a:xfrm>
          <a:prstGeom prst="rect">
            <a:avLst/>
          </a:prstGeom>
          <a:noFill/>
        </p:spPr>
      </p:pic>
      <p:pic>
        <p:nvPicPr>
          <p:cNvPr id="25" name="Рисунок 24" descr="http://img1.liveinternet.ru/images/attach/c/10/109/820/109820109_7A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3500426"/>
            <a:ext cx="150019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http://xn--80aaiflkn.su/wp-content/uploads/2014/09/%D0%A1%D0%BE%D1%80%D0%BE%D0%BA%D0%B0-%D0%B1%D0%B5%D0%BB%D0%BE%D0%B1%D0%BE%D0%BA%D0%B0-%D0%BF%D0%BE%D1%82%D0%B5%D1%88%D0%BA%D0%B8.pn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29256" y="3714758"/>
            <a:ext cx="1374777" cy="1428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http://duz2.krimedu.com/uploads/editor/601/69595/sitepage_145/0005_018_a_kolobok_vzjal_da_i_ukatilsja.pn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43570" y="1714494"/>
            <a:ext cx="1381531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http://ua.convdocs.org/pars_docs/refs/181/180170/180170_html_m18409b27.jpg"/>
          <p:cNvPicPr/>
          <p:nvPr/>
        </p:nvPicPr>
        <p:blipFill>
          <a:blip r:embed="rId9"/>
          <a:srcRect l="7554" r="25216"/>
          <a:stretch>
            <a:fillRect/>
          </a:stretch>
        </p:blipFill>
        <p:spPr bwMode="auto">
          <a:xfrm>
            <a:off x="3857620" y="1000114"/>
            <a:ext cx="157163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1"/>
      <p:bldP spid="8" grpId="1"/>
      <p:bldP spid="9" grpId="0"/>
      <p:bldP spid="10" grpId="0"/>
      <p:bldP spid="11" grpId="2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stat10.privet.ru/lr/657213904a15f2e1f8293a9967ddc1a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6"/>
            <a:ext cx="9144000" cy="400052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3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У гості до нас завітали казкові герої.</a:t>
            </a:r>
            <a:r>
              <a:rPr lang="uk-UA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      Пригадайте, як їх звуть? </a:t>
            </a:r>
            <a:endParaRPr lang="uk-UA" sz="4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3" name="Рисунок 2" descr="0_534d2_199bc76a_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13" y="1500187"/>
            <a:ext cx="2882900" cy="3368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0_534d2_199bc76a_L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5" y="785830"/>
            <a:ext cx="80486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0_534d2_199bc76a_L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789552"/>
            <a:ext cx="554990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0_534d2_199bc76a_L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1383618"/>
            <a:ext cx="4643438" cy="3482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0_534d2_199bc76a_L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1383618"/>
            <a:ext cx="3009900" cy="348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0_534d2_199bc76a_L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1800" y="1275606"/>
            <a:ext cx="3763962" cy="3387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0_534d2_199bc76a_L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00166" y="0"/>
            <a:ext cx="557212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8" descr="http://mynew-year.ru/_ph/1/2/67562189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9843" y="-357208"/>
            <a:ext cx="4024157" cy="342902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285984" y="500047"/>
            <a:ext cx="1714512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i="1" dirty="0" smtClean="0">
                <a:latin typeface="Book Antiqua" pitchFamily="18" charset="0"/>
              </a:rPr>
              <a:t>кінь</a:t>
            </a:r>
            <a:endParaRPr lang="uk-UA" sz="4000" b="1" i="1" dirty="0">
              <a:latin typeface="Book Antiqua" pitchFamily="18" charset="0"/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214314" y="589360"/>
            <a:ext cx="892968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uk-UA" sz="4000" b="1" i="1" dirty="0" smtClean="0">
              <a:latin typeface="Book Antiqua" pitchFamily="18" charset="0"/>
            </a:endParaRPr>
          </a:p>
          <a:p>
            <a:pPr algn="ctr"/>
            <a:endParaRPr lang="uk-UA" sz="4000" b="1" i="1" dirty="0" smtClean="0">
              <a:latin typeface="Book Antiqua" pitchFamily="18" charset="0"/>
            </a:endParaRPr>
          </a:p>
          <a:p>
            <a:pPr algn="ctr"/>
            <a:r>
              <a:rPr lang="uk-UA" sz="4000" b="1" i="1" dirty="0" smtClean="0">
                <a:latin typeface="Book Antiqua" pitchFamily="18" charset="0"/>
              </a:rPr>
              <a:t>          </a:t>
            </a:r>
            <a:endParaRPr lang="uk-UA" sz="4000" b="1" i="1" dirty="0">
              <a:latin typeface="Book Antiqua" pitchFamily="18" charset="0"/>
            </a:endParaRPr>
          </a:p>
          <a:p>
            <a:pPr algn="ctr"/>
            <a:r>
              <a:rPr lang="uk-UA" sz="4000" b="1" i="1" dirty="0" smtClean="0">
                <a:latin typeface="Book Antiqua" pitchFamily="18" charset="0"/>
              </a:rPr>
              <a:t>  </a:t>
            </a:r>
            <a:endParaRPr lang="uk-UA" sz="3200" b="1" i="1" dirty="0">
              <a:latin typeface="Book Antiqua" pitchFamily="18" charset="0"/>
            </a:endParaRPr>
          </a:p>
          <a:p>
            <a:endParaRPr lang="uk-UA" sz="4400" b="1" i="1" dirty="0">
              <a:latin typeface="Book Antiqua" pitchFamily="18" charset="0"/>
            </a:endParaRPr>
          </a:p>
          <a:p>
            <a:endParaRPr lang="uk-UA" dirty="0"/>
          </a:p>
          <a:p>
            <a:endParaRPr lang="uk-UA" dirty="0"/>
          </a:p>
        </p:txBody>
      </p:sp>
      <p:pic>
        <p:nvPicPr>
          <p:cNvPr id="4" name="Рисунок 3" descr="1конь.e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0"/>
            <a:ext cx="2266950" cy="192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203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000114"/>
            <a:ext cx="1262062" cy="109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201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2000246"/>
            <a:ext cx="1963026" cy="1232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744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3714758"/>
            <a:ext cx="1643063" cy="1232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500562" y="3643320"/>
            <a:ext cx="2000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i="1" dirty="0" smtClean="0">
                <a:solidFill>
                  <a:srgbClr val="800080"/>
                </a:solidFill>
                <a:latin typeface="Book Antiqua" pitchFamily="18" charset="0"/>
              </a:rPr>
              <a:t>Вогник</a:t>
            </a:r>
            <a:endParaRPr lang="ru-RU" sz="4000" dirty="0">
              <a:solidFill>
                <a:srgbClr val="80008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5984" y="1214428"/>
            <a:ext cx="12858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i="1" dirty="0" smtClean="0">
                <a:latin typeface="Book Antiqua" pitchFamily="18" charset="0"/>
              </a:rPr>
              <a:t>кіт</a:t>
            </a:r>
            <a:endParaRPr lang="ru-RU" sz="4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643702" y="3571882"/>
            <a:ext cx="23574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i="1" dirty="0" err="1" smtClean="0">
                <a:solidFill>
                  <a:srgbClr val="800080"/>
                </a:solidFill>
                <a:latin typeface="Book Antiqua" pitchFamily="18" charset="0"/>
              </a:rPr>
              <a:t>Мурчик</a:t>
            </a:r>
            <a:endParaRPr lang="uk-UA" sz="4000" b="1" i="1" dirty="0">
              <a:solidFill>
                <a:srgbClr val="800080"/>
              </a:solidFill>
              <a:latin typeface="Book Antiqu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3107" y="2357436"/>
            <a:ext cx="19288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i="1" dirty="0" smtClean="0">
                <a:latin typeface="Book Antiqua" pitchFamily="18" charset="0"/>
              </a:rPr>
              <a:t>корова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857620" y="4435614"/>
            <a:ext cx="17145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i="1" dirty="0" smtClean="0">
                <a:solidFill>
                  <a:srgbClr val="800080"/>
                </a:solidFill>
                <a:latin typeface="Book Antiqua" pitchFamily="18" charset="0"/>
              </a:rPr>
              <a:t>Зірка</a:t>
            </a:r>
            <a:endParaRPr lang="uk-UA" sz="4000" b="1" i="1" dirty="0">
              <a:solidFill>
                <a:srgbClr val="800080"/>
              </a:solidFill>
              <a:latin typeface="Book Antiqu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28728" y="3286130"/>
            <a:ext cx="23574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i="1" dirty="0" smtClean="0">
                <a:latin typeface="Book Antiqua" pitchFamily="18" charset="0"/>
              </a:rPr>
              <a:t>свинка</a:t>
            </a:r>
            <a:endParaRPr lang="ru-RU" sz="4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643570" y="4435614"/>
            <a:ext cx="2286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i="1" dirty="0" err="1" smtClean="0">
                <a:solidFill>
                  <a:srgbClr val="800080"/>
                </a:solidFill>
                <a:latin typeface="Book Antiqua" pitchFamily="18" charset="0"/>
              </a:rPr>
              <a:t>Хрюшка</a:t>
            </a:r>
            <a:endParaRPr lang="ru-RU" sz="4000" dirty="0">
              <a:solidFill>
                <a:srgbClr val="80008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85918" y="4286262"/>
            <a:ext cx="2000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i="1" dirty="0" smtClean="0">
                <a:latin typeface="Book Antiqua" pitchFamily="18" charset="0"/>
              </a:rPr>
              <a:t>собака</a:t>
            </a:r>
            <a:endParaRPr lang="ru-RU" sz="40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000892" y="4071948"/>
            <a:ext cx="2000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i="1" dirty="0" smtClean="0">
                <a:solidFill>
                  <a:srgbClr val="800080"/>
                </a:solidFill>
                <a:latin typeface="Book Antiqua" pitchFamily="18" charset="0"/>
              </a:rPr>
              <a:t>Булька</a:t>
            </a:r>
            <a:endParaRPr lang="ru-RU" sz="4000" dirty="0">
              <a:solidFill>
                <a:srgbClr val="800080"/>
              </a:solidFill>
            </a:endParaRPr>
          </a:p>
        </p:txBody>
      </p:sp>
      <p:pic>
        <p:nvPicPr>
          <p:cNvPr id="19" name="Рисунок 18" descr="https://img-fotki.yandex.ru/get/15491/200418627.38/0_111699_def32fe6_orig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2071684"/>
            <a:ext cx="2163119" cy="1578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http://clip-arts.ru/data/media/69/foto_svin_07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3286130"/>
            <a:ext cx="1143026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29 -0.0812 L -0.08576 -0.6134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0" y="-2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48 -0.06731 L -0.37899 -0.459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0" y="-1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27262E-7 L 0.00816 -0.4032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-2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-0.10497 C -0.10694 -0.15375 -0.20069 -0.20222 -0.23819 -0.2213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00" y="-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96 0.04356 L -0.36128 0.04356 " pathEditMode="relative" ptsTypes="AA">
                                      <p:cBhvr>
                                        <p:cTn id="45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s008.radikal.ru/i305/1110/93/85aed433dfa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1026" name="Picture 2" descr="https://img-fotki.yandex.ru/get/9509/20573769.5c/0_94b98_9030c072_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2925" y="3500444"/>
            <a:ext cx="981075" cy="1428750"/>
          </a:xfrm>
          <a:prstGeom prst="rect">
            <a:avLst/>
          </a:prstGeom>
          <a:noFill/>
        </p:spPr>
      </p:pic>
      <p:pic>
        <p:nvPicPr>
          <p:cNvPr id="1028" name="Picture 4" descr="https://img-fotki.yandex.ru/get/9304/134091466.c2/0_c9527_abe136c1_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214692"/>
            <a:ext cx="1238250" cy="1428750"/>
          </a:xfrm>
          <a:prstGeom prst="rect">
            <a:avLst/>
          </a:prstGeom>
          <a:noFill/>
        </p:spPr>
      </p:pic>
      <p:pic>
        <p:nvPicPr>
          <p:cNvPr id="1030" name="Picture 6" descr="https://img-fotki.yandex.ru/get/5009/134091466.c2/0_c9529_c464c37b_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3571882"/>
            <a:ext cx="990600" cy="1428750"/>
          </a:xfrm>
          <a:prstGeom prst="rect">
            <a:avLst/>
          </a:prstGeom>
          <a:noFill/>
        </p:spPr>
      </p:pic>
      <p:pic>
        <p:nvPicPr>
          <p:cNvPr id="1032" name="Picture 8" descr="https://img-fotki.yandex.ru/get/5013/134091466.c2/0_c9523_71b1626a_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24" y="2285998"/>
            <a:ext cx="1285874" cy="1200150"/>
          </a:xfrm>
          <a:prstGeom prst="rect">
            <a:avLst/>
          </a:prstGeom>
          <a:noFill/>
        </p:spPr>
      </p:pic>
      <p:pic>
        <p:nvPicPr>
          <p:cNvPr id="1034" name="Picture 10" descr="http://img-fotki.yandex.ru/get/9555/20573769.5c/0_94ba1_b784a8df_S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00958" y="2357436"/>
            <a:ext cx="1428750" cy="981076"/>
          </a:xfrm>
          <a:prstGeom prst="rect">
            <a:avLst/>
          </a:prstGeom>
          <a:noFill/>
        </p:spPr>
      </p:pic>
      <p:pic>
        <p:nvPicPr>
          <p:cNvPr id="1036" name="Picture 12" descr="http://2.bp.blogspot.com/-YA9rE3JIFQE/TuDl3seAzUI/AAAAAAAACEE/DVwMhyhL0TA/s1600/%25D1%2580%25D0%25B5%25D0%25B1%25D0%25B5%25D0%25BD%25D0%25BE%25D0%25BA+%25D0%25B7%25D0%25B8%25D0%25BC%25D0%25BE%25D0%25B9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86446" y="2643188"/>
            <a:ext cx="970948" cy="1214446"/>
          </a:xfrm>
          <a:prstGeom prst="rect">
            <a:avLst/>
          </a:prstGeom>
          <a:noFill/>
        </p:spPr>
      </p:pic>
      <p:pic>
        <p:nvPicPr>
          <p:cNvPr id="1038" name="Picture 14" descr="http://www.detkiuch.ru/pics6/zimnie_zabavy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86512" y="3643320"/>
            <a:ext cx="1428750" cy="1295401"/>
          </a:xfrm>
          <a:prstGeom prst="rect">
            <a:avLst/>
          </a:prstGeom>
          <a:noFill/>
        </p:spPr>
      </p:pic>
      <p:pic>
        <p:nvPicPr>
          <p:cNvPr id="1040" name="Picture 16" descr="http://img0.liveinternet.ru/images/attach/c/2/65/698/65698405_1287903246_87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71868" y="2786064"/>
            <a:ext cx="1754156" cy="1000131"/>
          </a:xfrm>
          <a:prstGeom prst="rect">
            <a:avLst/>
          </a:prstGeom>
          <a:noFill/>
        </p:spPr>
      </p:pic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0"/>
            <a:ext cx="7715272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ра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 err="1" smtClean="0">
                <a:solidFill>
                  <a:schemeClr val="bg1"/>
                </a:solidFill>
                <a:latin typeface="Arial Black" pitchFamily="34" charset="0"/>
              </a:rPr>
              <a:t>Снігопад</a:t>
            </a:r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Arial Black" pitchFamily="34" charset="0"/>
              </a:rPr>
              <a:t>зимових</a:t>
            </a:r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Arial Black" pitchFamily="34" charset="0"/>
              </a:rPr>
              <a:t>слів</a:t>
            </a:r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>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0.liveinternet.ru/images/attach/c/2/83/34/83034174_a255fab6b46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94213" y="214296"/>
            <a:ext cx="3935373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Рефлексія</a:t>
            </a:r>
            <a:endParaRPr lang="ru-RU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57422" y="785800"/>
            <a:ext cx="678657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3200" b="1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32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уроці ми повторили ...</a:t>
            </a:r>
            <a:endParaRPr lang="en-US" sz="3200" b="1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Мені</a:t>
            </a:r>
            <a:r>
              <a:rPr lang="ru-RU" sz="32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найбільше</a:t>
            </a:r>
            <a:r>
              <a:rPr lang="ru-RU" sz="32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сподобалося</a:t>
            </a:r>
            <a:r>
              <a:rPr lang="ru-RU" sz="32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buFontTx/>
              <a:buChar char="-"/>
            </a:pPr>
            <a:r>
              <a:rPr lang="uk-UA" sz="32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Цей урок був...</a:t>
            </a:r>
          </a:p>
          <a:p>
            <a:pPr>
              <a:buFontTx/>
              <a:buChar char="-"/>
            </a:pPr>
            <a:r>
              <a:rPr lang="uk-UA" sz="32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Своїми враженнями від уроку я поділюся із ...</a:t>
            </a:r>
            <a:endParaRPr lang="ru-RU" sz="3200" b="1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pedsovet.su/_ld/409/573718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56"/>
            <a:ext cx="9144000" cy="5143500"/>
          </a:xfrm>
          <a:prstGeom prst="rect">
            <a:avLst/>
          </a:prstGeom>
          <a:noFill/>
        </p:spPr>
      </p:pic>
      <p:pic>
        <p:nvPicPr>
          <p:cNvPr id="2" name="Picture 4" descr="D:\ДОКУМЕНТАЦИЯ\ПРЕЗЕНТАЦІЇ\шаблоны\анимация\Школа\ФОН ШКОЛА\0fc333a3422f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" t="6887" r="1859" b="3580"/>
          <a:stretch>
            <a:fillRect/>
          </a:stretch>
        </p:blipFill>
        <p:spPr bwMode="auto">
          <a:xfrm>
            <a:off x="142844" y="214296"/>
            <a:ext cx="5357850" cy="400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://1.bp.blogspot.com/-NPei9SmVUVA/UrnG-nn8ykI/AAAAAAAAAVc/qdqQ_tyIFWM/s1600/sneg2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065196">
            <a:off x="965840" y="3931556"/>
            <a:ext cx="969948" cy="105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57224" y="428610"/>
            <a:ext cx="421484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uk-UA" sz="2400" b="1" i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Скласти і записати 3 речення про зимові дитячі розваги.</a:t>
            </a:r>
          </a:p>
          <a:p>
            <a:r>
              <a:rPr lang="uk-UA" sz="2400" b="1" i="1" u="sng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Підкреслити іменники</a:t>
            </a:r>
          </a:p>
          <a:p>
            <a:endParaRPr lang="uk-UA" b="1" dirty="0" smtClean="0"/>
          </a:p>
        </p:txBody>
      </p:sp>
      <p:pic>
        <p:nvPicPr>
          <p:cNvPr id="8" name="Picture 6" descr="http://o.foto.radikal.ru/0612/d1f399cd30e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6300" y="1819274"/>
            <a:ext cx="4457700" cy="3324226"/>
          </a:xfrm>
          <a:prstGeom prst="rect">
            <a:avLst/>
          </a:prstGeom>
          <a:noFill/>
        </p:spPr>
      </p:pic>
      <p:pic>
        <p:nvPicPr>
          <p:cNvPr id="9" name="Picture 4" descr="http://sarana2007.s.a.pic.centerblog.net/8kv9d2hi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76943" y="0"/>
            <a:ext cx="2367057" cy="221457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42910" y="428610"/>
            <a:ext cx="4071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Домашнє завдання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s15.rimg.info/3626693097d5583453fd39f375616ba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76560">
            <a:off x="7126124" y="3339924"/>
            <a:ext cx="1200152" cy="1200153"/>
          </a:xfrm>
          <a:prstGeom prst="rect">
            <a:avLst/>
          </a:prstGeom>
          <a:noFill/>
        </p:spPr>
      </p:pic>
      <p:pic>
        <p:nvPicPr>
          <p:cNvPr id="9" name="Picture 4" descr="http://s15.rimg.info/3626693097d5583453fd39f375616ba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76560">
            <a:off x="4554358" y="3197049"/>
            <a:ext cx="1200152" cy="1200153"/>
          </a:xfrm>
          <a:prstGeom prst="rect">
            <a:avLst/>
          </a:prstGeom>
          <a:noFill/>
        </p:spPr>
      </p:pic>
      <p:pic>
        <p:nvPicPr>
          <p:cNvPr id="6" name="Picture 4" descr="http://s15.rimg.info/3626693097d5583453fd39f375616ba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617692">
            <a:off x="7343789" y="428610"/>
            <a:ext cx="1214445" cy="1214446"/>
          </a:xfrm>
          <a:prstGeom prst="rect">
            <a:avLst/>
          </a:prstGeom>
          <a:noFill/>
        </p:spPr>
      </p:pic>
      <p:pic>
        <p:nvPicPr>
          <p:cNvPr id="8" name="Рисунок 7" descr="http://s57.radikal.ru/i158/1012/da/3f70af90550c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50043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214546" y="843559"/>
            <a:ext cx="7143800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uk-UA" sz="4800" b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       </a:t>
            </a:r>
            <a:r>
              <a:rPr lang="uk-UA" sz="3400" b="1" dirty="0" smtClean="0">
                <a:solidFill>
                  <a:srgbClr val="0000CC"/>
                </a:solidFill>
                <a:latin typeface="Bookman Old Style" pitchFamily="18" charset="0"/>
              </a:rPr>
              <a:t>Не </a:t>
            </a:r>
            <a:r>
              <a:rPr lang="uk-UA" sz="3400" b="1" dirty="0">
                <a:solidFill>
                  <a:srgbClr val="0000CC"/>
                </a:solidFill>
                <a:latin typeface="Bookman Old Style" pitchFamily="18" charset="0"/>
              </a:rPr>
              <a:t>просто слухати, </a:t>
            </a:r>
            <a:endParaRPr lang="uk-UA" sz="3400" b="1" dirty="0" smtClean="0">
              <a:solidFill>
                <a:srgbClr val="0000CC"/>
              </a:solidFill>
              <a:latin typeface="Bookman Old Style" pitchFamily="18" charset="0"/>
            </a:endParaRPr>
          </a:p>
          <a:p>
            <a:r>
              <a:rPr lang="uk-UA" sz="3400" b="1" dirty="0" smtClean="0">
                <a:solidFill>
                  <a:srgbClr val="0000CC"/>
                </a:solidFill>
                <a:latin typeface="Bookman Old Style" pitchFamily="18" charset="0"/>
              </a:rPr>
              <a:t>                 а </a:t>
            </a:r>
            <a:r>
              <a:rPr lang="uk-UA" sz="3400" b="1" dirty="0">
                <a:solidFill>
                  <a:srgbClr val="0000CC"/>
                </a:solidFill>
                <a:latin typeface="Bookman Old Style" pitchFamily="18" charset="0"/>
              </a:rPr>
              <a:t>чути.</a:t>
            </a:r>
            <a:endParaRPr lang="ru-RU" sz="3400" b="1" dirty="0">
              <a:solidFill>
                <a:srgbClr val="0000CC"/>
              </a:solidFill>
              <a:latin typeface="Bookman Old Style" pitchFamily="18" charset="0"/>
            </a:endParaRPr>
          </a:p>
          <a:p>
            <a:r>
              <a:rPr lang="uk-UA" sz="3400" b="1" dirty="0" smtClean="0">
                <a:solidFill>
                  <a:srgbClr val="0000CC"/>
                </a:solidFill>
                <a:latin typeface="Bookman Old Style" pitchFamily="18" charset="0"/>
              </a:rPr>
              <a:t>          Не </a:t>
            </a:r>
            <a:r>
              <a:rPr lang="uk-UA" sz="3400" b="1" dirty="0">
                <a:solidFill>
                  <a:srgbClr val="0000CC"/>
                </a:solidFill>
                <a:latin typeface="Bookman Old Style" pitchFamily="18" charset="0"/>
              </a:rPr>
              <a:t>просто дивитися, </a:t>
            </a:r>
            <a:r>
              <a:rPr lang="uk-UA" sz="3400" b="1" dirty="0" smtClean="0">
                <a:solidFill>
                  <a:srgbClr val="0000CC"/>
                </a:solidFill>
                <a:latin typeface="Bookman Old Style" pitchFamily="18" charset="0"/>
              </a:rPr>
              <a:t>                   </a:t>
            </a:r>
          </a:p>
          <a:p>
            <a:r>
              <a:rPr lang="uk-UA" sz="3400" b="1" dirty="0" smtClean="0">
                <a:solidFill>
                  <a:srgbClr val="0000CC"/>
                </a:solidFill>
                <a:latin typeface="Bookman Old Style" pitchFamily="18" charset="0"/>
              </a:rPr>
              <a:t>                 а </a:t>
            </a:r>
            <a:r>
              <a:rPr lang="uk-UA" sz="3400" b="1" dirty="0">
                <a:solidFill>
                  <a:srgbClr val="0000CC"/>
                </a:solidFill>
                <a:latin typeface="Bookman Old Style" pitchFamily="18" charset="0"/>
              </a:rPr>
              <a:t>бачити.</a:t>
            </a:r>
            <a:endParaRPr lang="ru-RU" sz="3400" b="1" dirty="0">
              <a:solidFill>
                <a:srgbClr val="0000CC"/>
              </a:solidFill>
              <a:latin typeface="Bookman Old Style" pitchFamily="18" charset="0"/>
            </a:endParaRPr>
          </a:p>
          <a:p>
            <a:r>
              <a:rPr lang="uk-UA" sz="3400" b="1" dirty="0" smtClean="0">
                <a:solidFill>
                  <a:srgbClr val="0000CC"/>
                </a:solidFill>
                <a:latin typeface="Bookman Old Style" pitchFamily="18" charset="0"/>
              </a:rPr>
              <a:t>         Не </a:t>
            </a:r>
            <a:r>
              <a:rPr lang="uk-UA" sz="3400" b="1" dirty="0">
                <a:solidFill>
                  <a:srgbClr val="0000CC"/>
                </a:solidFill>
                <a:latin typeface="Bookman Old Style" pitchFamily="18" charset="0"/>
              </a:rPr>
              <a:t>просто відповідати, </a:t>
            </a:r>
            <a:endParaRPr lang="uk-UA" sz="3400" b="1" dirty="0" smtClean="0">
              <a:solidFill>
                <a:srgbClr val="0000CC"/>
              </a:solidFill>
              <a:latin typeface="Bookman Old Style" pitchFamily="18" charset="0"/>
            </a:endParaRPr>
          </a:p>
          <a:p>
            <a:pPr algn="ctr"/>
            <a:r>
              <a:rPr lang="uk-UA" sz="3400" b="1" dirty="0" smtClean="0">
                <a:solidFill>
                  <a:srgbClr val="0000CC"/>
                </a:solidFill>
                <a:latin typeface="Bookman Old Style" pitchFamily="18" charset="0"/>
              </a:rPr>
              <a:t>а міркувати</a:t>
            </a:r>
            <a:r>
              <a:rPr lang="uk-UA" sz="3400" b="1" dirty="0">
                <a:solidFill>
                  <a:srgbClr val="0000CC"/>
                </a:solidFill>
                <a:latin typeface="Bookman Old Style" pitchFamily="18" charset="0"/>
              </a:rPr>
              <a:t>.</a:t>
            </a:r>
            <a:endParaRPr lang="ru-RU" sz="3400" b="1" dirty="0">
              <a:solidFill>
                <a:srgbClr val="0000CC"/>
              </a:solidFill>
              <a:latin typeface="Bookman Old Style" pitchFamily="18" charset="0"/>
            </a:endParaRPr>
          </a:p>
          <a:p>
            <a:r>
              <a:rPr lang="uk-UA" sz="3400" b="1" dirty="0" smtClean="0">
                <a:solidFill>
                  <a:srgbClr val="0000CC"/>
                </a:solidFill>
                <a:latin typeface="Bookman Old Style" pitchFamily="18" charset="0"/>
              </a:rPr>
              <a:t> Дружно, плідно </a:t>
            </a:r>
            <a:r>
              <a:rPr lang="uk-UA" sz="3400" b="1" dirty="0">
                <a:solidFill>
                  <a:srgbClr val="0000CC"/>
                </a:solidFill>
                <a:latin typeface="Bookman Old Style" pitchFamily="18" charset="0"/>
              </a:rPr>
              <a:t>працювати.</a:t>
            </a:r>
            <a:endParaRPr lang="ru-RU" sz="3400" b="1" dirty="0">
              <a:solidFill>
                <a:srgbClr val="0000CC"/>
              </a:solidFill>
              <a:latin typeface="Bookman Old Style" pitchFamily="18" charset="0"/>
            </a:endParaRPr>
          </a:p>
          <a:p>
            <a:r>
              <a:rPr lang="uk-UA" sz="3400" b="1" dirty="0">
                <a:solidFill>
                  <a:srgbClr val="0000CC"/>
                </a:solidFill>
                <a:latin typeface="Bookman Old Style" pitchFamily="18" charset="0"/>
              </a:rPr>
              <a:t> </a:t>
            </a:r>
            <a:endParaRPr lang="ru-RU" sz="3400" b="1" dirty="0">
              <a:solidFill>
                <a:srgbClr val="0000CC"/>
              </a:solidFill>
              <a:latin typeface="Bookman Old Style" pitchFamily="18" charset="0"/>
            </a:endParaRPr>
          </a:p>
          <a:p>
            <a:pPr>
              <a:defRPr/>
            </a:pPr>
            <a:endParaRPr lang="ru-RU" sz="4800" b="1" i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571868" y="0"/>
            <a:ext cx="55721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oor Richard" pitchFamily="18" charset="0"/>
              </a:rPr>
              <a:t>Завдання уроку: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oor Richar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 override="childStyle">
                                        <p:cTn id="11" dur="250" autoRev="1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332F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332F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kartiny.ucoz.ru/_ph/547/2/586901024.gif?144754235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75948" y="285734"/>
            <a:ext cx="32239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Тема уроку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928676"/>
            <a:ext cx="650085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4000" b="1" spc="50" dirty="0" smtClean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Закріплення та узагальнення знань </a:t>
            </a:r>
          </a:p>
          <a:p>
            <a:pPr algn="ctr">
              <a:defRPr/>
            </a:pPr>
            <a:r>
              <a:rPr lang="uk-UA" sz="4000" b="1" spc="50" dirty="0" smtClean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про слова назви предметів</a:t>
            </a:r>
            <a:endParaRPr lang="uk-UA" sz="4000" b="1" spc="50" dirty="0">
              <a:ln w="11430"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-bbXugbV1vmI/VKKc1UZQjSI/AAAAAAAAGqE/1wAYCWjyUBU/s1600/17946148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0"/>
            <a:ext cx="2643174" cy="3217311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086" y="2276939"/>
            <a:ext cx="3035917" cy="22769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083" y="2285998"/>
            <a:ext cx="3035917" cy="22769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2193753"/>
            <a:ext cx="3035917" cy="2276938"/>
          </a:xfrm>
          <a:prstGeom prst="rect">
            <a:avLst/>
          </a:prstGeom>
        </p:spPr>
      </p:pic>
      <p:pic>
        <p:nvPicPr>
          <p:cNvPr id="12290" name="Picture 2" descr="http://s005.radikal.ru/i209/1112/ff/f6635a599e4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530313">
            <a:off x="0" y="1500180"/>
            <a:ext cx="1381152" cy="19743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346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C 0.00104 0.01481 0.0007 0.03171 0.01129 0.04097 C 0.01424 0.04352 0.01806 0.04467 0.02101 0.04722 C 0.02205 0.0493 0.02257 0.05231 0.02413 0.0537 C 0.02708 0.05625 0.03385 0.0581 0.03385 0.0581 C 0.03976 0.0574 0.04566 0.0574 0.05156 0.05602 C 0.05486 0.05532 0.06129 0.05162 0.06129 0.05162 C 0.07274 0.04166 0.08351 0.03055 0.0967 0.02569 C 0.1 0.01365 0.09861 0.00902 0.10642 0.00208 C 0.10851 -0.00672 0.10868 -0.00973 0.11458 -0.01505 C 0.12083 -0.02801 0.12396 -0.0426 0.13385 -0.05162 C 0.1382 -0.06019 0.14236 -0.06875 0.1467 -0.07732 C 0.14879 -0.08125 0.14965 -0.08611 0.15156 -0.09028 C 0.15399 -0.10186 0.15695 -0.1132 0.15972 -0.12477 C 0.16076 -0.12917 0.16285 -0.13773 0.16285 -0.13773 C 0.16163 -0.14885 0.16024 -0.15741 0.15799 -0.16783 C 0.15747 -0.16991 0.15781 -0.17292 0.15642 -0.17431 C 0.15226 -0.17824 0.14271 -0.1801 0.13715 -0.18287 C 0.13125 -0.18218 0.12517 -0.18195 0.11927 -0.18056 C 0.11597 -0.17986 0.10972 -0.17639 0.10972 -0.17639 C 0.1092 -0.17431 0.10938 -0.1713 0.10799 -0.16991 C 0.10365 -0.16574 0.09792 -0.16505 0.09358 -0.16135 C 0.09254 -0.15926 0.09184 -0.15648 0.09028 -0.15486 C 0.08889 -0.15348 0.08663 -0.1544 0.08542 -0.15278 C 0.0842 -0.15116 0.08455 -0.14838 0.08385 -0.1463 C 0.0809 -0.13843 0.07795 -0.13172 0.07257 -0.12686 C 0.06215 -0.10579 0.05781 -0.09792 0.0533 -0.07315 C 0.05712 -0.05741 0.05156 -0.0757 0.05972 -0.06227 C 0.06076 -0.06065 0.06059 -0.05787 0.06129 -0.05602 C 0.06389 -0.04908 0.0684 -0.04352 0.07413 -0.04098 C 0.07743 -0.03959 0.08385 -0.03658 0.08385 -0.03658 C 0.08872 -0.03727 0.09375 -0.03704 0.09844 -0.03866 C 0.10521 -0.04098 0.10295 -0.04815 0.11129 -0.05162 C 0.1191 -0.05857 0.12656 -0.0669 0.13542 -0.07107 C 0.14288 -0.08588 0.13976 -0.07963 0.14514 -0.09028 C 0.14618 -0.09236 0.14844 -0.09676 0.14844 -0.09676 C 0.15417 -0.12037 0.14497 -0.08473 0.1533 -0.10973 C 0.15729 -0.12176 0.15972 -0.13588 0.16285 -0.14838 C 0.16389 -0.15278 0.16406 -0.15787 0.16615 -0.16135 C 0.16736 -0.16343 0.16945 -0.16412 0.17101 -0.16551 C 0.17205 -0.1676 0.17274 -0.17385 0.17413 -0.17199 C 0.1757 -0.16991 0.17326 -0.16621 0.17257 -0.16343 C 0.16962 -0.15023 0.16701 -0.13611 0.16129 -0.12477 C 0.15955 -0.1176 0.15642 -0.1125 0.15486 -0.10533 C 0.15208 -0.09236 0.15104 -0.08056 0.14358 -0.07107 C 0.14115 -0.06181 0.13837 -0.05278 0.13229 -0.04723 C 0.12708 -0.02848 0.12188 -0.00903 0.11927 0.01064 C 0.12153 0.05671 0.11372 0.05254 0.14514 0.05602 C 0.1691 0.05324 0.15903 0.05439 0.17413 0.04722 C 0.17865 0.03865 0.18889 0.03125 0.1967 0.02801 C 0.20139 0.01875 0.20226 0.01088 0.20972 0.00439 C 0.21076 0.00231 0.21146 -0.00047 0.21285 -0.00209 C 0.2158 -0.00556 0.22257 -0.01065 0.22257 -0.01065 C 0.22986 -0.02547 0.22535 -0.02199 0.23385 -0.0257 C 0.23715 -0.02871 0.24028 -0.03148 0.24358 -0.03449 C 0.24514 -0.03588 0.24844 -0.03866 0.24844 -0.03866 C 0.24948 -0.04074 0.25017 -0.04329 0.25156 -0.04514 C 0.25295 -0.04699 0.25642 -0.04954 0.25642 -0.04954 " pathEditMode="relative" ptsTypes="ffffffffffff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C 0.00069 0.01829 -0.00348 0.04468 0.01284 0.05162 C 0.01388 0.0537 0.01441 0.05671 0.01614 0.0581 C 0.02013 0.06134 0.03055 0.06458 0.03541 0.06667 C 0.04409 0.06597 0.05277 0.0662 0.06128 0.06458 C 0.06475 0.06389 0.0677 0.06157 0.071 0.06019 C 0.07256 0.05949 0.07586 0.0581 0.07586 0.0581 C 0.08159 0.05278 0.08854 0.04792 0.09513 0.04514 C 0.09843 0.04236 0.10156 0.03935 0.10486 0.03657 C 0.10642 0.03519 0.10972 0.03218 0.10972 0.03218 C 0.11614 0.01944 0.11805 0.01111 0.12899 0.00648 C 0.13888 -0.00255 0.15138 -0.00579 0.16284 -0.01065 C 0.16666 -0.02477 0.1743 -0.04051 0.18541 -0.04514 C 0.19375 -0.05278 0.19566 -0.06736 0.20486 -0.07523 C 0.20677 -0.08287 0.21128 -0.0875 0.21614 -0.09259 C 0.21927 -0.09583 0.22256 -0.09838 0.22586 -0.10116 C 0.22743 -0.10255 0.23055 -0.10532 0.23055 -0.10532 C 0.23437 -0.11944 0.23836 -0.12639 0.24843 -0.13125 C 0.25642 -0.14768 0.24618 -0.12847 0.25642 -0.1419 C 0.26805 -0.15718 0.25086 -0.14028 0.26458 -0.15278 C 0.26909 -0.16181 0.27204 -0.16944 0.27586 -0.17847 C 0.27777 -0.1831 0.28229 -0.19143 0.28229 -0.19143 C 0.28767 -0.21366 0.30017 -0.23009 0.30972 -0.24954 C 0.31441 -0.25903 0.31909 -0.27338 0.32586 -0.27963 C 0.32899 -0.29236 0.33177 -0.30185 0.34027 -0.30972 C 0.34409 -0.31713 0.34756 -0.32199 0.35329 -0.32685 C 0.35607 -0.33866 0.36145 -0.34954 0.36458 -0.36134 C 0.36736 -0.41597 0.36875 -0.42824 0.36458 -0.50324 C 0.36441 -0.50694 0.34861 -0.5125 0.34513 -0.51389 C 0.34184 -0.51528 0.33871 -0.5169 0.33541 -0.51829 C 0.33385 -0.51898 0.33055 -0.52037 0.33055 -0.52037 C 0.32361 -0.51968 0.31649 -0.51991 0.30972 -0.51829 C 0.30781 -0.51782 0.30659 -0.51505 0.30486 -0.51389 C 0.30173 -0.51204 0.29843 -0.51111 0.29513 -0.50972 C 0.29027 -0.50764 0.28055 -0.50324 0.28055 -0.50324 C 0.27447 -0.49768 0.26822 -0.4956 0.26128 -0.49259 C 0.25798 -0.4912 0.25486 -0.48958 0.25156 -0.48819 C 0.25 -0.4875 0.2467 -0.48611 0.2467 -0.48611 C 0.24357 -0.48171 0.24079 -0.4787 0.23871 -0.47315 C 0.23802 -0.47106 0.23836 -0.46829 0.23715 -0.46667 C 0.23576 -0.46481 0.22291 -0.46088 0.221 -0.46018 C 0.20798 -0.44884 0.21336 -0.45602 0.20486 -0.43866 C 0.20295 -0.43495 0.20312 -0.42986 0.20156 -0.42593 C 0.19409 -0.40625 0.1901 -0.38194 0.17256 -0.37431 C 0.17152 -0.37222 0.17066 -0.36968 0.16927 -0.36782 C 0.16788 -0.36597 0.16545 -0.36574 0.16458 -0.36343 C 0.16319 -0.36018 0.16354 -0.35625 0.16284 -0.35278 C 0.16111 -0.34352 0.1592 -0.33356 0.15642 -0.32477 C 0.15555 -0.32176 0.15451 -0.31898 0.15329 -0.3162 C 0.15121 -0.31181 0.1467 -0.30324 0.1467 -0.30324 C 0.14566 -0.29884 0.14253 -0.29468 0.14357 -0.29028 C 0.14461 -0.28588 0.14566 -0.28171 0.1467 -0.27731 C 0.14739 -0.27454 0.14774 -0.27153 0.14843 -0.26875 C 0.14947 -0.26458 0.15052 -0.26018 0.15156 -0.25602 C 0.15208 -0.25393 0.15329 -0.24954 0.15329 -0.24954 C 0.15486 -0.2287 0.15833 -0.21458 0.16284 -0.1956 C 0.16388 -0.19143 0.16423 -0.18657 0.16614 -0.18287 C 0.16857 -0.17801 0.17239 -0.17523 0.17586 -0.17199 C 0.17951 -0.16435 0.18229 -0.16204 0.18871 -0.15926 C 0.19947 -0.15995 0.21059 -0.15764 0.221 -0.16134 C 0.22534 -0.16296 0.22743 -0.16991 0.23055 -0.17431 C 0.23177 -0.17593 0.23385 -0.17546 0.23541 -0.17639 C 0.23715 -0.17755 0.23854 -0.1794 0.24027 -0.18056 C 0.2467 -0.18472 0.25277 -0.18843 0.25972 -0.19143 C 0.26128 -0.19213 0.26458 -0.19352 0.26458 -0.19352 C 0.26944 -0.19792 0.27413 -0.2 0.27899 -0.2044 C 0.28437 -0.21528 0.28871 -0.22708 0.2967 -0.23449 C 0.29774 -0.23657 0.29861 -0.23912 0.3 -0.24097 C 0.30138 -0.24282 0.30364 -0.24329 0.30486 -0.24514 C 0.30868 -0.25093 0.31128 -0.2581 0.31458 -0.26458 C 0.31562 -0.26667 0.31666 -0.26898 0.3177 -0.27106 C 0.31875 -0.27315 0.321 -0.27731 0.321 -0.27731 C 0.32309 -0.28611 0.32656 -0.28958 0.33229 -0.29468 C 0.33437 -0.30347 0.33802 -0.31273 0.34201 -0.32037 C 0.34566 -0.33542 0.34635 -0.34097 0.35329 -0.35486 C 0.35434 -0.35694 0.35538 -0.35926 0.35642 -0.36134 C 0.35746 -0.36343 0.35972 -0.36782 0.35972 -0.36782 C 0.36371 -0.38426 0.35833 -0.36412 0.36458 -0.38056 C 0.36736 -0.38796 0.36736 -0.39491 0.371 -0.40208 C 0.37309 -0.41389 0.37621 -0.425 0.37899 -0.43657 C 0.38038 -0.44236 0.38159 -0.45069 0.38385 -0.45602 C 0.38715 -0.46366 0.39444 -0.47292 0.3967 -0.48171 C 0.40104 -0.49815 0.39531 -0.47778 0.40156 -0.49468 C 0.40312 -0.49884 0.40277 -0.50417 0.40486 -0.50764 C 0.40607 -0.50972 0.40816 -0.51042 0.40972 -0.51181 C 0.41145 -0.51875 0.41388 -0.53032 0.40972 -0.50324 C 0.40868 -0.49653 0.40607 -0.49051 0.40486 -0.4838 C 0.40277 -0.47222 0.39965 -0.46088 0.3967 -0.44954 C 0.39253 -0.4338 0.3934 -0.41667 0.38385 -0.4044 C 0.38125 -0.39352 0.38437 -0.40069 0.37743 -0.3956 C 0.37395 -0.39306 0.3677 -0.38704 0.3677 -0.38704 C 0.3651 -0.37639 0.36059 -0.36898 0.35486 -0.36134 C 0.35191 -0.34514 0.34739 -0.32963 0.34357 -0.31389 C 0.34184 -0.30694 0.33541 -0.29468 0.33541 -0.29468 C 0.33177 -0.27917 0.33697 -0.29792 0.32899 -0.28171 C 0.32812 -0.27986 0.32829 -0.27731 0.32743 -0.27523 C 0.32552 -0.2706 0.321 -0.26227 0.321 -0.26227 C 0.31788 -0.24699 0.31649 -0.23287 0.30642 -0.22361 C 0.30364 -0.21227 0.30572 -0.21898 0.29843 -0.2044 C 0.29566 -0.19884 0.29479 -0.18912 0.29357 -0.18287 C 0.29097 -0.1706 0.29322 -0.18218 0.28871 -0.16782 C 0.28506 -0.15602 0.28437 -0.14907 0.27743 -0.13981 C 0.27343 -0.12431 0.27604 -0.13079 0.271 -0.12037 C 0.26458 -0.08866 0.25625 -0.05694 0.24843 -0.02593 C 0.2467 -0.01898 0.24357 -0.01366 0.24201 -0.00648 C 0.23906 0.00718 0.23593 0.02107 0.23229 0.03449 C 0.23055 0.04074 0.22743 0.0537 0.22743 0.0537 C 0.22899 0.06412 0.22691 0.06482 0.23385 0.06875 C 0.23697 0.0706 0.24027 0.07176 0.24357 0.07315 C 0.24513 0.07384 0.24843 0.07523 0.24843 0.07523 C 0.25781 0.07361 0.26197 0.07361 0.26927 0.06667 C 0.26979 0.06458 0.26961 0.06157 0.271 0.06019 C 0.27604 0.05556 0.29062 0.0544 0.29513 0.0537 C 0.3 0.05162 0.3052 0.05023 0.30972 0.04722 C 0.31614 0.04282 0.32204 0.0375 0.32899 0.03449 C 0.3342 0.02963 0.33663 0.02407 0.34201 0.01944 C 0.34618 0.01065 0.35277 0.0081 0.35972 0.00208 C 0.36128 0.00069 0.36458 -0.00208 0.36458 -0.00208 C 0.36909 -0.01157 0.37048 -0.02222 0.37413 -0.03218 " pathEditMode="relative" ptsTypes="ffffffffffffffffffffffffffffffffffffffffffffffffffffffffffffffffffffffffffffffffffffffffffffffffffffffffffffffffffffffA">
                                      <p:cBhvr>
                                        <p:cTn id="3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artteacher.ucoz.ru/_2/snizhink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52249">
            <a:off x="6353920" y="334491"/>
            <a:ext cx="2381250" cy="2733676"/>
          </a:xfrm>
          <a:prstGeom prst="rect">
            <a:avLst/>
          </a:prstGeom>
          <a:noFill/>
        </p:spPr>
      </p:pic>
      <p:pic>
        <p:nvPicPr>
          <p:cNvPr id="11268" name="Picture 4" descr="http://pro-vincia.com.ua/uploads/posts/2012-02/1330002826_0009-011-Sosulki-i-snezhinki-KHOLODNYE.jpg"/>
          <p:cNvPicPr>
            <a:picLocks noChangeAspect="1" noChangeArrowheads="1"/>
          </p:cNvPicPr>
          <p:nvPr/>
        </p:nvPicPr>
        <p:blipFill>
          <a:blip r:embed="rId3"/>
          <a:srcRect l="8878" r="11671"/>
          <a:stretch>
            <a:fillRect/>
          </a:stretch>
        </p:blipFill>
        <p:spPr bwMode="auto">
          <a:xfrm rot="21124591">
            <a:off x="272837" y="2360251"/>
            <a:ext cx="1161639" cy="187192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Відгадайте загадки. </a:t>
            </a:r>
          </a:p>
          <a:p>
            <a:pPr algn="ctr"/>
            <a:r>
              <a:rPr lang="uk-UA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Поставте</a:t>
            </a:r>
            <a:r>
              <a:rPr lang="en-US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запитання до слів-відгадок.</a:t>
            </a:r>
            <a:endParaRPr lang="uk-UA" sz="2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7290" y="2786064"/>
            <a:ext cx="692948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І з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явився член родини.</a:t>
            </a:r>
          </a:p>
          <a:p>
            <a:endParaRPr lang="uk-UA" sz="3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14414" y="2214560"/>
            <a:ext cx="60722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uk-UA" sz="4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 ми вмить змінили</a:t>
            </a: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285852" y="1142990"/>
            <a:ext cx="592935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лово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мороз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шукай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285852" y="1714494"/>
            <a:ext cx="60722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долонях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тримай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http://mama-rasskazu.ru/uploads/posts/2015-08/1440171002_ded-starik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2857502"/>
            <a:ext cx="2052829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265" grpId="0"/>
      <p:bldP spid="112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pad2.whstatic.com/images/thumb/6/6f/Identify-Trees-in-Winter-Step-5.jpg/670px-Identify-Trees-in-Winter-Step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786064"/>
            <a:ext cx="3496932" cy="2174402"/>
          </a:xfrm>
          <a:prstGeom prst="rect">
            <a:avLst/>
          </a:prstGeom>
          <a:noFill/>
        </p:spPr>
      </p:pic>
      <p:pic>
        <p:nvPicPr>
          <p:cNvPr id="9" name="Picture 2" descr="http://artteacher.ucoz.ru/_2/snizhink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09023">
            <a:off x="6215074" y="0"/>
            <a:ext cx="2381250" cy="2733676"/>
          </a:xfrm>
          <a:prstGeom prst="rect">
            <a:avLst/>
          </a:prstGeom>
          <a:noFill/>
        </p:spPr>
      </p:pic>
      <p:pic>
        <p:nvPicPr>
          <p:cNvPr id="12290" name="Picture 2" descr="http://bilochka.klasna.com/uploads/editor/2071/93159/sitepage_1/images/a3bbd4f7bcf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543109"/>
            <a:ext cx="3286148" cy="260039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42910" y="2214560"/>
            <a:ext cx="800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/>
              <a:t>звірятком стане вмить.</a:t>
            </a:r>
            <a:endParaRPr lang="uk-UA" sz="4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285734"/>
            <a:ext cx="50152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smtClean="0"/>
              <a:t>На неї птах сідає,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857238"/>
            <a:ext cx="50289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smtClean="0"/>
              <a:t>вона його гойдає.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1562324"/>
            <a:ext cx="4857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smtClean="0"/>
              <a:t>А </a:t>
            </a:r>
            <a:r>
              <a:rPr lang="uk-UA" sz="4000" b="1" i="1" dirty="0" smtClean="0">
                <a:solidFill>
                  <a:srgbClr val="C00000"/>
                </a:solidFill>
              </a:rPr>
              <a:t>Г</a:t>
            </a:r>
            <a:r>
              <a:rPr lang="uk-UA" sz="4000" b="1" dirty="0" smtClean="0"/>
              <a:t> на </a:t>
            </a:r>
            <a:r>
              <a:rPr lang="uk-UA" sz="4000" b="1" i="1" dirty="0" smtClean="0">
                <a:solidFill>
                  <a:srgbClr val="C00000"/>
                </a:solidFill>
              </a:rPr>
              <a:t>Б</a:t>
            </a:r>
            <a:r>
              <a:rPr lang="uk-UA" sz="4000" b="1" dirty="0" smtClean="0"/>
              <a:t> змінить – </a:t>
            </a:r>
          </a:p>
        </p:txBody>
      </p:sp>
      <p:pic>
        <p:nvPicPr>
          <p:cNvPr id="10242" name="Picture 2" descr="http://lit.govuadocs.com.ua/tw_files2/urls_12/263/d-262877/262877_html_m607f96bc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2643188"/>
            <a:ext cx="1643074" cy="17240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ogopsi.ucoz.com/_ph/9/3093793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56"/>
            <a:ext cx="9215470" cy="51435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0"/>
            <a:ext cx="728667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 Antiqua" pitchFamily="18" charset="0"/>
              </a:rPr>
              <a:t>Попрацюємо</a:t>
            </a:r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 Antiqua" pitchFamily="18" charset="0"/>
              </a:rPr>
              <a:t> </a:t>
            </a:r>
            <a:r>
              <a:rPr lang="uk-UA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 Antiqua" pitchFamily="18" charset="0"/>
              </a:rPr>
              <a:t>за варіантами</a:t>
            </a:r>
            <a:endParaRPr lang="en-US" sz="40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ook Antiqua" pitchFamily="18" charset="0"/>
            </a:endParaRPr>
          </a:p>
          <a:p>
            <a:endParaRPr lang="en-US" sz="40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ook Antiqua" pitchFamily="18" charset="0"/>
            </a:endParaRPr>
          </a:p>
          <a:p>
            <a:endParaRPr lang="en-US" sz="40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ook Antiqua" pitchFamily="18" charset="0"/>
            </a:endParaRPr>
          </a:p>
          <a:p>
            <a:endParaRPr lang="en-US" sz="40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ook Antiqua" pitchFamily="18" charset="0"/>
            </a:endParaRPr>
          </a:p>
          <a:p>
            <a:endParaRPr lang="en-US" sz="40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ook Antiqua" pitchFamily="18" charset="0"/>
            </a:endParaRPr>
          </a:p>
          <a:p>
            <a:endParaRPr lang="en-US" sz="40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ook Antiqua" pitchFamily="18" charset="0"/>
            </a:endParaRPr>
          </a:p>
          <a:p>
            <a:endParaRPr lang="uk-UA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 Antiqua" pitchFamily="18" charset="0"/>
            </a:endParaRPr>
          </a:p>
          <a:p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800080"/>
                </a:solidFill>
              </a:rPr>
              <a:t>І варіант – записати слова назви істот</a:t>
            </a:r>
          </a:p>
          <a:p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800080"/>
                </a:solidFill>
              </a:rPr>
              <a:t>ІІ варіант – записати слова назви неістот</a:t>
            </a:r>
          </a:p>
          <a:p>
            <a:endParaRPr lang="ru-RU" dirty="0">
              <a:solidFill>
                <a:srgbClr val="80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017.radikal.ru/i442/1111/c2/160c546d96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2" name="Содержимое 3" descr="http://school84.centerstart.ru/sites/default/files/u12/202.ht1_.gif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214546" y="2643188"/>
            <a:ext cx="3429024" cy="223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2" descr="http://img0.liveinternet.ru/images/attach/c/10/108/615/108615668_ELKA_S_SHARAMI_I_PODARKAMI.jp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0"/>
            <a:ext cx="3781425" cy="47625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3109" y="285734"/>
            <a:ext cx="41474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 Antiqua" pitchFamily="18" charset="0"/>
              </a:rPr>
              <a:t>Робота в групах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Рисунок 4" descr="http://img0.liveinternet.ru/images/attach/c/2/66/239/66239261_84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360030">
            <a:off x="187067" y="207907"/>
            <a:ext cx="1000132" cy="1082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1.bp.blogspot.com/-NPei9SmVUVA/UrnG-nn8ykI/AAAAAAAAAVc/qdqQ_tyIFWM/s1600/sneg21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4052" y="0"/>
            <a:ext cx="969948" cy="977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mg0.liveinternet.ru/images/attach/c/2/66/239/66239261_84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360030">
            <a:off x="4334067" y="1007036"/>
            <a:ext cx="1000132" cy="999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pbf.kpi.ua/txt/pbf/news/snowflake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478155">
            <a:off x="4636086" y="2295727"/>
            <a:ext cx="1043092" cy="1077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pbf.kpi.ua/txt/pbf/news/snowflake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478155">
            <a:off x="148134" y="2477870"/>
            <a:ext cx="928694" cy="1077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285984" y="928676"/>
            <a:ext cx="457203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групи всі мерщій сідайте</a:t>
            </a:r>
          </a:p>
          <a:p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 роботу починайте</a:t>
            </a: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Ці сніжиночки візьміть </a:t>
            </a:r>
          </a:p>
          <a:p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 завдання вмить зробіть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ttonkoglas.ucoz.ru/1/zima-prirod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-142894"/>
            <a:ext cx="9358347" cy="5286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lenagold.ru/fon/clipart/s/snvk/snegov6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928940"/>
            <a:ext cx="1452565" cy="1785950"/>
          </a:xfrm>
          <a:prstGeom prst="rect">
            <a:avLst/>
          </a:prstGeom>
          <a:noFill/>
        </p:spPr>
      </p:pic>
      <p:pic>
        <p:nvPicPr>
          <p:cNvPr id="4" name="Picture 6" descr="http://www.smileyparadies.de/winter/smileygarden.de_SchneemannDance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2500312"/>
            <a:ext cx="2143140" cy="1857394"/>
          </a:xfrm>
          <a:prstGeom prst="rect">
            <a:avLst/>
          </a:prstGeom>
          <a:noFill/>
        </p:spPr>
      </p:pic>
      <p:pic>
        <p:nvPicPr>
          <p:cNvPr id="2" name="Picture 8" descr="http://gblor.ru/media/images/top/preview/lh4.googleusercontent.com--b7r4TNBOLlI-VHuDNw7xdGI-AAAAAAACRu4-8odV2N7GlcU-sn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1500180"/>
            <a:ext cx="2143140" cy="2428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857488" y="0"/>
            <a:ext cx="32861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normalizeH="0" baseline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Фізхвилинка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uk-UA" sz="3600" b="1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S10190870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2261</TotalTime>
  <Words>252</Words>
  <Application>Microsoft Office PowerPoint</Application>
  <PresentationFormat>Экран (16:9)</PresentationFormat>
  <Paragraphs>84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Воздушный поток</vt:lpstr>
      <vt:lpstr>TS101908704</vt:lpstr>
      <vt:lpstr> . .           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hp620</dc:creator>
  <cp:lastModifiedBy>VPK</cp:lastModifiedBy>
  <cp:revision>220</cp:revision>
  <dcterms:created xsi:type="dcterms:W3CDTF">2011-08-06T16:09:00Z</dcterms:created>
  <dcterms:modified xsi:type="dcterms:W3CDTF">2018-03-10T18:33:28Z</dcterms:modified>
</cp:coreProperties>
</file>