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6" r:id="rId4"/>
    <p:sldId id="258" r:id="rId5"/>
    <p:sldId id="259" r:id="rId6"/>
    <p:sldId id="273" r:id="rId7"/>
    <p:sldId id="268" r:id="rId8"/>
    <p:sldId id="269" r:id="rId9"/>
    <p:sldId id="271" r:id="rId10"/>
    <p:sldId id="261" r:id="rId11"/>
    <p:sldId id="270" r:id="rId12"/>
    <p:sldId id="264" r:id="rId13"/>
    <p:sldId id="260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7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64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30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10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395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9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26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07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707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00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943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72C68-02B6-4E1A-A4E0-9E27766C6C01}" type="datetimeFigureOut">
              <a:rPr lang="ru-RU" smtClean="0"/>
              <a:t>24.03.2018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85285-4267-4DF3-B3B4-577A87967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11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400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0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Розв'язати рівняння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 smtClean="0"/>
              <a:t>(х-2,73):1,2=5,8;</a:t>
            </a:r>
            <a:endParaRPr lang="en-US" b="1" dirty="0" smtClean="0"/>
          </a:p>
          <a:p>
            <a:pPr marL="0" indent="0">
              <a:buNone/>
            </a:pPr>
            <a:r>
              <a:rPr lang="uk-UA" i="1" dirty="0" smtClean="0"/>
              <a:t>х-2,73=5,8</a:t>
            </a:r>
            <a:r>
              <a:rPr lang="uk-UA" i="1" dirty="0" smtClean="0">
                <a:sym typeface="Wingdings"/>
              </a:rPr>
              <a:t>1,2;</a:t>
            </a:r>
          </a:p>
          <a:p>
            <a:pPr marL="0" indent="0">
              <a:buNone/>
            </a:pPr>
            <a:r>
              <a:rPr lang="uk-UA" i="1" dirty="0" smtClean="0">
                <a:sym typeface="Wingdings"/>
              </a:rPr>
              <a:t>х-2,73=6,96;</a:t>
            </a:r>
          </a:p>
          <a:p>
            <a:pPr marL="0" indent="0">
              <a:buNone/>
            </a:pPr>
            <a:r>
              <a:rPr lang="uk-UA" i="1" dirty="0" smtClean="0">
                <a:sym typeface="Wingdings"/>
              </a:rPr>
              <a:t>х=6,96+2,73;</a:t>
            </a:r>
          </a:p>
          <a:p>
            <a:pPr marL="0" indent="0">
              <a:buNone/>
            </a:pPr>
            <a:r>
              <a:rPr lang="uk-UA" i="1" dirty="0" smtClean="0">
                <a:sym typeface="Wingdings"/>
              </a:rPr>
              <a:t>х=9,69.</a:t>
            </a:r>
          </a:p>
          <a:p>
            <a:pPr marL="0" indent="0">
              <a:buNone/>
            </a:pPr>
            <a:r>
              <a:rPr lang="uk-UA" i="1" dirty="0" smtClean="0">
                <a:sym typeface="Wingdings"/>
              </a:rPr>
              <a:t>Відповідь: 9,69.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7243">
            <a:off x="5220072" y="1628800"/>
            <a:ext cx="3402136" cy="4576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560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релаксация для детей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260648"/>
            <a:ext cx="8045450" cy="5865515"/>
          </a:xfrm>
        </p:spPr>
      </p:pic>
    </p:spTree>
    <p:extLst>
      <p:ext uri="{BB962C8B-B14F-4D97-AF65-F5344CB8AC3E}">
        <p14:creationId xmlns:p14="http://schemas.microsoft.com/office/powerpoint/2010/main" val="324432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Задача №944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49010"/>
            <a:ext cx="1524000" cy="1476375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971600" y="4149080"/>
            <a:ext cx="72008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04195"/>
            <a:ext cx="2093231" cy="94488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292080" y="1988840"/>
            <a:ext cx="0" cy="216024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Волна 8"/>
          <p:cNvSpPr/>
          <p:nvPr/>
        </p:nvSpPr>
        <p:spPr>
          <a:xfrm>
            <a:off x="5292080" y="1844824"/>
            <a:ext cx="1728192" cy="792088"/>
          </a:xfrm>
          <a:prstGeom prst="wav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tx2"/>
                </a:solidFill>
              </a:rPr>
              <a:t>зустріч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574" y="4201924"/>
            <a:ext cx="1033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</a:t>
            </a:r>
            <a:r>
              <a:rPr lang="en-US" dirty="0" smtClean="0"/>
              <a:t>=4</a:t>
            </a:r>
            <a:r>
              <a:rPr lang="uk-UA" dirty="0" smtClean="0"/>
              <a:t>,5год</a:t>
            </a:r>
            <a:endParaRPr lang="ru-RU" dirty="0"/>
          </a:p>
        </p:txBody>
      </p:sp>
      <p:sp>
        <p:nvSpPr>
          <p:cNvPr id="11" name="Левая фигурная скобка 10"/>
          <p:cNvSpPr/>
          <p:nvPr/>
        </p:nvSpPr>
        <p:spPr>
          <a:xfrm rot="16200000">
            <a:off x="4299758" y="1135376"/>
            <a:ext cx="760507" cy="7416823"/>
          </a:xfrm>
          <a:prstGeom prst="leftBrace">
            <a:avLst>
              <a:gd name="adj1" fmla="val 0"/>
              <a:gd name="adj2" fmla="val 5034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223797" y="5224041"/>
            <a:ext cx="912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/>
              <a:t>S=</a:t>
            </a:r>
            <a:r>
              <a:rPr lang="uk-UA" sz="4000" b="1" i="1" dirty="0" smtClean="0"/>
              <a:t>?</a:t>
            </a:r>
            <a:endParaRPr lang="ru-RU" sz="40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20272" y="2240868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V=13</a:t>
            </a:r>
            <a:r>
              <a:rPr lang="uk-UA" sz="2400" i="1" dirty="0" smtClean="0"/>
              <a:t>,8км/</a:t>
            </a:r>
            <a:r>
              <a:rPr lang="uk-UA" sz="2400" i="1" dirty="0" err="1" smtClean="0"/>
              <a:t>год</a:t>
            </a:r>
            <a:endParaRPr lang="ru-RU" sz="2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89461" y="2164050"/>
            <a:ext cx="24144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V</a:t>
            </a:r>
            <a:r>
              <a:rPr lang="uk-UA" sz="2800" i="1" dirty="0" smtClean="0"/>
              <a:t>-?, в 6,3 рази </a:t>
            </a:r>
          </a:p>
          <a:p>
            <a:r>
              <a:rPr lang="uk-UA" sz="2800" i="1" dirty="0" smtClean="0"/>
              <a:t>більше</a:t>
            </a:r>
            <a:endParaRPr lang="ru-RU" sz="2800" i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200735" y="3429000"/>
            <a:ext cx="643073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6516216" y="3429000"/>
            <a:ext cx="64807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75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№ 934(1,2)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3,18*7,8+3,18*2,2=</a:t>
            </a:r>
          </a:p>
          <a:p>
            <a:pPr marL="0" indent="0">
              <a:buNone/>
            </a:pPr>
            <a:r>
              <a:rPr lang="uk-UA" dirty="0" smtClean="0"/>
              <a:t>59,8*4,9-59,7*4,9=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1628800"/>
            <a:ext cx="4916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3,18(7,8+2,2)=3,18*10=31,8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2217589"/>
            <a:ext cx="4942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4,9(59,8-59,7)=4,9*0,1=0,49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212976"/>
            <a:ext cx="4251701" cy="3440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775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Рефлексія</a:t>
            </a:r>
            <a:endParaRPr lang="ru-RU" b="1" i="1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77072"/>
            <a:ext cx="1749704" cy="2249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2713112" y="1558427"/>
            <a:ext cx="4968552" cy="2736304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Сьогодні на уроці я 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chemeClr val="tx1"/>
                </a:solidFill>
              </a:rPr>
              <a:t>Повторив…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chemeClr val="tx1"/>
                </a:solidFill>
              </a:rPr>
              <a:t>Дізнався…</a:t>
            </a:r>
            <a:endParaRPr lang="en-US" sz="1600" b="1" dirty="0" smtClean="0">
              <a:solidFill>
                <a:schemeClr val="tx1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chemeClr val="tx1"/>
                </a:solidFill>
              </a:rPr>
              <a:t>Найбільші труднощі я відчув…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chemeClr val="tx1"/>
                </a:solidFill>
              </a:rPr>
              <a:t>Найбільший мій усіх - це…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sz="1600" b="1" dirty="0" smtClean="0">
                <a:solidFill>
                  <a:schemeClr val="tx1"/>
                </a:solidFill>
              </a:rPr>
              <a:t>На наступному уроці я хочу…</a:t>
            </a: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19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Дякую за увагу!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45367"/>
            <a:ext cx="4824536" cy="4926943"/>
          </a:xfrm>
        </p:spPr>
      </p:pic>
      <p:sp>
        <p:nvSpPr>
          <p:cNvPr id="5" name="TextBox 4"/>
          <p:cNvSpPr txBox="1"/>
          <p:nvPr/>
        </p:nvSpPr>
        <p:spPr>
          <a:xfrm>
            <a:off x="107504" y="3501008"/>
            <a:ext cx="3375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i="1" dirty="0" smtClean="0">
                <a:solidFill>
                  <a:srgbClr val="7030A0"/>
                </a:solidFill>
              </a:rPr>
              <a:t>Молодці!</a:t>
            </a:r>
            <a:endParaRPr lang="ru-RU" sz="6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08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</a:rPr>
              <a:t>Домашнє завдання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i="1" dirty="0" smtClean="0"/>
              <a:t>          </a:t>
            </a:r>
            <a:r>
              <a:rPr lang="uk-UA" b="1" i="1" dirty="0" err="1" smtClean="0"/>
              <a:t>Повт</a:t>
            </a:r>
            <a:r>
              <a:rPr lang="uk-UA" b="1" i="1" dirty="0" smtClean="0"/>
              <a:t>. п.34, </a:t>
            </a:r>
            <a:r>
              <a:rPr lang="uk-UA" b="1" i="1" dirty="0" err="1" smtClean="0"/>
              <a:t>розв</a:t>
            </a:r>
            <a:r>
              <a:rPr lang="uk-UA" b="1" i="1" dirty="0" smtClean="0"/>
              <a:t>. №946(3), №945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852936"/>
            <a:ext cx="6721002" cy="281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3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518815"/>
            <a:ext cx="6728284" cy="1109985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Тема.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Множення десяткових дробів. </a:t>
            </a:r>
            <a:r>
              <a:rPr lang="uk-UA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</a:t>
            </a:r>
            <a:r>
              <a:rPr lang="en-US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язування</a:t>
            </a:r>
            <a:r>
              <a:rPr lang="uk-UA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вправ.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8491" y="2420888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uk-UA" sz="3600" b="1" i="1" dirty="0" smtClean="0">
                <a:solidFill>
                  <a:schemeClr val="bg2">
                    <a:lumMod val="50000"/>
                  </a:schemeClr>
                </a:solidFill>
              </a:rPr>
              <a:t>Девіз уроку</a:t>
            </a:r>
            <a:r>
              <a:rPr lang="uk-UA" dirty="0" smtClean="0"/>
              <a:t>:    </a:t>
            </a:r>
            <a:r>
              <a:rPr lang="uk-UA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«Думай швидко, </a:t>
            </a:r>
          </a:p>
          <a:p>
            <a:r>
              <a:rPr lang="uk-UA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обчислюй правильно,</a:t>
            </a:r>
          </a:p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відповідай чітко.»</a:t>
            </a:r>
            <a:r>
              <a:rPr lang="uk-UA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656184" cy="151216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916" y="4572000"/>
            <a:ext cx="295275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778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7030A0"/>
                </a:solidFill>
              </a:rPr>
              <a:t>Усні вправи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uk-UA" dirty="0" smtClean="0"/>
              <a:t>Виконати множення: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    9,54</a:t>
            </a:r>
            <a:r>
              <a:rPr lang="uk-UA" dirty="0" smtClean="0">
                <a:sym typeface="Wingdings"/>
              </a:rPr>
              <a:t>10= 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sym typeface="Wingdings"/>
              </a:rPr>
              <a:t>    </a:t>
            </a:r>
            <a:r>
              <a:rPr lang="uk-UA" dirty="0" smtClean="0"/>
              <a:t>9,54</a:t>
            </a:r>
            <a:r>
              <a:rPr lang="uk-UA" dirty="0" smtClean="0">
                <a:sym typeface="Wingdings"/>
              </a:rPr>
              <a:t>100= 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   9,54</a:t>
            </a:r>
            <a:r>
              <a:rPr lang="uk-UA" dirty="0" smtClean="0">
                <a:sym typeface="Wingdings"/>
              </a:rPr>
              <a:t>0,1= </a:t>
            </a:r>
            <a:endParaRPr lang="uk-UA" dirty="0" smtClean="0">
              <a:solidFill>
                <a:srgbClr val="FF0000"/>
              </a:solidFill>
              <a:sym typeface="Wingdings"/>
            </a:endParaRP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   9,54</a:t>
            </a:r>
            <a:r>
              <a:rPr lang="uk-UA" dirty="0" smtClean="0">
                <a:sym typeface="Wingdings"/>
              </a:rPr>
              <a:t>10 000= 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/>
              <a:t>   9,54</a:t>
            </a:r>
            <a:r>
              <a:rPr lang="uk-UA" dirty="0" smtClean="0">
                <a:sym typeface="Wingdings"/>
              </a:rPr>
              <a:t>0,001= </a:t>
            </a:r>
            <a:endParaRPr lang="uk-UA" dirty="0" smtClean="0">
              <a:solidFill>
                <a:srgbClr val="FF0000"/>
              </a:solidFill>
              <a:sym typeface="Wingdings"/>
            </a:endParaRPr>
          </a:p>
          <a:p>
            <a:pPr marL="0" indent="0">
              <a:buNone/>
            </a:pPr>
            <a:endParaRPr lang="uk-UA" dirty="0" smtClean="0">
              <a:sym typeface="Wingdings"/>
            </a:endParaRPr>
          </a:p>
          <a:p>
            <a:pPr marL="0" indent="0">
              <a:buNone/>
            </a:pPr>
            <a:endParaRPr lang="uk-UA" dirty="0" smtClean="0">
              <a:sym typeface="Wingdings"/>
            </a:endParaRPr>
          </a:p>
          <a:p>
            <a:pPr marL="0" indent="0">
              <a:buNone/>
            </a:pPr>
            <a:endParaRPr lang="uk-UA" dirty="0" smtClean="0">
              <a:sym typeface="Wingdings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56576" y="1166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2204864"/>
            <a:ext cx="915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95,4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93622" y="2789639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954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3374414"/>
            <a:ext cx="1124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0,954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1280" y="3959189"/>
            <a:ext cx="1226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95400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5789" y="4543964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0,00954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1" name="Picture 7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48880"/>
            <a:ext cx="17526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340768"/>
            <a:ext cx="151765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028" y="1659904"/>
            <a:ext cx="682625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165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</a:rPr>
              <a:t>Виконати дії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5437" y="1233349"/>
            <a:ext cx="1584176" cy="5760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7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475396" y="2232197"/>
            <a:ext cx="1584176" cy="5760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70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27575" y="3305882"/>
            <a:ext cx="1584176" cy="5760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73,8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067944" y="4365104"/>
            <a:ext cx="1584176" cy="5760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7,38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70837" y="5661248"/>
            <a:ext cx="1584176" cy="5760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10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876256" y="2520229"/>
            <a:ext cx="1944216" cy="1310921"/>
          </a:xfrm>
          <a:prstGeom prst="triangl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B050"/>
                </a:solidFill>
              </a:rPr>
              <a:t>0,01</a:t>
            </a:r>
            <a:endParaRPr lang="ru-RU" sz="3200" b="1" dirty="0">
              <a:solidFill>
                <a:srgbClr val="00B05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341350" y="1802680"/>
            <a:ext cx="504056" cy="45042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6" idx="1"/>
          </p:cNvCxnSpPr>
          <p:nvPr/>
        </p:nvCxnSpPr>
        <p:spPr>
          <a:xfrm>
            <a:off x="2555776" y="2823352"/>
            <a:ext cx="503796" cy="56689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6" idx="5"/>
          </p:cNvCxnSpPr>
          <p:nvPr/>
        </p:nvCxnSpPr>
        <p:spPr>
          <a:xfrm>
            <a:off x="4179754" y="3797583"/>
            <a:ext cx="464254" cy="56752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7" idx="5"/>
          </p:cNvCxnSpPr>
          <p:nvPr/>
        </p:nvCxnSpPr>
        <p:spPr>
          <a:xfrm>
            <a:off x="5420123" y="4856805"/>
            <a:ext cx="736053" cy="80444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876256" y="3831150"/>
            <a:ext cx="736053" cy="189534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09984" y="1724068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*10</a:t>
            </a:r>
            <a:endParaRPr lang="ru-RU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807674" y="2768394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+3,8</a:t>
            </a:r>
            <a:endParaRPr lang="ru-RU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390369" y="3620336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*0,1</a:t>
            </a:r>
            <a:endParaRPr lang="ru-RU" sz="2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652120" y="4826926"/>
            <a:ext cx="1005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+2,62</a:t>
            </a:r>
            <a:endParaRPr lang="ru-RU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209499" y="4595195"/>
            <a:ext cx="1188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*0,001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68" y="4143556"/>
            <a:ext cx="3084736" cy="2576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517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96 -0.0713 L 0.6316 -0.5648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2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Порівняти числа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/>
              <a:t>3,6          3,8</a:t>
            </a:r>
          </a:p>
          <a:p>
            <a:pPr marL="0" indent="0">
              <a:buNone/>
            </a:pPr>
            <a:r>
              <a:rPr lang="uk-UA" sz="4000" b="1" dirty="0" smtClean="0"/>
              <a:t>8,5          4,8</a:t>
            </a:r>
          </a:p>
          <a:p>
            <a:pPr marL="0" indent="0">
              <a:buNone/>
            </a:pPr>
            <a:r>
              <a:rPr lang="uk-UA" sz="4000" b="1" dirty="0" smtClean="0"/>
              <a:t>16,8        16,79</a:t>
            </a:r>
          </a:p>
          <a:p>
            <a:pPr marL="0" indent="0">
              <a:buNone/>
            </a:pPr>
            <a:r>
              <a:rPr lang="uk-UA" sz="4000" b="1" dirty="0" smtClean="0"/>
              <a:t>83,87      83,908</a:t>
            </a:r>
          </a:p>
          <a:p>
            <a:pPr marL="0" indent="0">
              <a:buNone/>
            </a:pPr>
            <a:r>
              <a:rPr lang="uk-UA" sz="4000" b="1" dirty="0" smtClean="0"/>
              <a:t>0,02         0,009</a:t>
            </a:r>
          </a:p>
          <a:p>
            <a:pPr marL="0" indent="0">
              <a:buNone/>
            </a:pPr>
            <a:r>
              <a:rPr lang="uk-UA" sz="4000" b="1" dirty="0" smtClean="0"/>
              <a:t>81,36      81,3602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15282" y="1777632"/>
            <a:ext cx="50405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&lt;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5282" y="2564904"/>
            <a:ext cx="50405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&gt;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2228" y="3212976"/>
            <a:ext cx="50405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&gt;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23437" y="4005064"/>
            <a:ext cx="50405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12228" y="4692619"/>
            <a:ext cx="50405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&gt;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20826" y="5445224"/>
            <a:ext cx="504056" cy="3600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&lt;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639433"/>
            <a:ext cx="3528392" cy="3385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12776"/>
            <a:ext cx="4608511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799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Розтав так множники, щоб отримати правильну рівність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7,08*            =70,8      </a:t>
            </a:r>
          </a:p>
          <a:p>
            <a:pPr marL="0" indent="0">
              <a:buNone/>
            </a:pPr>
            <a:r>
              <a:rPr lang="uk-UA" dirty="0" smtClean="0"/>
              <a:t>7,08*            =7080</a:t>
            </a:r>
          </a:p>
          <a:p>
            <a:pPr marL="0" indent="0">
              <a:buNone/>
            </a:pPr>
            <a:r>
              <a:rPr lang="uk-UA" dirty="0" smtClean="0"/>
              <a:t>7,08*            =0,708</a:t>
            </a:r>
          </a:p>
          <a:p>
            <a:pPr marL="0" indent="0">
              <a:buNone/>
            </a:pPr>
            <a:r>
              <a:rPr lang="uk-UA" dirty="0" smtClean="0"/>
              <a:t>7,08*            =708</a:t>
            </a:r>
          </a:p>
          <a:p>
            <a:pPr marL="0" indent="0">
              <a:buNone/>
            </a:pPr>
            <a:r>
              <a:rPr lang="uk-UA" dirty="0" smtClean="0"/>
              <a:t>7,08*            =7,08</a:t>
            </a:r>
          </a:p>
          <a:p>
            <a:pPr marL="0" indent="0">
              <a:buNone/>
            </a:pPr>
            <a:r>
              <a:rPr lang="uk-UA" dirty="0" smtClean="0"/>
              <a:t>7,08*            =0,0708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12-конечная звезда 10"/>
          <p:cNvSpPr/>
          <p:nvPr/>
        </p:nvSpPr>
        <p:spPr>
          <a:xfrm>
            <a:off x="1506538" y="4617175"/>
            <a:ext cx="1008112" cy="55456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12-конечная звезда 11"/>
          <p:cNvSpPr/>
          <p:nvPr/>
        </p:nvSpPr>
        <p:spPr>
          <a:xfrm>
            <a:off x="1506538" y="3973178"/>
            <a:ext cx="1008112" cy="55456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12-конечная звезда 12"/>
          <p:cNvSpPr/>
          <p:nvPr/>
        </p:nvSpPr>
        <p:spPr>
          <a:xfrm>
            <a:off x="1506538" y="1556792"/>
            <a:ext cx="1008112" cy="55456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12-конечная звезда 13"/>
          <p:cNvSpPr/>
          <p:nvPr/>
        </p:nvSpPr>
        <p:spPr>
          <a:xfrm>
            <a:off x="1506538" y="2170762"/>
            <a:ext cx="1008112" cy="55456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12-конечная звезда 14"/>
          <p:cNvSpPr/>
          <p:nvPr/>
        </p:nvSpPr>
        <p:spPr>
          <a:xfrm>
            <a:off x="1506538" y="2795302"/>
            <a:ext cx="1008112" cy="55456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12-конечная звезда 15"/>
          <p:cNvSpPr/>
          <p:nvPr/>
        </p:nvSpPr>
        <p:spPr>
          <a:xfrm>
            <a:off x="1506538" y="3378487"/>
            <a:ext cx="1008112" cy="55456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95536" y="5733256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1000</a:t>
            </a:r>
            <a:r>
              <a:rPr lang="uk-UA" sz="2400" b="1" dirty="0" smtClean="0"/>
              <a:t> 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06472" y="5720170"/>
            <a:ext cx="564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 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29387" y="576390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77437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0,1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4048" y="5733256"/>
            <a:ext cx="731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0,01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4208" y="5720171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100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31699" y="622557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К</a:t>
            </a:r>
            <a:endParaRPr lang="ru-RU" sz="2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36788" y="6225758"/>
            <a:ext cx="393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2400" b="1" dirty="0">
                <a:solidFill>
                  <a:prstClr val="black"/>
                </a:solidFill>
              </a:rPr>
              <a:t>О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74418" y="6265144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Н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674228" y="6231616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К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729387" y="6225571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У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195607" y="6181835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Р</a:t>
            </a:r>
            <a:endParaRPr lang="ru-RU" sz="2400" b="1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607" y="2448046"/>
            <a:ext cx="3373224" cy="4195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097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-0.00452 -0.59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2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0.12205 -0.5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-2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22049 -0.421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2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11111E-6 L -0.52726 -0.335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72" y="-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9259E-6 L -0.10417 -0.258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36632 -0.159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16" y="-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33177 -0.6511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0" y="-325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51562 -0.6511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1" y="-325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0.22032 -0.6569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7" y="-3284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093 L -0.04826 -0.6518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-3254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43073 -0.6511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-325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0.20052 -0.6446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-3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лошади, конкур (2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380546"/>
            <a:ext cx="7660152" cy="5745618"/>
          </a:xfrm>
        </p:spPr>
      </p:pic>
    </p:spTree>
    <p:extLst>
      <p:ext uri="{BB962C8B-B14F-4D97-AF65-F5344CB8AC3E}">
        <p14:creationId xmlns:p14="http://schemas.microsoft.com/office/powerpoint/2010/main" val="142726115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Розв'язати № 946(2)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dirty="0" smtClean="0"/>
              <a:t>(3,6</a:t>
            </a:r>
            <a:r>
              <a:rPr lang="uk-UA" sz="4400" b="1" dirty="0" smtClean="0">
                <a:sym typeface="Wingdings"/>
              </a:rPr>
              <a:t></a:t>
            </a:r>
            <a:r>
              <a:rPr lang="uk-UA" sz="4400" b="1" dirty="0" smtClean="0"/>
              <a:t>4,25-0,7)</a:t>
            </a:r>
            <a:r>
              <a:rPr lang="uk-UA" sz="4400" b="1" dirty="0" smtClean="0">
                <a:sym typeface="Wingdings"/>
              </a:rPr>
              <a:t></a:t>
            </a:r>
            <a:r>
              <a:rPr lang="uk-UA" sz="4400" b="1" dirty="0" smtClean="0"/>
              <a:t>5,9+7,9</a:t>
            </a:r>
            <a:r>
              <a:rPr lang="uk-UA" sz="4400" b="1" dirty="0" smtClean="0">
                <a:sym typeface="Wingdings"/>
              </a:rPr>
              <a:t></a:t>
            </a:r>
            <a:r>
              <a:rPr lang="uk-UA" sz="4400" b="1" dirty="0" smtClean="0"/>
              <a:t>0,2=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7322" y="2533181"/>
            <a:ext cx="2581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1) 3,6</a:t>
            </a:r>
            <a:r>
              <a:rPr lang="uk-UA" sz="2800" dirty="0" smtClean="0">
                <a:sym typeface="Wingdings"/>
              </a:rPr>
              <a:t>4,25=15,3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34311" y="3211680"/>
            <a:ext cx="2579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2) 15,3-0,7=14,6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48877" y="4149080"/>
            <a:ext cx="2763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3) 14,6</a:t>
            </a:r>
            <a:r>
              <a:rPr lang="uk-UA" sz="2800" dirty="0" smtClean="0">
                <a:sym typeface="Wingdings"/>
              </a:rPr>
              <a:t>5,9=86,14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48877" y="4895630"/>
            <a:ext cx="290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4) 7,9</a:t>
            </a:r>
            <a:r>
              <a:rPr lang="uk-UA" sz="2800" dirty="0" smtClean="0">
                <a:sym typeface="Wingdings"/>
              </a:rPr>
              <a:t>0,2=1,58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35754" y="5817702"/>
            <a:ext cx="3143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5)86,14+1,58=87,72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876256" y="1628800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</a:rPr>
              <a:t>87,72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236" y="2833982"/>
            <a:ext cx="2646040" cy="29712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17918"/>
            <a:ext cx="4068534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303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875</TotalTime>
  <Words>276</Words>
  <Application>Microsoft Office PowerPoint</Application>
  <PresentationFormat>Экран (4:3)</PresentationFormat>
  <Paragraphs>100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Домашнє завдання</vt:lpstr>
      <vt:lpstr>Тема. Множення десяткових дробів. Розв’язування вправ.</vt:lpstr>
      <vt:lpstr>Усні вправи</vt:lpstr>
      <vt:lpstr>Виконати дії</vt:lpstr>
      <vt:lpstr>Порівняти числа</vt:lpstr>
      <vt:lpstr>Розтав так множники, щоб отримати правильну рівність </vt:lpstr>
      <vt:lpstr>Презентация PowerPoint</vt:lpstr>
      <vt:lpstr>Розв'язати № 946(2)</vt:lpstr>
      <vt:lpstr>Розв'язати рівняння </vt:lpstr>
      <vt:lpstr>Презентация PowerPoint</vt:lpstr>
      <vt:lpstr>Задача №944</vt:lpstr>
      <vt:lpstr>№ 934(1,2)</vt:lpstr>
      <vt:lpstr>Рефлексія</vt:lpstr>
      <vt:lpstr>Дякую за увагу!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Множення десяткових дробів. Розв’язуння вправ.</dc:title>
  <dc:creator>User</dc:creator>
  <cp:lastModifiedBy>User</cp:lastModifiedBy>
  <cp:revision>74</cp:revision>
  <dcterms:created xsi:type="dcterms:W3CDTF">2018-03-04T10:00:58Z</dcterms:created>
  <dcterms:modified xsi:type="dcterms:W3CDTF">2018-03-24T19:45:38Z</dcterms:modified>
</cp:coreProperties>
</file>