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3" r:id="rId6"/>
    <p:sldId id="288" r:id="rId7"/>
    <p:sldId id="281" r:id="rId8"/>
    <p:sldId id="289" r:id="rId9"/>
    <p:sldId id="276" r:id="rId10"/>
    <p:sldId id="277" r:id="rId11"/>
    <p:sldId id="279" r:id="rId12"/>
    <p:sldId id="287" r:id="rId13"/>
    <p:sldId id="278" r:id="rId14"/>
    <p:sldId id="290" r:id="rId15"/>
    <p:sldId id="283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634C84-762E-4443-A43C-6DDDEB3CD9D5}">
          <p14:sldIdLst>
            <p14:sldId id="256"/>
            <p14:sldId id="258"/>
            <p14:sldId id="261"/>
            <p14:sldId id="257"/>
            <p14:sldId id="263"/>
            <p14:sldId id="288"/>
            <p14:sldId id="281"/>
            <p14:sldId id="289"/>
            <p14:sldId id="276"/>
            <p14:sldId id="277"/>
            <p14:sldId id="279"/>
            <p14:sldId id="287"/>
            <p14:sldId id="278"/>
            <p14:sldId id="290"/>
            <p14:sldId id="283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1" autoAdjust="0"/>
    <p:restoredTop sz="94660"/>
  </p:normalViewPr>
  <p:slideViewPr>
    <p:cSldViewPr>
      <p:cViewPr>
        <p:scale>
          <a:sx n="100" d="100"/>
          <a:sy n="100" d="100"/>
        </p:scale>
        <p:origin x="-19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uk-UA" dirty="0"/>
              <a:t>За результатами опитування </a:t>
            </a:r>
          </a:p>
          <a:p>
            <a:pPr>
              <a:defRPr/>
            </a:pPr>
            <a:r>
              <a:rPr lang="uk-UA" dirty="0"/>
              <a:t>учнів </a:t>
            </a:r>
            <a:r>
              <a:rPr lang="uk-UA" baseline="0" dirty="0" smtClean="0"/>
              <a:t> </a:t>
            </a:r>
            <a:r>
              <a:rPr lang="uk-UA" dirty="0" smtClean="0"/>
              <a:t>4 </a:t>
            </a:r>
            <a:r>
              <a:rPr lang="uk-UA" dirty="0"/>
              <a:t>класів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974045278992268E-2"/>
          <c:y val="0.28482121858143222"/>
          <c:w val="0.89773806368050346"/>
          <c:h val="0.47297529000295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Розвиває інтерес до навчання</c:v>
                </c:pt>
                <c:pt idx="1">
                  <c:v>Кращому засвоєнню навчального матеріалу</c:v>
                </c:pt>
                <c:pt idx="2">
                  <c:v>Розвиває активність на уроці</c:v>
                </c:pt>
                <c:pt idx="3">
                  <c:v>Дає можливість висловити власну думку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</c:v>
                </c:pt>
                <c:pt idx="1">
                  <c:v>86</c:v>
                </c:pt>
                <c:pt idx="2">
                  <c:v>78</c:v>
                </c:pt>
                <c:pt idx="3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Розвиває інтерес до навчання</c:v>
                </c:pt>
                <c:pt idx="1">
                  <c:v>Кращому засвоєнню навчального матеріалу</c:v>
                </c:pt>
                <c:pt idx="2">
                  <c:v>Розвиває активність на уроці</c:v>
                </c:pt>
                <c:pt idx="3">
                  <c:v>Дає можливість висловити власну думку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Розвиває інтерес до навчання</c:v>
                </c:pt>
                <c:pt idx="1">
                  <c:v>Кращому засвоєнню навчального матеріалу</c:v>
                </c:pt>
                <c:pt idx="2">
                  <c:v>Розвиває активність на уроці</c:v>
                </c:pt>
                <c:pt idx="3">
                  <c:v>Дає можливість висловити власну думку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7"/>
        <c:axId val="153906560"/>
        <c:axId val="153908352"/>
      </c:barChart>
      <c:catAx>
        <c:axId val="153906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53908352"/>
        <c:crosses val="autoZero"/>
        <c:auto val="1"/>
        <c:lblAlgn val="ctr"/>
        <c:lblOffset val="100"/>
        <c:noMultiLvlLbl val="0"/>
      </c:catAx>
      <c:valAx>
        <c:axId val="153908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390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5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6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9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8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7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7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4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441BD-73E3-4955-AE2C-2BCB92440E1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74E92-31C2-4891-AC4C-12A578FE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Презентація педагогічного досвіду вчителя початкових класів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         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Кулешової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 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Олени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Володимирівни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567971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 установа </a:t>
            </a:r>
            <a:br>
              <a:rPr lang="uk-UA" sz="24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спеціалізована школа І-ІІІ ступенів № 29</a:t>
            </a:r>
            <a:br>
              <a:rPr lang="uk-UA" sz="24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475A8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Суми, Сумської області</a:t>
            </a:r>
            <a:endParaRPr lang="ru-RU" sz="24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74486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Проводимо </a:t>
            </a:r>
            <a:r>
              <a:rPr lang="ru-RU" sz="2400" dirty="0" err="1" smtClean="0"/>
              <a:t>різноманітні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майстер-класи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08720"/>
            <a:ext cx="3165816" cy="4221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93050"/>
            <a:ext cx="2952328" cy="221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3384376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5" y="1052736"/>
            <a:ext cx="3179845" cy="266429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Приймали</a:t>
            </a:r>
            <a:r>
              <a:rPr lang="ru-RU" sz="2400" dirty="0" smtClean="0"/>
              <a:t> участь у </a:t>
            </a:r>
            <a:r>
              <a:rPr lang="ru-RU" sz="2400" dirty="0" err="1" smtClean="0"/>
              <a:t>конкурсі</a:t>
            </a:r>
            <a:r>
              <a:rPr lang="ru-RU" sz="2400" dirty="0" smtClean="0"/>
              <a:t> «СуперРобот-2017»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672408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68" y="1268760"/>
            <a:ext cx="4729264" cy="36450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764704"/>
            <a:ext cx="4572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Всеукраїнському </a:t>
            </a:r>
            <a:r>
              <a:rPr lang="uk-UA" dirty="0">
                <a:latin typeface="Times New Roman"/>
                <a:ea typeface="Times New Roman"/>
              </a:rPr>
              <a:t>конкурсі  «Рік Японії в Україні»;</a:t>
            </a:r>
            <a:endParaRPr lang="uk-UA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521967" cy="2965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err="1" smtClean="0"/>
              <a:t>Самоосвіта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571612"/>
            <a:ext cx="4857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tantia" pitchFamily="18" charset="0"/>
                <a:cs typeface="Times New Roman" pitchFamily="18" charset="0"/>
              </a:rPr>
              <a:t>  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509970" cy="5382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err="1" smtClean="0"/>
              <a:t>Самоосвіта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571612"/>
            <a:ext cx="4857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nstantia" pitchFamily="18" charset="0"/>
                <a:cs typeface="Times New Roman" pitchFamily="18" charset="0"/>
              </a:rPr>
              <a:t>  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29889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966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Адреса мого </a:t>
            </a:r>
            <a:r>
              <a:rPr lang="uk-UA" dirty="0" err="1" smtClean="0"/>
              <a:t>сайта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571744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http://sidorovaoksana.wordpress.com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35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905">
                  <a:solidFill>
                    <a:srgbClr val="00B05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Працюй, наче тобі не потрібні гроші, </a:t>
            </a:r>
          </a:p>
          <a:p>
            <a:pPr algn="ctr">
              <a:defRPr/>
            </a:pPr>
            <a:r>
              <a:rPr lang="uk-UA" sz="3600" b="1" dirty="0" smtClean="0">
                <a:ln w="1905">
                  <a:solidFill>
                    <a:srgbClr val="00B05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люби, наче тобі</a:t>
            </a:r>
          </a:p>
          <a:p>
            <a:pPr algn="ctr">
              <a:defRPr/>
            </a:pPr>
            <a:r>
              <a:rPr lang="uk-UA" sz="3600" b="1" dirty="0" smtClean="0">
                <a:ln w="1905">
                  <a:solidFill>
                    <a:srgbClr val="00B05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ніхто ніколи</a:t>
            </a:r>
          </a:p>
          <a:p>
            <a:pPr algn="ctr">
              <a:defRPr/>
            </a:pPr>
            <a:r>
              <a:rPr lang="uk-UA" sz="3600" b="1" dirty="0" smtClean="0">
                <a:ln w="1905">
                  <a:solidFill>
                    <a:srgbClr val="00B05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не завдавав болю, танцюй, наче</a:t>
            </a:r>
          </a:p>
          <a:p>
            <a:pPr algn="ctr">
              <a:defRPr/>
            </a:pPr>
            <a:r>
              <a:rPr lang="uk-UA" sz="3600" b="1" dirty="0" smtClean="0">
                <a:ln w="1905">
                  <a:solidFill>
                    <a:srgbClr val="00B05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ніхто на тебе не дивиться,</a:t>
            </a:r>
          </a:p>
          <a:p>
            <a:pPr algn="ctr">
              <a:defRPr/>
            </a:pPr>
            <a:r>
              <a:rPr lang="uk-UA" sz="3600" b="1" dirty="0" smtClean="0">
                <a:ln w="1905">
                  <a:solidFill>
                    <a:srgbClr val="00B05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живи, наче на землі  рай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785926"/>
            <a:ext cx="47863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0000"/>
                </a:solidFill>
                <a:latin typeface="Comic Sans MS" pitchFamily="66" charset="0"/>
              </a:rPr>
              <a:t>“Маючи</a:t>
            </a:r>
            <a:r>
              <a:rPr lang="uk-UA" sz="2400" b="1" dirty="0" smtClean="0">
                <a:solidFill>
                  <a:srgbClr val="000000"/>
                </a:solidFill>
                <a:latin typeface="Comic Sans MS" pitchFamily="66" charset="0"/>
              </a:rPr>
              <a:t> поганих кравців, </a:t>
            </a:r>
          </a:p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Comic Sans MS" pitchFamily="66" charset="0"/>
              </a:rPr>
              <a:t>не матимеш гарного одягу, </a:t>
            </a:r>
          </a:p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Comic Sans MS" pitchFamily="66" charset="0"/>
              </a:rPr>
              <a:t>якщо погані пекарі – то </a:t>
            </a:r>
          </a:p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Comic Sans MS" pitchFamily="66" charset="0"/>
              </a:rPr>
              <a:t>матимеш такий-сякий хліб, </a:t>
            </a:r>
          </a:p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Comic Sans MS" pitchFamily="66" charset="0"/>
              </a:rPr>
              <a:t>а якщо матимеш </a:t>
            </a:r>
          </a:p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Comic Sans MS" pitchFamily="66" charset="0"/>
              </a:rPr>
              <a:t>поганих учителів, </a:t>
            </a:r>
          </a:p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Comic Sans MS" pitchFamily="66" charset="0"/>
              </a:rPr>
              <a:t>то в нас не буде </a:t>
            </a:r>
          </a:p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Comic Sans MS" pitchFamily="66" charset="0"/>
              </a:rPr>
              <a:t>майбутнього ”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vitalik\Desktop\Новая папка (2)\iz5-Rotjf4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16" y="692696"/>
            <a:ext cx="3268586" cy="26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italik\Desktop\Новая папка (2)\pNy02nDDhJ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1751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74840" cy="923702"/>
          </a:xfrm>
        </p:spPr>
        <p:txBody>
          <a:bodyPr>
            <a:noAutofit/>
          </a:bodyPr>
          <a:lstStyle/>
          <a:p>
            <a:r>
              <a:rPr lang="uk-UA" sz="3600" dirty="0" smtClean="0"/>
              <a:t>Педагогічне кредо: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6848" cy="4691063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1800" i="1" dirty="0" smtClean="0">
                <a:latin typeface="Times New Roman"/>
                <a:ea typeface="Times New Roman"/>
              </a:rPr>
              <a:t>Пізнання дитиною світу починається з пізнання людини,</a:t>
            </a:r>
            <a:endParaRPr lang="uk-UA" sz="1800" dirty="0" smtClean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sz="1800" i="1" dirty="0" smtClean="0">
                <a:latin typeface="Times New Roman"/>
                <a:ea typeface="Times New Roman"/>
              </a:rPr>
              <a:t>а людина відкривається перед дитиною в образі матері,</a:t>
            </a:r>
            <a:endParaRPr lang="uk-UA" sz="1800" dirty="0" smtClean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  <a:tabLst>
                <a:tab pos="5940425" algn="r"/>
              </a:tabLst>
            </a:pPr>
            <a:r>
              <a:rPr lang="uk-UA" sz="1800" i="1" dirty="0" smtClean="0">
                <a:latin typeface="Times New Roman"/>
                <a:ea typeface="Times New Roman"/>
              </a:rPr>
              <a:t>              батька і вчителя.</a:t>
            </a:r>
            <a:endParaRPr lang="uk-UA" sz="1800" dirty="0" smtClean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sz="1800" i="1" dirty="0" smtClean="0">
                <a:latin typeface="Times New Roman"/>
                <a:ea typeface="Times New Roman"/>
              </a:rPr>
              <a:t>В.О. Сухомлинський</a:t>
            </a:r>
            <a:endParaRPr lang="uk-UA" sz="1800" dirty="0" smtClean="0">
              <a:latin typeface="Times New Roman"/>
              <a:ea typeface="Times New Roman"/>
            </a:endParaRPr>
          </a:p>
          <a:p>
            <a:endParaRPr lang="ru-RU" sz="1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70362"/>
            <a:ext cx="3413346" cy="254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Кулешова </a:t>
            </a:r>
            <a:r>
              <a:rPr lang="ru-RU" sz="3600" dirty="0" err="1" smtClean="0"/>
              <a:t>Олена</a:t>
            </a:r>
            <a:r>
              <a:rPr lang="ru-RU" sz="3600" dirty="0" smtClean="0"/>
              <a:t> </a:t>
            </a:r>
            <a:r>
              <a:rPr lang="ru-RU" sz="3600" dirty="0" err="1" smtClean="0"/>
              <a:t>Володимирівна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600" dirty="0" smtClean="0"/>
          </a:p>
          <a:p>
            <a:endParaRPr lang="uk-UA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14422"/>
            <a:ext cx="40679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srgbClr val="475A8D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5A8D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Освіта: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вища</a:t>
            </a:r>
            <a:b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Закінчила у 2017р. Сумський</a:t>
            </a:r>
            <a:r>
              <a:rPr kumimoji="0" lang="uk-UA" sz="2000" b="1" i="0" u="none" strike="noStrike" kern="0" cap="none" spc="0" normalizeH="0" noProof="0" dirty="0" smtClean="0">
                <a:ln>
                  <a:noFill/>
                </a:ln>
                <a:solidFill>
                  <a:srgbClr val="4F271C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державний педагогічний університет імені </a:t>
            </a:r>
            <a:r>
              <a:rPr kumimoji="0" lang="uk-UA" sz="2000" b="1" i="0" u="none" strike="noStrike" kern="0" cap="none" spc="0" normalizeH="0" noProof="0" dirty="0" err="1" smtClean="0">
                <a:ln>
                  <a:noFill/>
                </a:ln>
                <a:solidFill>
                  <a:srgbClr val="4F271C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А.С.Макаренка</a:t>
            </a:r>
            <a:r>
              <a:rPr kumimoji="0" lang="uk-UA" sz="2000" b="1" i="0" u="none" strike="noStrike" kern="0" cap="none" spc="0" normalizeH="0" noProof="0" dirty="0" smtClean="0">
                <a:ln>
                  <a:noFill/>
                </a:ln>
                <a:solidFill>
                  <a:srgbClr val="4F271C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5A8D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Професія: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271C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початкових класів</a:t>
            </a:r>
            <a:b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5A8D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Стаж роботи: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kumimoji="0" lang="uk-UA" sz="2000" b="1" i="0" u="none" strike="noStrike" kern="0" cap="none" spc="0" normalizeH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років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4222304" cy="4525963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14422"/>
            <a:ext cx="3600400" cy="48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4883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Методична </a:t>
            </a:r>
            <a:r>
              <a:rPr lang="ru-RU" dirty="0">
                <a:solidFill>
                  <a:schemeClr val="accent1"/>
                </a:solidFill>
              </a:rPr>
              <a:t>проблема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uk-UA" sz="2200" dirty="0" smtClean="0">
                <a:latin typeface="Times New Roman"/>
                <a:ea typeface="Times New Roman"/>
              </a:rPr>
              <a:t>«</a:t>
            </a:r>
            <a:r>
              <a:rPr lang="uk-UA" sz="2200" dirty="0">
                <a:latin typeface="Times New Roman"/>
                <a:ea typeface="Times New Roman"/>
              </a:rPr>
              <a:t>Активізація пізнавальної діяльності учнів шляхом упровадження інтерактивних методів навчання  на </a:t>
            </a:r>
            <a:r>
              <a:rPr lang="uk-UA" sz="2200" dirty="0" err="1">
                <a:latin typeface="Times New Roman"/>
                <a:ea typeface="Times New Roman"/>
              </a:rPr>
              <a:t>уроках</a:t>
            </a:r>
            <a:r>
              <a:rPr lang="uk-UA" sz="2200" dirty="0">
                <a:latin typeface="Times New Roman"/>
                <a:ea typeface="Times New Roman"/>
              </a:rPr>
              <a:t> літературного читання ».</a:t>
            </a:r>
            <a:br>
              <a:rPr lang="uk-UA" sz="2200" dirty="0">
                <a:latin typeface="Times New Roman"/>
                <a:ea typeface="Times New Roman"/>
              </a:rPr>
            </a:br>
            <a:endParaRPr lang="ru-RU" sz="22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64305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sz="22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64305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20688"/>
            <a:ext cx="734481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Актуальність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uk-UA" sz="24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Arial"/>
              </a:rPr>
              <a:t>Яким же чином треба будувати навчання, щоб процес пізнання став цікавим для учнів? Один із шляхів, на мою думку, є впровадження у педагогічну практику інтерактивних методів. Вони сприяють не тільки отриманню знань, а й, ще більшою мірою, навичок, умінь. Важливі не пошук єдино правильної відповіді, а здатність розв’язувати проблему. Інтерактивна технологія уроку розвиває критичне мислення учнів, їхню читацьку й </a:t>
            </a:r>
            <a:r>
              <a:rPr lang="uk-UA" sz="2400" dirty="0" err="1">
                <a:solidFill>
                  <a:srgbClr val="000000"/>
                </a:solidFill>
                <a:latin typeface="Arial"/>
              </a:rPr>
              <a:t>мовну</a:t>
            </a:r>
            <a:r>
              <a:rPr lang="uk-UA" sz="2400" dirty="0">
                <a:solidFill>
                  <a:srgbClr val="000000"/>
                </a:solidFill>
                <a:latin typeface="Arial"/>
              </a:rPr>
              <a:t> культуру, здібності самостійного аналізу, виховує толерантне ставлення до іншої думки, повагу до національних традицій, розвиває культуру полеміки й самопрезентації.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5556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Інтерактивні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навчання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386298" y="2191220"/>
            <a:ext cx="3028409" cy="2633883"/>
            <a:chOff x="3482005" y="2690875"/>
            <a:chExt cx="3028409" cy="2633883"/>
          </a:xfrm>
        </p:grpSpPr>
        <p:sp>
          <p:nvSpPr>
            <p:cNvPr id="14" name="Стрелка вверх 13"/>
            <p:cNvSpPr/>
            <p:nvPr/>
          </p:nvSpPr>
          <p:spPr>
            <a:xfrm>
              <a:off x="4974547" y="2723592"/>
              <a:ext cx="144016" cy="360040"/>
            </a:xfrm>
            <a:prstGeom prst="upArrow">
              <a:avLst/>
            </a:prstGeom>
            <a:solidFill>
              <a:srgbClr val="3891A7"/>
            </a:solidFill>
            <a:ln w="25400" cap="flat" cmpd="sng" algn="ctr">
              <a:solidFill>
                <a:srgbClr val="3891A7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482005" y="2690875"/>
              <a:ext cx="3028409" cy="2633883"/>
              <a:chOff x="3482005" y="2690875"/>
              <a:chExt cx="3028409" cy="2633883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101450" y="3159071"/>
                <a:ext cx="1890210" cy="176419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Єдиний шлях, який веде до знань, - це діяльність</a:t>
                </a: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7" name="Стрелка вверх 16"/>
              <p:cNvSpPr/>
              <p:nvPr/>
            </p:nvSpPr>
            <p:spPr>
              <a:xfrm rot="10800000">
                <a:off x="5000843" y="4964718"/>
                <a:ext cx="144016" cy="360040"/>
              </a:xfrm>
              <a:prstGeom prst="upArrow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8" name="Стрелка вверх 17"/>
              <p:cNvSpPr/>
              <p:nvPr/>
            </p:nvSpPr>
            <p:spPr>
              <a:xfrm rot="5400000">
                <a:off x="6162679" y="3861149"/>
                <a:ext cx="144016" cy="360040"/>
              </a:xfrm>
              <a:prstGeom prst="upArrow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9" name="Стрелка вверх 18"/>
              <p:cNvSpPr/>
              <p:nvPr/>
            </p:nvSpPr>
            <p:spPr>
              <a:xfrm rot="16200000">
                <a:off x="3753103" y="3859535"/>
                <a:ext cx="144016" cy="360040"/>
              </a:xfrm>
              <a:prstGeom prst="upArrow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0" name="Стрелка вверх 19"/>
              <p:cNvSpPr/>
              <p:nvPr/>
            </p:nvSpPr>
            <p:spPr>
              <a:xfrm rot="2895868">
                <a:off x="6002302" y="2767867"/>
                <a:ext cx="230710" cy="785515"/>
              </a:xfrm>
              <a:prstGeom prst="upArrow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1" name="Стрелка вверх 20"/>
              <p:cNvSpPr/>
              <p:nvPr/>
            </p:nvSpPr>
            <p:spPr>
              <a:xfrm rot="13695868">
                <a:off x="3759408" y="4652184"/>
                <a:ext cx="230710" cy="785515"/>
              </a:xfrm>
              <a:prstGeom prst="upArrow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2" name="Стрелка вверх 21"/>
              <p:cNvSpPr/>
              <p:nvPr/>
            </p:nvSpPr>
            <p:spPr>
              <a:xfrm rot="8295868">
                <a:off x="6066330" y="4530509"/>
                <a:ext cx="230710" cy="785515"/>
              </a:xfrm>
              <a:prstGeom prst="upArrow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Стрелка вверх 22"/>
              <p:cNvSpPr/>
              <p:nvPr/>
            </p:nvSpPr>
            <p:spPr>
              <a:xfrm rot="19095868">
                <a:off x="3781749" y="2690875"/>
                <a:ext cx="230710" cy="785515"/>
              </a:xfrm>
              <a:prstGeom prst="upArrow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1488662" y="3015261"/>
            <a:ext cx="2016224" cy="1008112"/>
          </a:xfrm>
          <a:prstGeom prst="roundRect">
            <a:avLst/>
          </a:prstGeom>
          <a:solidFill>
            <a:srgbClr val="964305">
              <a:lumMod val="60000"/>
              <a:lumOff val="40000"/>
            </a:srgb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Обговорення проблеми в загальному колі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33160" y="1413752"/>
            <a:ext cx="2016224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Мозковий штурм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88788" y="4557068"/>
            <a:ext cx="2016224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Аналіз ситуації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79056" y="4887263"/>
            <a:ext cx="2016224" cy="1008112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Ажурна пилка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38980" y="4887263"/>
            <a:ext cx="2016224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Дерево рішень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22719" y="3210620"/>
            <a:ext cx="2016224" cy="1008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Навчаючи - вчусь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22719" y="1705643"/>
            <a:ext cx="201622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Незакінчені речення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64739" y="1413751"/>
            <a:ext cx="2016224" cy="7959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Мікрофон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409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Використання інтерактивних технологій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004618278"/>
              </p:ext>
            </p:extLst>
          </p:nvPr>
        </p:nvGraphicFramePr>
        <p:xfrm>
          <a:off x="995772" y="836712"/>
          <a:ext cx="715245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94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Виховна робота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       Виховна </a:t>
            </a:r>
            <a:r>
              <a:rPr lang="uk-UA" sz="1800" dirty="0" smtClean="0"/>
              <a:t>робота з класом має не менше значення, ніж навчальна діяльність. Діти з великим задоволенням приймають участь у позакласних </a:t>
            </a:r>
            <a:r>
              <a:rPr lang="uk-UA" sz="1800" dirty="0" smtClean="0"/>
              <a:t>заходах.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2656"/>
            <a:ext cx="3826768" cy="24482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3899925" cy="292494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216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Презентація педагогічного досвіду вчителя початкових класів </vt:lpstr>
      <vt:lpstr>Презентация PowerPoint</vt:lpstr>
      <vt:lpstr>Педагогічне кредо:</vt:lpstr>
      <vt:lpstr>Кулешова Олена Володимирівна</vt:lpstr>
      <vt:lpstr>    Методична проблема «Активізація пізнавальної діяльності учнів шляхом упровадження інтерактивних методів навчання  на уроках літературного читання ». </vt:lpstr>
      <vt:lpstr>    </vt:lpstr>
      <vt:lpstr>Інтерактивні методи навчання </vt:lpstr>
      <vt:lpstr>Презентация PowerPoint</vt:lpstr>
      <vt:lpstr>Виховна робота</vt:lpstr>
      <vt:lpstr>Проводимо різноманітні майстер-класи </vt:lpstr>
      <vt:lpstr>Приймали участь у конкурсі «СуперРобот-2017»</vt:lpstr>
      <vt:lpstr>Презентация PowerPoint</vt:lpstr>
      <vt:lpstr>Самоосвіта </vt:lpstr>
      <vt:lpstr>Самоосвіта </vt:lpstr>
      <vt:lpstr>Адреса мого сайта: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vitalik</cp:lastModifiedBy>
  <cp:revision>74</cp:revision>
  <dcterms:created xsi:type="dcterms:W3CDTF">2012-05-12T09:17:54Z</dcterms:created>
  <dcterms:modified xsi:type="dcterms:W3CDTF">2018-03-01T21:01:07Z</dcterms:modified>
</cp:coreProperties>
</file>