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71" r:id="rId12"/>
    <p:sldId id="267" r:id="rId13"/>
    <p:sldId id="272" r:id="rId14"/>
    <p:sldId id="277" r:id="rId15"/>
    <p:sldId id="278" r:id="rId16"/>
    <p:sldId id="274" r:id="rId17"/>
    <p:sldId id="275" r:id="rId18"/>
    <p:sldId id="268" r:id="rId19"/>
    <p:sldId id="269" r:id="rId20"/>
    <p:sldId id="270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672F"/>
    <a:srgbClr val="FF3300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0E0754-F96B-47E0-857C-05DED3DA5218}" type="datetimeFigureOut">
              <a:rPr lang="uk-UA" smtClean="0"/>
              <a:pPr/>
              <a:t>19.10.2016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B62C69-1B97-486D-8875-BC3D7E0AB1D9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765641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6c84627d4fbf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14001242">
            <a:off x="1706585" y="5072748"/>
            <a:ext cx="1703338" cy="2154104"/>
          </a:xfrm>
          <a:prstGeom prst="rect">
            <a:avLst/>
          </a:prstGeom>
        </p:spPr>
      </p:pic>
      <p:pic>
        <p:nvPicPr>
          <p:cNvPr id="10" name="Рисунок 9" descr="0_77e65_5e2b815_S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 rot="19111125">
            <a:off x="-272034" y="4187206"/>
            <a:ext cx="2523406" cy="1766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0000"/>
                </a:solidFill>
                <a:latin typeface="Book Antiqua" pitchFamily="18" charset="0"/>
              </a:defRPr>
            </a:lvl1pPr>
          </a:lstStyle>
          <a:p>
            <a:r>
              <a:rPr lang="ru-RU" dirty="0" smtClean="0"/>
              <a:t>Заголовок слайда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E3672F"/>
                </a:solidFill>
                <a:latin typeface="Book Antiqu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слайда</a:t>
            </a:r>
            <a:endParaRPr lang="ru-RU" dirty="0"/>
          </a:p>
        </p:txBody>
      </p:sp>
      <p:pic>
        <p:nvPicPr>
          <p:cNvPr id="12" name="Рисунок 11" descr="0_a3ed6_10daf63c_L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 rot="21072606">
            <a:off x="48627" y="3815800"/>
            <a:ext cx="3312368" cy="2755891"/>
          </a:xfrm>
          <a:prstGeom prst="rect">
            <a:avLst/>
          </a:prstGeom>
        </p:spPr>
      </p:pic>
      <p:pic>
        <p:nvPicPr>
          <p:cNvPr id="9" name="Рисунок 8" descr="0_77e66_8caae14d_S.jp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79512" y="5280545"/>
            <a:ext cx="2232248" cy="1577455"/>
          </a:xfrm>
          <a:prstGeom prst="rect">
            <a:avLst/>
          </a:prstGeom>
        </p:spPr>
      </p:pic>
      <p:pic>
        <p:nvPicPr>
          <p:cNvPr id="1036" name="Picture 12" descr="18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 rot="532132">
            <a:off x="0" y="5022304"/>
            <a:ext cx="1835696" cy="1835696"/>
          </a:xfrm>
          <a:prstGeom prst="rect">
            <a:avLst/>
          </a:prstGeom>
          <a:noFill/>
        </p:spPr>
      </p:pic>
      <p:sp>
        <p:nvSpPr>
          <p:cNvPr id="1038" name="AutoShape 14" descr="https://lh3.ggpht.com/zQK34m4gZsuvyq4eF2l_CQ_RTm3RSw3YQtkarAgFKFSqT35lvcgewFSOKMT5LDd9pjhZ=s85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AutoShape 16" descr="https://lh3.ggpht.com/zQK34m4gZsuvyq4eF2l_CQ_RTm3RSw3YQtkarAgFKFSqT35lvcgewFSOKMT5LDd9pjhZ=s85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EFE5D-3A7C-4C64-95C0-89832AC31C60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D670-C6FE-41B2-8DFF-D96A796F5F4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fon_104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pic>
        <p:nvPicPr>
          <p:cNvPr id="8" name="Picture 3" descr="C:\Users\Алексей\Desktop\Рисунки для шаблонов\81266624ef02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38412"/>
            <a:ext cx="3585789" cy="291958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EFE5D-3A7C-4C64-95C0-89832AC31C60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D670-C6FE-41B2-8DFF-D96A796F5F4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fon_104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pic>
        <p:nvPicPr>
          <p:cNvPr id="9" name="Picture 3" descr="C:\Users\Алексей\Desktop\Рисунки для шаблонов\81266624ef02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38412"/>
            <a:ext cx="3585789" cy="291958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EFE5D-3A7C-4C64-95C0-89832AC31C60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D670-C6FE-41B2-8DFF-D96A796F5F4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 descr="fon_104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3" descr="C:\Users\Алексей\Desktop\Рисунки для шаблонов\81266624ef02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38412"/>
            <a:ext cx="3585789" cy="291958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EFE5D-3A7C-4C64-95C0-89832AC31C60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4D670-C6FE-41B2-8DFF-D96A796F5F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5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4.xml"/><Relationship Id="rId1" Type="http://schemas.openxmlformats.org/officeDocument/2006/relationships/video" Target="NULL" TargetMode="External"/><Relationship Id="rId5" Type="http://schemas.openxmlformats.org/officeDocument/2006/relationships/image" Target="../media/image10.png"/><Relationship Id="rId4" Type="http://schemas.microsoft.com/office/2007/relationships/media" Target="../media/media1.mp3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0.png"/><Relationship Id="rId4" Type="http://schemas.microsoft.com/office/2007/relationships/media" Target="../media/media1.mp3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video" Target="NULL" TargetMode="External"/><Relationship Id="rId5" Type="http://schemas.openxmlformats.org/officeDocument/2006/relationships/image" Target="../media/image10.png"/><Relationship Id="rId4" Type="http://schemas.microsoft.com/office/2007/relationships/media" Target="../media/media1.mp3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4.xml"/><Relationship Id="rId1" Type="http://schemas.openxmlformats.org/officeDocument/2006/relationships/video" Target="NULL" TargetMode="External"/><Relationship Id="rId5" Type="http://schemas.openxmlformats.org/officeDocument/2006/relationships/image" Target="../media/image10.png"/><Relationship Id="rId4" Type="http://schemas.microsoft.com/office/2007/relationships/media" Target="../media/media1.mp3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4.xml"/><Relationship Id="rId1" Type="http://schemas.openxmlformats.org/officeDocument/2006/relationships/video" Target="NULL" TargetMode="External"/><Relationship Id="rId5" Type="http://schemas.openxmlformats.org/officeDocument/2006/relationships/image" Target="../media/image10.png"/><Relationship Id="rId4" Type="http://schemas.microsoft.com/office/2007/relationships/media" Target="../media/media1.mp3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video" Target="NULL" TargetMode="External"/><Relationship Id="rId5" Type="http://schemas.openxmlformats.org/officeDocument/2006/relationships/image" Target="../media/image10.png"/><Relationship Id="rId4" Type="http://schemas.microsoft.com/office/2007/relationships/media" Target="../media/media1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3717032"/>
            <a:ext cx="7236296" cy="1584176"/>
          </a:xfrm>
        </p:spPr>
        <p:txBody>
          <a:bodyPr>
            <a:noAutofit/>
          </a:bodyPr>
          <a:lstStyle/>
          <a:p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Вчитель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Макарчук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Тетяна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Юріївна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468560" y="970856"/>
            <a:ext cx="842493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Вітаємо</a:t>
            </a:r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3-А </a:t>
            </a:r>
            <a:r>
              <a:rPr lang="ru-RU" sz="8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класі</a:t>
            </a:r>
            <a:endParaRPr lang="uk-UA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1916832"/>
            <a:ext cx="70567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 46, вправа 96</a:t>
            </a:r>
            <a:endParaRPr lang="uk-UA" sz="6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F:\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841" y="3284984"/>
            <a:ext cx="4786180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4048" y="3284984"/>
            <a:ext cx="37444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Самостійне виконання вправи</a:t>
            </a:r>
            <a:endParaRPr lang="uk-UA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Шум ветра (дуновение ветра) – Звуки природы (www.petamusic.ru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732240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49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4894312" cy="1440159"/>
          </a:xfrm>
        </p:spPr>
        <p:txBody>
          <a:bodyPr/>
          <a:lstStyle/>
          <a:p>
            <a:r>
              <a:rPr lang="uk-UA" i="1" dirty="0" smtClean="0"/>
              <a:t>Взаємоперевірка</a:t>
            </a:r>
            <a:endParaRPr lang="uk-UA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988840"/>
            <a:ext cx="7664896" cy="3649960"/>
          </a:xfrm>
        </p:spPr>
        <p:txBody>
          <a:bodyPr/>
          <a:lstStyle/>
          <a:p>
            <a:pPr algn="l"/>
            <a:r>
              <a:rPr lang="uk-UA" u="sng" dirty="0" smtClean="0">
                <a:solidFill>
                  <a:schemeClr val="accent6">
                    <a:lumMod val="50000"/>
                  </a:schemeClr>
                </a:solidFill>
                <a:cs typeface="Microsoft New Tai Lue" pitchFamily="34" charset="0"/>
              </a:rPr>
              <a:t>  Праця 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cs typeface="Microsoft New Tai Lue" pitchFamily="34" charset="0"/>
              </a:rPr>
              <a:t>людей годує, а </a:t>
            </a:r>
            <a:r>
              <a:rPr lang="uk-UA" u="sng" dirty="0" smtClean="0">
                <a:solidFill>
                  <a:schemeClr val="accent6">
                    <a:lumMod val="50000"/>
                  </a:schemeClr>
                </a:solidFill>
                <a:cs typeface="Microsoft New Tai Lue" pitchFamily="34" charset="0"/>
              </a:rPr>
              <a:t>лінь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cs typeface="Microsoft New Tai Lue" pitchFamily="34" charset="0"/>
              </a:rPr>
              <a:t> марнує.</a:t>
            </a:r>
          </a:p>
          <a:p>
            <a:pPr algn="l"/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cs typeface="Microsoft New Tai Lue" pitchFamily="34" charset="0"/>
              </a:rPr>
              <a:t>  Хто </a:t>
            </a:r>
            <a:r>
              <a:rPr lang="uk-UA" u="sng" dirty="0" smtClean="0">
                <a:solidFill>
                  <a:schemeClr val="accent6">
                    <a:lumMod val="50000"/>
                  </a:schemeClr>
                </a:solidFill>
                <a:cs typeface="Microsoft New Tai Lue" pitchFamily="34" charset="0"/>
              </a:rPr>
              <a:t>влітку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cs typeface="Microsoft New Tai Lue" pitchFamily="34" charset="0"/>
              </a:rPr>
              <a:t> буде співати, той </a:t>
            </a:r>
            <a:r>
              <a:rPr lang="uk-UA" u="sng" dirty="0" smtClean="0">
                <a:solidFill>
                  <a:schemeClr val="accent6">
                    <a:lumMod val="50000"/>
                  </a:schemeClr>
                </a:solidFill>
                <a:cs typeface="Microsoft New Tai Lue" pitchFamily="34" charset="0"/>
              </a:rPr>
              <a:t>узимку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cs typeface="Microsoft New Tai Lue" pitchFamily="34" charset="0"/>
              </a:rPr>
              <a:t> </a:t>
            </a:r>
          </a:p>
          <a:p>
            <a:pPr algn="l"/>
            <a:r>
              <a:rPr lang="uk-UA" dirty="0">
                <a:solidFill>
                  <a:schemeClr val="accent6">
                    <a:lumMod val="50000"/>
                  </a:schemeClr>
                </a:solidFill>
                <a:cs typeface="Microsoft New Tai Lue" pitchFamily="34" charset="0"/>
              </a:rPr>
              <a:t> 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cs typeface="Microsoft New Tai Lue" pitchFamily="34" charset="0"/>
              </a:rPr>
              <a:t>                                        буде танцювати.</a:t>
            </a:r>
          </a:p>
          <a:p>
            <a:pPr algn="l"/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cs typeface="Microsoft New Tai Lue" pitchFamily="34" charset="0"/>
              </a:rPr>
              <a:t>  Де </a:t>
            </a:r>
            <a:r>
              <a:rPr lang="uk-UA" u="sng" dirty="0" smtClean="0">
                <a:solidFill>
                  <a:schemeClr val="accent6">
                    <a:lumMod val="50000"/>
                  </a:schemeClr>
                </a:solidFill>
                <a:cs typeface="Microsoft New Tai Lue" pitchFamily="34" charset="0"/>
              </a:rPr>
              <a:t>багато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cs typeface="Microsoft New Tai Lue" pitchFamily="34" charset="0"/>
              </a:rPr>
              <a:t> крику, там </a:t>
            </a:r>
            <a:r>
              <a:rPr lang="uk-UA" u="sng" dirty="0" smtClean="0">
                <a:solidFill>
                  <a:schemeClr val="accent6">
                    <a:lumMod val="50000"/>
                  </a:schemeClr>
                </a:solidFill>
                <a:cs typeface="Microsoft New Tai Lue" pitchFamily="34" charset="0"/>
              </a:rPr>
              <a:t>мало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cs typeface="Microsoft New Tai Lue" pitchFamily="34" charset="0"/>
              </a:rPr>
              <a:t> роботи</a:t>
            </a:r>
            <a:r>
              <a:rPr lang="uk-UA" dirty="0" smtClean="0">
                <a:solidFill>
                  <a:schemeClr val="tx1"/>
                </a:solidFill>
                <a:cs typeface="Microsoft New Tai Lue" pitchFamily="34" charset="0"/>
              </a:rPr>
              <a:t>. </a:t>
            </a:r>
            <a:endParaRPr lang="uk-UA" dirty="0">
              <a:solidFill>
                <a:schemeClr val="tx1"/>
              </a:solidFill>
              <a:cs typeface="Microsoft New Tai Lu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130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4690864" cy="1008112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C00000"/>
                </a:solidFill>
              </a:rPr>
              <a:t>Попереджувальний диктант</a:t>
            </a:r>
            <a:endParaRPr lang="uk-UA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b="1" dirty="0" smtClean="0">
                <a:solidFill>
                  <a:srgbClr val="FF3300"/>
                </a:solidFill>
              </a:rPr>
              <a:t>ОСІНЬ</a:t>
            </a:r>
          </a:p>
          <a:p>
            <a:pPr marL="0" indent="0">
              <a:buNone/>
            </a:pPr>
            <a:r>
              <a:rPr lang="uk-UA" i="1" dirty="0">
                <a:solidFill>
                  <a:srgbClr val="FF3300"/>
                </a:solidFill>
                <a:cs typeface="Microsoft New Tai Lue" pitchFamily="34" charset="0"/>
              </a:rPr>
              <a:t> </a:t>
            </a:r>
            <a:r>
              <a:rPr lang="uk-UA" i="1" dirty="0" smtClean="0">
                <a:solidFill>
                  <a:srgbClr val="FF3300"/>
                </a:solidFill>
                <a:cs typeface="Microsoft New Tai Lue" pitchFamily="34" charset="0"/>
              </a:rPr>
              <a:t>   Важкі чорні хмари пливли по небу.</a:t>
            </a:r>
          </a:p>
          <a:p>
            <a:pPr marL="0" indent="0">
              <a:buNone/>
            </a:pPr>
            <a:r>
              <a:rPr lang="uk-UA" i="1" dirty="0" smtClean="0">
                <a:solidFill>
                  <a:srgbClr val="FF3300"/>
                </a:solidFill>
                <a:cs typeface="Microsoft New Tai Lue" pitchFamily="34" charset="0"/>
              </a:rPr>
              <a:t>Сердитий вітер гойдав квіти дерев. Жовте листя сумно тріпотіло од вітру . Настала  </a:t>
            </a:r>
          </a:p>
          <a:p>
            <a:pPr marL="0" indent="0">
              <a:buNone/>
            </a:pPr>
            <a:r>
              <a:rPr lang="uk-UA" i="1" dirty="0">
                <a:solidFill>
                  <a:srgbClr val="FF3300"/>
                </a:solidFill>
                <a:cs typeface="Microsoft New Tai Lue" pitchFamily="34" charset="0"/>
              </a:rPr>
              <a:t> </a:t>
            </a:r>
            <a:r>
              <a:rPr lang="uk-UA" i="1" dirty="0" smtClean="0">
                <a:solidFill>
                  <a:srgbClr val="FF3300"/>
                </a:solidFill>
                <a:cs typeface="Microsoft New Tai Lue" pitchFamily="34" charset="0"/>
              </a:rPr>
              <a:t>                  холодна осінь.</a:t>
            </a:r>
            <a:endParaRPr lang="uk-UA" i="1" dirty="0">
              <a:solidFill>
                <a:srgbClr val="FF3300"/>
              </a:solidFill>
              <a:cs typeface="Microsoft New Tai Lu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518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4690864" cy="1440160"/>
          </a:xfrm>
        </p:spPr>
        <p:txBody>
          <a:bodyPr>
            <a:normAutofit fontScale="90000"/>
          </a:bodyPr>
          <a:lstStyle/>
          <a:p>
            <a:r>
              <a:rPr lang="uk-UA" sz="2800" b="1" dirty="0" smtClean="0">
                <a:solidFill>
                  <a:srgbClr val="FF3300"/>
                </a:solidFill>
              </a:rPr>
              <a:t/>
            </a:r>
            <a:br>
              <a:rPr lang="uk-UA" sz="2800" b="1" dirty="0" smtClean="0">
                <a:solidFill>
                  <a:srgbClr val="FF3300"/>
                </a:solidFill>
              </a:rPr>
            </a:br>
            <a:r>
              <a:rPr lang="uk-UA" sz="4000" b="1" dirty="0" smtClean="0">
                <a:solidFill>
                  <a:srgbClr val="FF3300"/>
                </a:solidFill>
              </a:rPr>
              <a:t>ОСІНЬ</a:t>
            </a:r>
            <a:r>
              <a:rPr lang="uk-UA" sz="4000" b="1" dirty="0">
                <a:solidFill>
                  <a:srgbClr val="FF3300"/>
                </a:solidFill>
              </a:rPr>
              <a:t/>
            </a:r>
            <a:br>
              <a:rPr lang="uk-UA" sz="4000" b="1" dirty="0">
                <a:solidFill>
                  <a:srgbClr val="FF3300"/>
                </a:solidFill>
              </a:rPr>
            </a:br>
            <a:endParaRPr lang="uk-UA" sz="40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5"/>
            <a:ext cx="8229600" cy="2880320"/>
          </a:xfrm>
        </p:spPr>
        <p:txBody>
          <a:bodyPr/>
          <a:lstStyle/>
          <a:p>
            <a:pPr marL="0" indent="0">
              <a:buNone/>
            </a:pPr>
            <a:r>
              <a:rPr lang="uk-UA" i="1" dirty="0" smtClean="0">
                <a:solidFill>
                  <a:srgbClr val="FF3300"/>
                </a:solidFill>
                <a:cs typeface="Microsoft New Tai Lue" pitchFamily="34" charset="0"/>
              </a:rPr>
              <a:t>	Легкі білі хмари пливли по небу.</a:t>
            </a:r>
          </a:p>
          <a:p>
            <a:pPr marL="0" indent="0">
              <a:buNone/>
            </a:pPr>
            <a:r>
              <a:rPr lang="uk-UA" i="1" dirty="0" smtClean="0">
                <a:solidFill>
                  <a:srgbClr val="FF3300"/>
                </a:solidFill>
                <a:cs typeface="Microsoft New Tai Lue" pitchFamily="34" charset="0"/>
              </a:rPr>
              <a:t>Лагідний вітер гойдав квіти дерев. </a:t>
            </a:r>
          </a:p>
          <a:p>
            <a:pPr marL="0" indent="0">
              <a:buNone/>
            </a:pPr>
            <a:r>
              <a:rPr lang="uk-UA" i="1" dirty="0" smtClean="0">
                <a:solidFill>
                  <a:srgbClr val="FF3300"/>
                </a:solidFill>
                <a:cs typeface="Microsoft New Tai Lue" pitchFamily="34" charset="0"/>
              </a:rPr>
              <a:t>Жовте листя весело тріпотіло од вітру . </a:t>
            </a:r>
          </a:p>
          <a:p>
            <a:pPr marL="0" indent="0">
              <a:buNone/>
            </a:pPr>
            <a:r>
              <a:rPr lang="uk-UA" i="1" dirty="0" smtClean="0">
                <a:solidFill>
                  <a:srgbClr val="FF3300"/>
                </a:solidFill>
                <a:cs typeface="Microsoft New Tai Lue" pitchFamily="34" charset="0"/>
              </a:rPr>
              <a:t>Настала  тепла  осінь.</a:t>
            </a:r>
          </a:p>
        </p:txBody>
      </p:sp>
    </p:spTree>
    <p:extLst>
      <p:ext uri="{BB962C8B-B14F-4D97-AF65-F5344CB8AC3E}">
        <p14:creationId xmlns:p14="http://schemas.microsoft.com/office/powerpoint/2010/main" xmlns="" val="38736942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5000636"/>
            <a:ext cx="5715040" cy="1357322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Пізня, холодна осінь.</a:t>
            </a:r>
            <a:endParaRPr lang="uk-UA" sz="32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00436"/>
          </a:xfrm>
        </p:spPr>
        <p:txBody>
          <a:bodyPr/>
          <a:lstStyle/>
          <a:p>
            <a:pPr marL="0" indent="0" algn="ctr">
              <a:buNone/>
            </a:pPr>
            <a:r>
              <a:rPr lang="uk-UA" b="1" dirty="0" smtClean="0">
                <a:solidFill>
                  <a:srgbClr val="FF3300"/>
                </a:solidFill>
              </a:rPr>
              <a:t>ОСІНЬ</a:t>
            </a:r>
          </a:p>
          <a:p>
            <a:pPr marL="0" indent="0">
              <a:buNone/>
            </a:pPr>
            <a:r>
              <a:rPr lang="uk-UA" i="1" dirty="0">
                <a:solidFill>
                  <a:srgbClr val="FF3300"/>
                </a:solidFill>
                <a:cs typeface="Microsoft New Tai Lue" pitchFamily="34" charset="0"/>
              </a:rPr>
              <a:t> </a:t>
            </a:r>
            <a:r>
              <a:rPr lang="uk-UA" i="1" dirty="0" smtClean="0">
                <a:solidFill>
                  <a:srgbClr val="FF3300"/>
                </a:solidFill>
                <a:cs typeface="Microsoft New Tai Lue" pitchFamily="34" charset="0"/>
              </a:rPr>
              <a:t>   Важкі чорні хмари пливли по небу.</a:t>
            </a:r>
          </a:p>
          <a:p>
            <a:pPr marL="0" indent="0">
              <a:buNone/>
            </a:pPr>
            <a:r>
              <a:rPr lang="uk-UA" i="1" dirty="0" smtClean="0">
                <a:solidFill>
                  <a:srgbClr val="FF3300"/>
                </a:solidFill>
                <a:cs typeface="Microsoft New Tai Lue" pitchFamily="34" charset="0"/>
              </a:rPr>
              <a:t>Сердитий вітер гойдав квіти дерев. Жовте листя сумно тріпотіло од вітру . Настала  </a:t>
            </a:r>
          </a:p>
          <a:p>
            <a:pPr marL="0" indent="0">
              <a:buNone/>
            </a:pPr>
            <a:r>
              <a:rPr lang="uk-UA" i="1" dirty="0">
                <a:solidFill>
                  <a:srgbClr val="FF3300"/>
                </a:solidFill>
                <a:cs typeface="Microsoft New Tai Lue" pitchFamily="34" charset="0"/>
              </a:rPr>
              <a:t> </a:t>
            </a:r>
            <a:r>
              <a:rPr lang="uk-UA" i="1" dirty="0" smtClean="0">
                <a:solidFill>
                  <a:srgbClr val="FF3300"/>
                </a:solidFill>
                <a:cs typeface="Microsoft New Tai Lue" pitchFamily="34" charset="0"/>
              </a:rPr>
              <a:t>                  холодна осінь.   </a:t>
            </a:r>
            <a:endParaRPr lang="uk-UA" i="1" dirty="0">
              <a:solidFill>
                <a:srgbClr val="FF3300"/>
              </a:solidFill>
              <a:cs typeface="Microsoft New Tai Lu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5184286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4690864" cy="1440160"/>
          </a:xfrm>
        </p:spPr>
        <p:txBody>
          <a:bodyPr>
            <a:normAutofit fontScale="90000"/>
          </a:bodyPr>
          <a:lstStyle/>
          <a:p>
            <a:r>
              <a:rPr lang="uk-UA" sz="2800" b="1" dirty="0" smtClean="0">
                <a:solidFill>
                  <a:srgbClr val="FF3300"/>
                </a:solidFill>
              </a:rPr>
              <a:t/>
            </a:r>
            <a:br>
              <a:rPr lang="uk-UA" sz="2800" b="1" dirty="0" smtClean="0">
                <a:solidFill>
                  <a:srgbClr val="FF3300"/>
                </a:solidFill>
              </a:rPr>
            </a:br>
            <a:r>
              <a:rPr lang="uk-UA" sz="4000" b="1" dirty="0" smtClean="0">
                <a:solidFill>
                  <a:srgbClr val="FF3300"/>
                </a:solidFill>
              </a:rPr>
              <a:t>ОСІНЬ</a:t>
            </a:r>
            <a:r>
              <a:rPr lang="uk-UA" sz="4000" b="1" dirty="0">
                <a:solidFill>
                  <a:srgbClr val="FF3300"/>
                </a:solidFill>
              </a:rPr>
              <a:t/>
            </a:r>
            <a:br>
              <a:rPr lang="uk-UA" sz="4000" b="1" dirty="0">
                <a:solidFill>
                  <a:srgbClr val="FF3300"/>
                </a:solidFill>
              </a:rPr>
            </a:br>
            <a:endParaRPr lang="uk-UA" sz="40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pPr marL="0" indent="0">
              <a:buNone/>
            </a:pPr>
            <a:r>
              <a:rPr lang="uk-UA" i="1" dirty="0" smtClean="0">
                <a:solidFill>
                  <a:srgbClr val="FF3300"/>
                </a:solidFill>
                <a:cs typeface="Microsoft New Tai Lue" pitchFamily="34" charset="0"/>
              </a:rPr>
              <a:t>     Легкі білі хмари пливли по небу.</a:t>
            </a:r>
          </a:p>
          <a:p>
            <a:pPr marL="0" indent="0">
              <a:buNone/>
            </a:pPr>
            <a:r>
              <a:rPr lang="uk-UA" i="1" dirty="0" smtClean="0">
                <a:solidFill>
                  <a:srgbClr val="FF3300"/>
                </a:solidFill>
                <a:cs typeface="Microsoft New Tai Lue" pitchFamily="34" charset="0"/>
              </a:rPr>
              <a:t>Лагідний вітер гойдав квіти дерев. </a:t>
            </a:r>
          </a:p>
          <a:p>
            <a:pPr marL="0" indent="0">
              <a:buNone/>
            </a:pPr>
            <a:r>
              <a:rPr lang="uk-UA" i="1" dirty="0" smtClean="0">
                <a:solidFill>
                  <a:srgbClr val="FF3300"/>
                </a:solidFill>
                <a:cs typeface="Microsoft New Tai Lue" pitchFamily="34" charset="0"/>
              </a:rPr>
              <a:t>Жовте листя весело тріпотіло од вітру . Настала  тепла  осінь.</a:t>
            </a:r>
            <a:endParaRPr lang="uk-UA" i="1" dirty="0">
              <a:solidFill>
                <a:srgbClr val="FF3300"/>
              </a:solidFill>
              <a:cs typeface="Microsoft New Tai Lue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4509120"/>
            <a:ext cx="4680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Рання, тепла осінь</a:t>
            </a:r>
            <a:endParaRPr lang="uk-UA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36942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00108"/>
            <a:ext cx="50006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 можна зробити з мухи слона?</a:t>
            </a:r>
            <a:endParaRPr lang="uk-UA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Таня\Desktop\Вчитель року\вчитель року\mini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38500"/>
            <a:ext cx="3786182" cy="36195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218908"/>
            <a:ext cx="5357818" cy="463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09376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55876" y="5349895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Доберіть антоніми-фразеологізми. З’єднайте стрілочками</a:t>
            </a:r>
            <a:endParaRPr lang="uk-UA" sz="28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210300"/>
            <a:ext cx="3384376" cy="255454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Байдики бити</a:t>
            </a:r>
          </a:p>
          <a:p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Ні пари з уст</a:t>
            </a:r>
          </a:p>
          <a:p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Ляси точити</a:t>
            </a:r>
          </a:p>
          <a:p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Білий як сніг</a:t>
            </a:r>
          </a:p>
          <a:p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Хоч греблю гати</a:t>
            </a:r>
            <a:endParaRPr lang="uk-UA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30216" y="2636912"/>
            <a:ext cx="4572000" cy="255454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Як кіт наплакав</a:t>
            </a:r>
          </a:p>
          <a:p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Чорний як сажа</a:t>
            </a:r>
          </a:p>
          <a:p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рот води набрав</a:t>
            </a:r>
          </a:p>
          <a:p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Працювати в поті чола</a:t>
            </a:r>
          </a:p>
          <a:p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Розпустити язика</a:t>
            </a:r>
            <a:endParaRPr lang="uk-UA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059832" y="1556792"/>
            <a:ext cx="1170384" cy="28083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771800" y="2060848"/>
            <a:ext cx="1584176" cy="28803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2928926" y="2571744"/>
            <a:ext cx="1428760" cy="1428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2771800" y="3068960"/>
            <a:ext cx="158417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3455876" y="2960948"/>
            <a:ext cx="900100" cy="5400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3599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5338936" cy="1570186"/>
          </a:xfrm>
        </p:spPr>
        <p:txBody>
          <a:bodyPr>
            <a:normAutofit/>
          </a:bodyPr>
          <a:lstStyle/>
          <a:p>
            <a:pPr algn="l"/>
            <a:r>
              <a:rPr lang="uk-UA" sz="3200" dirty="0" smtClean="0">
                <a:solidFill>
                  <a:srgbClr val="C00000"/>
                </a:solidFill>
              </a:rPr>
              <a:t>Підсумок уроку</a:t>
            </a:r>
            <a:endParaRPr lang="uk-UA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>
                <a:solidFill>
                  <a:srgbClr val="E3672F"/>
                </a:solidFill>
              </a:rPr>
              <a:t>            </a:t>
            </a:r>
          </a:p>
          <a:p>
            <a:r>
              <a:rPr lang="uk-UA" sz="2400" dirty="0" smtClean="0">
                <a:solidFill>
                  <a:srgbClr val="FF0000"/>
                </a:solidFill>
              </a:rPr>
              <a:t>Антонімами називають слова </a:t>
            </a:r>
          </a:p>
          <a:p>
            <a:pPr marL="0" indent="0">
              <a:buNone/>
            </a:pPr>
            <a:r>
              <a:rPr lang="uk-UA" sz="2400" dirty="0">
                <a:solidFill>
                  <a:srgbClr val="FF0000"/>
                </a:solidFill>
              </a:rPr>
              <a:t> </a:t>
            </a:r>
            <a:r>
              <a:rPr lang="uk-UA" sz="2400" dirty="0" smtClean="0">
                <a:solidFill>
                  <a:srgbClr val="FF0000"/>
                </a:solidFill>
              </a:rPr>
              <a:t>                                   протилежні за значенням</a:t>
            </a:r>
          </a:p>
          <a:p>
            <a:r>
              <a:rPr lang="uk-UA" sz="2400" dirty="0" smtClean="0">
                <a:solidFill>
                  <a:srgbClr val="FF0000"/>
                </a:solidFill>
              </a:rPr>
              <a:t>Слова в антонімічній парі відповідають на</a:t>
            </a:r>
          </a:p>
          <a:p>
            <a:pPr marL="0" indent="0">
              <a:buNone/>
            </a:pPr>
            <a:r>
              <a:rPr lang="uk-UA" sz="2400" dirty="0">
                <a:solidFill>
                  <a:srgbClr val="FF0000"/>
                </a:solidFill>
              </a:rPr>
              <a:t> </a:t>
            </a:r>
            <a:r>
              <a:rPr lang="uk-UA" sz="2400" dirty="0" smtClean="0">
                <a:solidFill>
                  <a:srgbClr val="FF0000"/>
                </a:solidFill>
              </a:rPr>
              <a:t>                                               однакові  запитання.     </a:t>
            </a:r>
          </a:p>
          <a:p>
            <a:pPr marL="0" indent="0"/>
            <a:r>
              <a:rPr lang="uk-UA" sz="2400" dirty="0">
                <a:solidFill>
                  <a:srgbClr val="FF0000"/>
                </a:solidFill>
              </a:rPr>
              <a:t> </a:t>
            </a:r>
            <a:r>
              <a:rPr lang="uk-UA" sz="2400" dirty="0" smtClean="0">
                <a:solidFill>
                  <a:srgbClr val="FF0000"/>
                </a:solidFill>
              </a:rPr>
              <a:t>                      </a:t>
            </a:r>
            <a:r>
              <a:rPr lang="en-US" sz="2400" dirty="0" smtClean="0">
                <a:solidFill>
                  <a:srgbClr val="FF0000"/>
                </a:solidFill>
              </a:rPr>
              <a:t>                         </a:t>
            </a:r>
            <a:r>
              <a:rPr lang="uk-UA" sz="2400" dirty="0" smtClean="0">
                <a:solidFill>
                  <a:srgbClr val="FF0000"/>
                </a:solidFill>
              </a:rPr>
              <a:t>Антоніми роблять наше мовлення         </a:t>
            </a:r>
          </a:p>
          <a:p>
            <a:pPr marL="0" indent="0">
              <a:buNone/>
            </a:pPr>
            <a:r>
              <a:rPr lang="uk-UA" sz="2400" dirty="0">
                <a:solidFill>
                  <a:srgbClr val="FF0000"/>
                </a:solidFill>
              </a:rPr>
              <a:t> </a:t>
            </a:r>
            <a:r>
              <a:rPr lang="uk-UA" sz="2400" dirty="0" smtClean="0">
                <a:solidFill>
                  <a:srgbClr val="FF0000"/>
                </a:solidFill>
              </a:rPr>
              <a:t>                                                </a:t>
            </a:r>
            <a:r>
              <a:rPr lang="uk-UA" sz="2400" dirty="0" smtClean="0"/>
              <a:t> </a:t>
            </a:r>
            <a:r>
              <a:rPr lang="uk-UA" sz="2400" dirty="0" smtClean="0">
                <a:solidFill>
                  <a:srgbClr val="FF0000"/>
                </a:solidFill>
              </a:rPr>
              <a:t>багатим, виразним, яскравим.                    </a:t>
            </a:r>
            <a:endParaRPr lang="uk-UA" sz="24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F:\1378909258_kashtan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73143"/>
            <a:ext cx="3643306" cy="3484857"/>
          </a:xfrm>
          <a:prstGeom prst="rect">
            <a:avLst/>
          </a:prstGeom>
          <a:noFill/>
        </p:spPr>
      </p:pic>
      <p:pic>
        <p:nvPicPr>
          <p:cNvPr id="4" name="Шум ветра (дуновение ветра) – Звуки природы (www.petamusic.ru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868144" y="51189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433382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5050904" cy="1584176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Домашнє завдання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endParaRPr lang="uk-UA" dirty="0"/>
          </a:p>
          <a:p>
            <a:pPr marL="0" indent="0">
              <a:buNone/>
            </a:pPr>
            <a:r>
              <a:rPr lang="uk-UA" sz="4000" dirty="0" smtClean="0"/>
              <a:t>    </a:t>
            </a:r>
            <a:r>
              <a:rPr lang="uk-UA" sz="4000" dirty="0" smtClean="0">
                <a:solidFill>
                  <a:srgbClr val="C00000"/>
                </a:solidFill>
              </a:rPr>
              <a:t>С. 46 – вивчити правило;</a:t>
            </a:r>
          </a:p>
          <a:p>
            <a:pPr marL="0" indent="0">
              <a:buNone/>
            </a:pPr>
            <a:r>
              <a:rPr lang="uk-UA" sz="4000" dirty="0">
                <a:solidFill>
                  <a:srgbClr val="C00000"/>
                </a:solidFill>
              </a:rPr>
              <a:t> </a:t>
            </a:r>
            <a:r>
              <a:rPr lang="uk-UA" sz="4000" dirty="0" smtClean="0">
                <a:solidFill>
                  <a:srgbClr val="C00000"/>
                </a:solidFill>
              </a:rPr>
              <a:t>                           с.  47, вправа 97.</a:t>
            </a:r>
            <a:endParaRPr lang="uk-UA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657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F:\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4690864" cy="72494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/>
            </a:r>
            <a:br>
              <a:rPr lang="uk-UA" dirty="0" smtClean="0">
                <a:solidFill>
                  <a:srgbClr val="C00000"/>
                </a:solidFill>
              </a:rPr>
            </a:br>
            <a:r>
              <a:rPr lang="uk-UA" dirty="0" smtClean="0">
                <a:solidFill>
                  <a:srgbClr val="C00000"/>
                </a:solidFill>
              </a:rPr>
              <a:t>Саморефлексія 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  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FF0000"/>
                </a:solidFill>
              </a:rPr>
              <a:t>       </a:t>
            </a:r>
            <a:r>
              <a:rPr lang="uk-UA" sz="4400" dirty="0" smtClean="0">
                <a:solidFill>
                  <a:srgbClr val="FF0000"/>
                </a:solidFill>
              </a:rPr>
              <a:t>Я знаю…</a:t>
            </a:r>
          </a:p>
          <a:p>
            <a:pPr marL="0" indent="0">
              <a:buNone/>
            </a:pPr>
            <a:r>
              <a:rPr lang="uk-UA" sz="4400" dirty="0">
                <a:solidFill>
                  <a:srgbClr val="FF0000"/>
                </a:solidFill>
              </a:rPr>
              <a:t> </a:t>
            </a:r>
            <a:r>
              <a:rPr lang="uk-UA" sz="4400" dirty="0" smtClean="0">
                <a:solidFill>
                  <a:srgbClr val="FF0000"/>
                </a:solidFill>
              </a:rPr>
              <a:t>                     Я вмію…</a:t>
            </a:r>
          </a:p>
          <a:p>
            <a:pPr marL="0" indent="0">
              <a:buNone/>
            </a:pPr>
            <a:r>
              <a:rPr lang="uk-UA" sz="4400" dirty="0">
                <a:solidFill>
                  <a:srgbClr val="FF0000"/>
                </a:solidFill>
              </a:rPr>
              <a:t> </a:t>
            </a:r>
            <a:r>
              <a:rPr lang="uk-UA" sz="4400" dirty="0" smtClean="0">
                <a:solidFill>
                  <a:srgbClr val="FF0000"/>
                </a:solidFill>
              </a:rPr>
              <a:t>                                           Я ціную…</a:t>
            </a:r>
            <a:endParaRPr lang="uk-UA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481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b="1" dirty="0"/>
              <a:t> </a:t>
            </a:r>
            <a:r>
              <a:rPr lang="uk-UA" b="1" dirty="0" smtClean="0"/>
              <a:t>   </a:t>
            </a:r>
            <a:r>
              <a:rPr lang="uk-UA" b="1" dirty="0" smtClean="0">
                <a:solidFill>
                  <a:srgbClr val="C00000"/>
                </a:solidFill>
              </a:rPr>
              <a:t> </a:t>
            </a:r>
            <a:r>
              <a:rPr lang="uk-UA" b="1" dirty="0" smtClean="0">
                <a:solidFill>
                  <a:srgbClr val="C00000"/>
                </a:solidFill>
                <a:cs typeface="Microsoft New Tai Lue" pitchFamily="34" charset="0"/>
              </a:rPr>
              <a:t>У вас на згадку хай залишаться:</a:t>
            </a:r>
          </a:p>
          <a:p>
            <a:pPr marL="0" indent="0">
              <a:buNone/>
            </a:pPr>
            <a:r>
              <a:rPr lang="uk-UA" b="1" dirty="0">
                <a:solidFill>
                  <a:srgbClr val="C00000"/>
                </a:solidFill>
                <a:cs typeface="Microsoft New Tai Lue" pitchFamily="34" charset="0"/>
              </a:rPr>
              <a:t> </a:t>
            </a:r>
            <a:r>
              <a:rPr lang="uk-UA" b="1" dirty="0" smtClean="0">
                <a:solidFill>
                  <a:srgbClr val="C00000"/>
                </a:solidFill>
                <a:cs typeface="Microsoft New Tai Lue" pitchFamily="34" charset="0"/>
              </a:rPr>
              <a:t>   </a:t>
            </a:r>
            <a:r>
              <a:rPr lang="uk-UA" b="1" dirty="0" smtClean="0">
                <a:solidFill>
                  <a:srgbClr val="92D050"/>
                </a:solidFill>
                <a:cs typeface="Microsoft New Tai Lue" pitchFamily="34" charset="0"/>
              </a:rPr>
              <a:t>Радість </a:t>
            </a:r>
            <a:r>
              <a:rPr lang="uk-UA" b="1" dirty="0" smtClean="0">
                <a:solidFill>
                  <a:srgbClr val="C00000"/>
                </a:solidFill>
                <a:cs typeface="Microsoft New Tai Lue" pitchFamily="34" charset="0"/>
              </a:rPr>
              <a:t>і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cs typeface="Microsoft New Tai Lue" pitchFamily="34" charset="0"/>
              </a:rPr>
              <a:t>сміх</a:t>
            </a:r>
            <a:r>
              <a:rPr lang="uk-UA" b="1" dirty="0">
                <a:solidFill>
                  <a:srgbClr val="C00000"/>
                </a:solidFill>
                <a:cs typeface="Microsoft New Tai Lue" pitchFamily="34" charset="0"/>
              </a:rPr>
              <a:t>,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cs typeface="Microsoft New Tai Lue" pitchFamily="34" charset="0"/>
              </a:rPr>
              <a:t> </a:t>
            </a:r>
            <a:r>
              <a:rPr lang="uk-UA" b="1" dirty="0" smtClean="0">
                <a:solidFill>
                  <a:srgbClr val="FFC000"/>
                </a:solidFill>
                <a:cs typeface="Microsoft New Tai Lue" pitchFamily="34" charset="0"/>
              </a:rPr>
              <a:t>щастя</a:t>
            </a:r>
            <a:r>
              <a:rPr lang="uk-UA" b="1" dirty="0" smtClean="0">
                <a:solidFill>
                  <a:schemeClr val="accent4">
                    <a:lumMod val="75000"/>
                  </a:schemeClr>
                </a:solidFill>
                <a:cs typeface="Microsoft New Tai Lue" pitchFamily="34" charset="0"/>
              </a:rPr>
              <a:t> </a:t>
            </a:r>
            <a:r>
              <a:rPr lang="uk-UA" b="1" dirty="0" smtClean="0">
                <a:solidFill>
                  <a:srgbClr val="C00000"/>
                </a:solidFill>
                <a:cs typeface="Microsoft New Tai Lue" pitchFamily="34" charset="0"/>
              </a:rPr>
              <a:t>й  </a:t>
            </a:r>
            <a:r>
              <a:rPr lang="uk-UA" b="1" dirty="0" smtClean="0">
                <a:solidFill>
                  <a:schemeClr val="accent4">
                    <a:lumMod val="75000"/>
                  </a:schemeClr>
                </a:solidFill>
                <a:cs typeface="Microsoft New Tai Lue" pitchFamily="34" charset="0"/>
              </a:rPr>
              <a:t>достаток</a:t>
            </a:r>
            <a:r>
              <a:rPr lang="uk-UA" b="1" dirty="0" smtClean="0">
                <a:solidFill>
                  <a:srgbClr val="C00000"/>
                </a:solidFill>
                <a:cs typeface="Microsoft New Tai Lue" pitchFamily="34" charset="0"/>
              </a:rPr>
              <a:t>.</a:t>
            </a:r>
          </a:p>
          <a:p>
            <a:pPr marL="0" indent="0">
              <a:buNone/>
            </a:pPr>
            <a:r>
              <a:rPr lang="uk-UA" b="1" dirty="0">
                <a:solidFill>
                  <a:schemeClr val="accent4">
                    <a:lumMod val="75000"/>
                  </a:schemeClr>
                </a:solidFill>
                <a:cs typeface="Microsoft New Tai Lue" pitchFamily="34" charset="0"/>
              </a:rPr>
              <a:t> </a:t>
            </a:r>
            <a:r>
              <a:rPr lang="uk-UA" b="1" dirty="0" smtClean="0">
                <a:solidFill>
                  <a:schemeClr val="accent4">
                    <a:lumMod val="75000"/>
                  </a:schemeClr>
                </a:solidFill>
                <a:cs typeface="Microsoft New Tai Lue" pitchFamily="34" charset="0"/>
              </a:rPr>
              <a:t>    </a:t>
            </a:r>
            <a:r>
              <a:rPr lang="uk-UA" b="1" dirty="0" smtClean="0">
                <a:solidFill>
                  <a:srgbClr val="C00000"/>
                </a:solidFill>
                <a:cs typeface="Microsoft New Tai Lue" pitchFamily="34" charset="0"/>
              </a:rPr>
              <a:t>І хай ніколи не приходять</a:t>
            </a:r>
          </a:p>
          <a:p>
            <a:pPr marL="0" indent="0">
              <a:buNone/>
            </a:pPr>
            <a:r>
              <a:rPr lang="uk-UA" b="1" dirty="0">
                <a:solidFill>
                  <a:srgbClr val="C00000"/>
                </a:solidFill>
                <a:cs typeface="Microsoft New Tai Lue" pitchFamily="34" charset="0"/>
              </a:rPr>
              <a:t> </a:t>
            </a:r>
            <a:r>
              <a:rPr lang="uk-UA" b="1" dirty="0" smtClean="0">
                <a:solidFill>
                  <a:srgbClr val="C00000"/>
                </a:solidFill>
                <a:cs typeface="Microsoft New Tai Lue" pitchFamily="34" charset="0"/>
              </a:rPr>
              <a:t>    </a:t>
            </a:r>
            <a:r>
              <a:rPr lang="uk-UA" b="1" dirty="0" smtClean="0">
                <a:solidFill>
                  <a:srgbClr val="92D050"/>
                </a:solidFill>
                <a:cs typeface="Microsoft New Tai Lue" pitchFamily="34" charset="0"/>
              </a:rPr>
              <a:t>Смуток</a:t>
            </a:r>
            <a:r>
              <a:rPr lang="uk-UA" b="1" dirty="0" smtClean="0">
                <a:solidFill>
                  <a:srgbClr val="C00000"/>
                </a:solidFill>
                <a:cs typeface="Microsoft New Tai Lue" pitchFamily="34" charset="0"/>
              </a:rPr>
              <a:t>,</a:t>
            </a:r>
            <a:r>
              <a:rPr lang="uk-UA" b="1" dirty="0" smtClean="0">
                <a:solidFill>
                  <a:srgbClr val="92D050"/>
                </a:solidFill>
                <a:cs typeface="Microsoft New Tai Lue" pitchFamily="34" charset="0"/>
              </a:rPr>
              <a:t>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cs typeface="Microsoft New Tai Lue" pitchFamily="34" charset="0"/>
              </a:rPr>
              <a:t>сльози</a:t>
            </a:r>
            <a:r>
              <a:rPr lang="uk-UA" b="1" dirty="0" smtClean="0">
                <a:solidFill>
                  <a:srgbClr val="C00000"/>
                </a:solidFill>
                <a:cs typeface="Microsoft New Tai Lue" pitchFamily="34" charset="0"/>
              </a:rPr>
              <a:t>,</a:t>
            </a:r>
            <a:r>
              <a:rPr lang="uk-UA" b="1" dirty="0" smtClean="0">
                <a:solidFill>
                  <a:srgbClr val="FFFF00"/>
                </a:solidFill>
                <a:cs typeface="Microsoft New Tai Lue" pitchFamily="34" charset="0"/>
              </a:rPr>
              <a:t> </a:t>
            </a:r>
            <a:r>
              <a:rPr lang="uk-UA" b="1" dirty="0" smtClean="0">
                <a:solidFill>
                  <a:srgbClr val="FFC000"/>
                </a:solidFill>
                <a:cs typeface="Microsoft New Tai Lue" pitchFamily="34" charset="0"/>
              </a:rPr>
              <a:t>горе</a:t>
            </a:r>
            <a:r>
              <a:rPr lang="uk-UA" b="1" dirty="0" smtClean="0">
                <a:solidFill>
                  <a:srgbClr val="C00000"/>
                </a:solidFill>
                <a:cs typeface="Microsoft New Tai Lue" pitchFamily="34" charset="0"/>
              </a:rPr>
              <a:t>,</a:t>
            </a:r>
            <a:r>
              <a:rPr lang="uk-UA" b="1" dirty="0" smtClean="0">
                <a:solidFill>
                  <a:srgbClr val="FFFF00"/>
                </a:solidFill>
                <a:cs typeface="Microsoft New Tai Lue" pitchFamily="34" charset="0"/>
              </a:rPr>
              <a:t> </a:t>
            </a:r>
            <a:r>
              <a:rPr lang="uk-UA" b="1" dirty="0" smtClean="0">
                <a:solidFill>
                  <a:schemeClr val="accent4">
                    <a:lumMod val="75000"/>
                  </a:schemeClr>
                </a:solidFill>
                <a:cs typeface="Microsoft New Tai Lue" pitchFamily="34" charset="0"/>
              </a:rPr>
              <a:t>злидні</a:t>
            </a:r>
            <a:r>
              <a:rPr lang="uk-UA" b="1" dirty="0" smtClean="0">
                <a:solidFill>
                  <a:srgbClr val="C00000"/>
                </a:solidFill>
                <a:cs typeface="Microsoft New Tai Lue" pitchFamily="34" charset="0"/>
              </a:rPr>
              <a:t>.</a:t>
            </a:r>
          </a:p>
          <a:p>
            <a:pPr marL="0" indent="0">
              <a:buNone/>
            </a:pPr>
            <a:r>
              <a:rPr lang="uk-UA" dirty="0">
                <a:solidFill>
                  <a:srgbClr val="FFC000"/>
                </a:solidFill>
              </a:rPr>
              <a:t> </a:t>
            </a:r>
            <a:r>
              <a:rPr lang="uk-UA" dirty="0" smtClean="0">
                <a:solidFill>
                  <a:srgbClr val="FFC000"/>
                </a:solidFill>
              </a:rPr>
              <a:t>    </a:t>
            </a:r>
          </a:p>
          <a:p>
            <a:pPr marL="0" indent="0">
              <a:buNone/>
            </a:pPr>
            <a:r>
              <a:rPr lang="uk-UA" dirty="0">
                <a:solidFill>
                  <a:srgbClr val="FFC000"/>
                </a:solidFill>
              </a:rPr>
              <a:t> </a:t>
            </a:r>
            <a:r>
              <a:rPr lang="uk-UA" dirty="0" smtClean="0">
                <a:solidFill>
                  <a:srgbClr val="FFC000"/>
                </a:solidFill>
              </a:rPr>
              <a:t>                                  </a:t>
            </a:r>
            <a:r>
              <a:rPr lang="uk-UA" sz="4000" b="1" dirty="0" smtClean="0">
                <a:solidFill>
                  <a:srgbClr val="FF0000"/>
                </a:solidFill>
              </a:rPr>
              <a:t>Дякуємо за увагу!!!</a:t>
            </a:r>
            <a:endParaRPr lang="uk-UA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620688" y="260648"/>
            <a:ext cx="7920880" cy="64807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541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1593" y="1772816"/>
            <a:ext cx="784887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марно –</a:t>
            </a:r>
          </a:p>
          <a:p>
            <a:r>
              <a:rPr lang="uk-UA" sz="4800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uk-UA" sz="4800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базікать</a:t>
            </a:r>
            <a:r>
              <a:rPr lang="uk-UA" sz="48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3707904" y="1817034"/>
            <a:ext cx="3701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даремно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83968" y="2492896"/>
            <a:ext cx="56166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не говорити</a:t>
            </a:r>
            <a:r>
              <a:rPr lang="uk-UA" sz="4800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,            </a:t>
            </a:r>
            <a:r>
              <a:rPr lang="uk-UA" sz="48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не розмовляти</a:t>
            </a:r>
            <a:endParaRPr lang="uk-UA" sz="4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3923928" y="4365103"/>
            <a:ext cx="3629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Синоніми</a:t>
            </a:r>
            <a:endParaRPr lang="uk-UA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1" y="1556792"/>
            <a:ext cx="4918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Каліграфічна хвилинка</a:t>
            </a:r>
            <a:endParaRPr lang="uk-UA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2636912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Б </a:t>
            </a:r>
            <a:r>
              <a:rPr lang="uk-UA" sz="4000" b="1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4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sz="40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uk-UA" sz="40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uk-UA" sz="40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4000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4000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40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4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д </a:t>
            </a:r>
            <a:r>
              <a:rPr lang="uk-UA" sz="40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uk-UA" sz="40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uk-UA" sz="40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40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ф </a:t>
            </a:r>
            <a:r>
              <a:rPr lang="uk-UA" sz="40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40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40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5856" y="3717032"/>
            <a:ext cx="504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uk-UA" sz="8000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3717032"/>
            <a:ext cx="504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8000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0539" y="3717032"/>
            <a:ext cx="432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uk-UA" sz="8000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92587" y="3687415"/>
            <a:ext cx="360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uk-UA" sz="8000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60024" y="3687416"/>
            <a:ext cx="6976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uk-UA" sz="8000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41627" y="3663887"/>
            <a:ext cx="432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uk-UA" sz="8000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73675" y="3663887"/>
            <a:ext cx="432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8000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772816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endParaRPr lang="ru-RU" dirty="0" smtClean="0">
              <a:solidFill>
                <a:prstClr val="black"/>
              </a:solidFill>
            </a:endParaRP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572000" y="4973692"/>
            <a:ext cx="3672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96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Вітер</a:t>
            </a:r>
            <a:endParaRPr lang="uk-UA" sz="9600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os-5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748415"/>
            <a:ext cx="4469896" cy="5301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89368" y="3221118"/>
            <a:ext cx="46751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Літає він часто довкола,</a:t>
            </a:r>
          </a:p>
          <a:p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Дерев </a:t>
            </a:r>
            <a:r>
              <a:rPr lang="uk-UA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чимало поламав, </a:t>
            </a:r>
          </a:p>
          <a:p>
            <a:r>
              <a:rPr lang="uk-UA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Але ніде, ніхто й ніколи </a:t>
            </a:r>
          </a:p>
          <a:p>
            <a:r>
              <a:rPr lang="uk-UA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Його не бачив, не тримав.</a:t>
            </a:r>
          </a:p>
          <a:p>
            <a:endParaRPr lang="uk-UA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Шум ветра (дуновение ветра) – Звуки природы (www.petamusic.ru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812904" y="204163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492896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Тема: «Антоніми. Спостереження за вживанням антонімів у тексті. »</a:t>
            </a:r>
            <a:endParaRPr lang="uk-UA" sz="3600" b="1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0460" y="764704"/>
            <a:ext cx="208823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uk-UA" sz="28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Багач – </a:t>
            </a:r>
          </a:p>
          <a:p>
            <a:pPr>
              <a:lnSpc>
                <a:spcPct val="200000"/>
              </a:lnSpc>
            </a:pPr>
            <a:r>
              <a:rPr lang="uk-UA" sz="28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Білий – </a:t>
            </a:r>
          </a:p>
          <a:p>
            <a:pPr>
              <a:lnSpc>
                <a:spcPct val="200000"/>
              </a:lnSpc>
            </a:pPr>
            <a:r>
              <a:rPr lang="uk-UA" sz="28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Плакати – </a:t>
            </a:r>
          </a:p>
          <a:p>
            <a:pPr>
              <a:lnSpc>
                <a:spcPct val="200000"/>
              </a:lnSpc>
            </a:pPr>
            <a:r>
              <a:rPr lang="uk-UA" sz="28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2378" y="1033572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бідняк;</a:t>
            </a:r>
            <a:endParaRPr lang="uk-UA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1620" y="1916832"/>
            <a:ext cx="1626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uk-UA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орний;</a:t>
            </a:r>
            <a:endParaRPr lang="uk-UA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F:\153676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8336" y="4076448"/>
            <a:ext cx="4179223" cy="2784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435949" y="2803261"/>
            <a:ext cx="1881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міятися;</a:t>
            </a:r>
            <a:endParaRPr lang="uk-UA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67271" y="1033572"/>
            <a:ext cx="1394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то?</a:t>
            </a:r>
            <a:endParaRPr lang="uk-UA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67271" y="1904102"/>
            <a:ext cx="1394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uk-UA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кий?</a:t>
            </a:r>
            <a:endParaRPr lang="uk-UA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40887" y="2770766"/>
            <a:ext cx="3056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 робити?</a:t>
            </a:r>
            <a:endParaRPr lang="uk-UA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Шум ветра (дуновение ветра) – Звуки природы (www.petamusic.ru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228184" y="48590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233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7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2" grpId="0"/>
      <p:bldP spid="3" grpId="0"/>
      <p:bldP spid="5" grpId="0"/>
      <p:bldP spid="10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article2077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28206"/>
            <a:ext cx="4569907" cy="34297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2060848"/>
            <a:ext cx="62646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 46, вправа 95</a:t>
            </a:r>
            <a:endParaRPr lang="uk-UA" sz="6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Шум ветра (дуновение ветра) – Звуки природы (www.petamusic.ru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422504" y="42210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340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476127"/>
            <a:ext cx="52565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Фізкультхвилинка</a:t>
            </a:r>
            <a:endParaRPr lang="uk-UA" sz="4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86182" y="2714620"/>
            <a:ext cx="53578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Вітер вгору піднімає,</a:t>
            </a:r>
          </a:p>
          <a:p>
            <a:r>
              <a:rPr lang="uk-UA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 землі нас опускає,</a:t>
            </a:r>
          </a:p>
          <a:p>
            <a:r>
              <a:rPr lang="uk-UA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Вліво, вправо нахиляє</a:t>
            </a:r>
          </a:p>
          <a:p>
            <a:r>
              <a:rPr lang="uk-UA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Ще й присісти заставляє</a:t>
            </a:r>
          </a:p>
          <a:p>
            <a:r>
              <a:rPr lang="uk-UA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Покрутились,повертілись</a:t>
            </a:r>
          </a:p>
          <a:p>
            <a:r>
              <a:rPr lang="uk-UA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 за парти тихо сіли.</a:t>
            </a:r>
            <a:endParaRPr lang="uk-UA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11111111111111111111 картинки\Рис 27-03 Девочк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876"/>
            <a:ext cx="375920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Шум ветра (дуновение ветра) – Звуки природы (www.petamusic.ru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142695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4178"/>
                            </p:stCondLst>
                            <p:childTnLst>
                              <p:par>
                                <p:cTn id="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408</Words>
  <Application>Microsoft Office PowerPoint</Application>
  <PresentationFormat>Экран (4:3)</PresentationFormat>
  <Paragraphs>110</Paragraphs>
  <Slides>21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Взаємоперевірка</vt:lpstr>
      <vt:lpstr>Попереджувальний диктант</vt:lpstr>
      <vt:lpstr> ОСІНЬ </vt:lpstr>
      <vt:lpstr>Пізня, холодна осінь.</vt:lpstr>
      <vt:lpstr> ОСІНЬ </vt:lpstr>
      <vt:lpstr>Слайд 16</vt:lpstr>
      <vt:lpstr>Слайд 17</vt:lpstr>
      <vt:lpstr>Підсумок уроку</vt:lpstr>
      <vt:lpstr> Домашнє завдання</vt:lpstr>
      <vt:lpstr> Саморефлексія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Таня</cp:lastModifiedBy>
  <cp:revision>43</cp:revision>
  <dcterms:created xsi:type="dcterms:W3CDTF">2014-07-01T07:15:36Z</dcterms:created>
  <dcterms:modified xsi:type="dcterms:W3CDTF">2016-10-19T11:26:08Z</dcterms:modified>
</cp:coreProperties>
</file>