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62" r:id="rId3"/>
    <p:sldId id="259" r:id="rId4"/>
    <p:sldId id="260" r:id="rId5"/>
    <p:sldId id="279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2" r:id="rId15"/>
    <p:sldId id="273" r:id="rId16"/>
    <p:sldId id="274" r:id="rId17"/>
    <p:sldId id="275" r:id="rId18"/>
    <p:sldId id="278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188" autoAdjust="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01.03.2018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01.03.2018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tendergid.ua/ua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1935480"/>
            <a:ext cx="4614866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3200" b="1" dirty="0" smtClean="0"/>
              <a:t>  Розумова праця на уроках математики – пробний камінь мислення</a:t>
            </a:r>
          </a:p>
          <a:p>
            <a:pPr>
              <a:buNone/>
            </a:pPr>
            <a:endParaRPr lang="uk-UA" sz="3200" b="1" dirty="0" smtClean="0"/>
          </a:p>
          <a:p>
            <a:pPr algn="r">
              <a:buNone/>
            </a:pPr>
            <a:r>
              <a:rPr lang="uk-UA" sz="3200" dirty="0" smtClean="0"/>
              <a:t>В.А.Сухомлинський</a:t>
            </a:r>
            <a:endParaRPr lang="ru-RU" sz="3200" dirty="0" smtClean="0"/>
          </a:p>
          <a:p>
            <a:pPr>
              <a:buNone/>
            </a:pPr>
            <a:endParaRPr lang="ru-RU" sz="32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uk-UA" sz="4800" b="1" dirty="0" smtClean="0">
                <a:solidFill>
                  <a:schemeClr val="accent1">
                    <a:lumMod val="50000"/>
                  </a:schemeClr>
                </a:solidFill>
              </a:rPr>
              <a:t>Епіграф уроку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5362" name="Picture 2" descr="Картинки по запросу василь сухомлинсь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85926"/>
            <a:ext cx="2381250" cy="3752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6-конечная звезда 9"/>
          <p:cNvSpPr/>
          <p:nvPr/>
        </p:nvSpPr>
        <p:spPr>
          <a:xfrm>
            <a:off x="7300906" y="0"/>
            <a:ext cx="1843094" cy="1500198"/>
          </a:xfrm>
          <a:prstGeom prst="star6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1бал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143000"/>
          </a:xfrm>
        </p:spPr>
        <p:txBody>
          <a:bodyPr/>
          <a:lstStyle/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</a:rPr>
              <a:t>Знайдіть відповідну формулу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6866" name="Picture 2" descr="http://zno.academia.in.ua/pluginfile.php/4824/mod_book/chapter/702/l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7" y="2000240"/>
            <a:ext cx="2518437" cy="2357454"/>
          </a:xfrm>
          <a:prstGeom prst="rect">
            <a:avLst/>
          </a:prstGeom>
          <a:noFill/>
        </p:spPr>
      </p:pic>
      <p:pic>
        <p:nvPicPr>
          <p:cNvPr id="36868" name="Picture 4" descr="Картинки по запросу формула площі трапеції середня ліні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143116"/>
            <a:ext cx="3000396" cy="2214578"/>
          </a:xfrm>
          <a:prstGeom prst="rect">
            <a:avLst/>
          </a:prstGeom>
          <a:noFill/>
        </p:spPr>
      </p:pic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4512" y="4500570"/>
            <a:ext cx="2084414" cy="1214446"/>
          </a:xfrm>
          <a:prstGeom prst="rect">
            <a:avLst/>
          </a:prstGeom>
          <a:noFill/>
        </p:spPr>
      </p:pic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3687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4714884"/>
            <a:ext cx="2176112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1935480"/>
            <a:ext cx="500066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3200" b="1" dirty="0" smtClean="0"/>
              <a:t>  Скільки потрібно взяти плит квадратної форми з діагоналлю 0,5 м, щоб покрити ними двір площею 200 м</a:t>
            </a:r>
            <a:r>
              <a:rPr lang="uk-UA" sz="3200" b="1" baseline="30000" dirty="0" smtClean="0"/>
              <a:t>2</a:t>
            </a:r>
            <a:r>
              <a:rPr lang="uk-UA" sz="3200" b="1" dirty="0" smtClean="0"/>
              <a:t>? </a:t>
            </a:r>
            <a:endParaRPr lang="ru-RU" sz="32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>
                <a:ln>
                  <a:solidFill>
                    <a:schemeClr val="accent4">
                      <a:lumMod val="25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Виконання вправ</a:t>
            </a:r>
            <a:br>
              <a:rPr lang="uk-UA" dirty="0" smtClean="0">
                <a:ln>
                  <a:solidFill>
                    <a:schemeClr val="accent4">
                      <a:lumMod val="25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</a:br>
            <a:r>
              <a:rPr lang="uk-UA" dirty="0" smtClean="0">
                <a:ln>
                  <a:solidFill>
                    <a:schemeClr val="accent4">
                      <a:lumMod val="25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задача 1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https://sawtech.ru/wp-content/uploads/2011/07/sgserv1.png"/>
          <p:cNvPicPr/>
          <p:nvPr/>
        </p:nvPicPr>
        <p:blipFill>
          <a:blip r:embed="rId2"/>
          <a:srcRect t="34021" r="61215" b="33677"/>
          <a:stretch>
            <a:fillRect/>
          </a:stretch>
        </p:blipFill>
        <p:spPr bwMode="auto">
          <a:xfrm>
            <a:off x="571472" y="2214554"/>
            <a:ext cx="300039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00100" y="4071942"/>
            <a:ext cx="428628" cy="4857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4071942"/>
            <a:ext cx="428628" cy="4857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4572008"/>
            <a:ext cx="428628" cy="4857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4572008"/>
            <a:ext cx="428628" cy="4857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28728" y="4071942"/>
            <a:ext cx="428628" cy="4857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857356" y="4071942"/>
            <a:ext cx="428628" cy="4857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285984" y="4071942"/>
            <a:ext cx="428628" cy="4857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714612" y="4071942"/>
            <a:ext cx="428628" cy="4857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428728" y="4572008"/>
            <a:ext cx="428628" cy="4857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857356" y="4572008"/>
            <a:ext cx="428628" cy="4857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285984" y="4572008"/>
            <a:ext cx="428628" cy="4857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714612" y="4572008"/>
            <a:ext cx="428628" cy="4857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143240" y="4572008"/>
            <a:ext cx="428628" cy="4857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6-конечная звезда 20"/>
          <p:cNvSpPr/>
          <p:nvPr/>
        </p:nvSpPr>
        <p:spPr>
          <a:xfrm>
            <a:off x="214282" y="0"/>
            <a:ext cx="1857388" cy="1714488"/>
          </a:xfrm>
          <a:prstGeom prst="star6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4бали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и по запросу фірма з будівництва"/>
          <p:cNvPicPr/>
          <p:nvPr/>
        </p:nvPicPr>
        <p:blipFill>
          <a:blip r:embed="rId2"/>
          <a:srcRect t="15789"/>
          <a:stretch>
            <a:fillRect/>
          </a:stretch>
        </p:blipFill>
        <p:spPr bwMode="auto">
          <a:xfrm>
            <a:off x="5929322" y="0"/>
            <a:ext cx="3214678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935480"/>
            <a:ext cx="518637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3200" b="1" dirty="0" smtClean="0"/>
              <a:t>   Готельний хол має форму трапеції з основами 20 м і 10 м і висотою 8 м. Знайдіть площу ковроліна, необхідного, щоб застелити цей хол</a:t>
            </a:r>
            <a:endParaRPr lang="ru-RU" sz="32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n>
                  <a:solidFill>
                    <a:schemeClr val="accent4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</a:rPr>
              <a:t>задача 2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Picture 2" descr="Картинки по запросу площа паралелограм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357430"/>
            <a:ext cx="2924583" cy="2000529"/>
          </a:xfrm>
          <a:prstGeom prst="rect">
            <a:avLst/>
          </a:prstGeom>
          <a:noFill/>
        </p:spPr>
      </p:pic>
      <p:sp>
        <p:nvSpPr>
          <p:cNvPr id="6" name="6-конечная звезда 5"/>
          <p:cNvSpPr/>
          <p:nvPr/>
        </p:nvSpPr>
        <p:spPr>
          <a:xfrm>
            <a:off x="214282" y="0"/>
            <a:ext cx="1857388" cy="1714488"/>
          </a:xfrm>
          <a:prstGeom prst="star6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4бали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1935480"/>
            <a:ext cx="4786346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3200" b="1" dirty="0" smtClean="0"/>
              <a:t>  Басейн має форму ромба. Довжина його діагоналей дорівнює 20 м і 16м. Яку площу займе цей басейн?</a:t>
            </a:r>
            <a:endParaRPr lang="ru-RU" sz="32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n>
                  <a:solidFill>
                    <a:schemeClr val="accent4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</a:rPr>
              <a:t>задача 3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Picture 2" descr="Картинки по запросу готельного комплексу для відпочинку в Карпата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000240"/>
            <a:ext cx="3342893" cy="2857520"/>
          </a:xfrm>
          <a:prstGeom prst="rect">
            <a:avLst/>
          </a:prstGeom>
          <a:noFill/>
        </p:spPr>
      </p:pic>
      <p:sp>
        <p:nvSpPr>
          <p:cNvPr id="6" name="6-конечная звезда 5"/>
          <p:cNvSpPr/>
          <p:nvPr/>
        </p:nvSpPr>
        <p:spPr>
          <a:xfrm>
            <a:off x="6929454" y="142852"/>
            <a:ext cx="1857388" cy="1714488"/>
          </a:xfrm>
          <a:prstGeom prst="star6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4бали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1935480"/>
            <a:ext cx="5614998" cy="43891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 smtClean="0"/>
              <a:t>   </a:t>
            </a:r>
            <a:r>
              <a:rPr lang="uk-UA" b="1" dirty="0" smtClean="0"/>
              <a:t>Дискотеки проводитимуть на площадці, що має форму шестикутника, у якого рівні всі сторони й кути. Визначте градусну міру кожного кута цього шестикутника й площу танцювального залу, враховуючи те, що місце для танці </a:t>
            </a:r>
            <a:r>
              <a:rPr lang="uk-UA" b="1" dirty="0" err="1" smtClean="0"/>
              <a:t>вколо</a:t>
            </a:r>
            <a:r>
              <a:rPr lang="uk-UA" b="1" dirty="0" smtClean="0"/>
              <a:t>, вписане в цей шестикутник, радіус кола дорівнює 5 м, а сторона шестикутника 20 м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n>
                  <a:solidFill>
                    <a:schemeClr val="accent4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</a:rPr>
              <a:t>задача 4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6-конечная звезда 4"/>
          <p:cNvSpPr/>
          <p:nvPr/>
        </p:nvSpPr>
        <p:spPr>
          <a:xfrm>
            <a:off x="7072330" y="0"/>
            <a:ext cx="1857388" cy="1714488"/>
          </a:xfrm>
          <a:prstGeom prst="star6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4бали</a:t>
            </a:r>
            <a:endParaRPr lang="ru-RU" sz="2400" b="1" dirty="0"/>
          </a:p>
        </p:txBody>
      </p:sp>
      <p:pic>
        <p:nvPicPr>
          <p:cNvPr id="6" name="Рисунок 5" descr="Картинки по запросу коло вписане в правильний шестикутник"/>
          <p:cNvPicPr/>
          <p:nvPr/>
        </p:nvPicPr>
        <p:blipFill>
          <a:blip r:embed="rId2"/>
          <a:srcRect l="14473" t="42830" r="47057" b="21237"/>
          <a:stretch>
            <a:fillRect/>
          </a:stretch>
        </p:blipFill>
        <p:spPr bwMode="auto">
          <a:xfrm>
            <a:off x="500034" y="2285992"/>
            <a:ext cx="285752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-конечная звезда 4"/>
          <p:cNvSpPr/>
          <p:nvPr/>
        </p:nvSpPr>
        <p:spPr>
          <a:xfrm>
            <a:off x="7072330" y="0"/>
            <a:ext cx="1857388" cy="1714488"/>
          </a:xfrm>
          <a:prstGeom prst="star6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 бал</a:t>
            </a:r>
            <a:r>
              <a:rPr lang="uk-UA" sz="2400" b="1" dirty="0" smtClean="0"/>
              <a:t>і</a:t>
            </a:r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1428736"/>
            <a:ext cx="6429420" cy="500066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dirty="0" smtClean="0"/>
              <a:t>   Стіна кафе має форму прямокутника зі сторонами 3 м і 6 м. На стіні зображено морський пейзаж, що має мозаїчні вкраплення у вигляді кораблика, утвореного із з п'яти рівних прямокутних трикутників, у які вписано квадрати. Катети трикутника дорівнюють 1 м і 2 м. Квадрати складаються із прозоро­го скла, інша частина — з кольорового.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 </a:t>
            </a:r>
            <a:r>
              <a:rPr lang="uk-UA" dirty="0" smtClean="0"/>
              <a:t>  1. </a:t>
            </a:r>
            <a:r>
              <a:rPr lang="uk-UA" dirty="0" smtClean="0"/>
              <a:t>Скільки </a:t>
            </a:r>
            <a:r>
              <a:rPr lang="uk-UA" dirty="0" smtClean="0"/>
              <a:t>квадратних метрів прозорого та кольорового скла потрібно для того, щоб викласти кораблик?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    2. </a:t>
            </a:r>
            <a:r>
              <a:rPr lang="uk-UA" dirty="0" smtClean="0"/>
              <a:t>Якою </a:t>
            </a:r>
            <a:r>
              <a:rPr lang="uk-UA" dirty="0" smtClean="0"/>
              <a:t>є площа частини стіни, що залишилася без мозаїки? </a:t>
            </a:r>
            <a:endParaRPr lang="uk-UA" dirty="0" smtClean="0"/>
          </a:p>
          <a:p>
            <a:pPr>
              <a:buNone/>
            </a:pPr>
            <a:r>
              <a:rPr lang="uk-UA" smtClean="0"/>
              <a:t> </a:t>
            </a:r>
            <a:r>
              <a:rPr lang="uk-UA" smtClean="0"/>
              <a:t>   3</a:t>
            </a:r>
            <a:r>
              <a:rPr lang="uk-UA" dirty="0" smtClean="0"/>
              <a:t>. </a:t>
            </a:r>
            <a:r>
              <a:rPr lang="uk-UA" dirty="0" smtClean="0"/>
              <a:t>Скільки </a:t>
            </a:r>
            <a:r>
              <a:rPr lang="uk-UA" dirty="0" smtClean="0"/>
              <a:t>фарби необхідно для того, щоб пофарбувати цю частину стіни, якщо для фарбування 1 м</a:t>
            </a:r>
            <a:r>
              <a:rPr lang="uk-UA" baseline="30000" dirty="0" smtClean="0"/>
              <a:t>2</a:t>
            </a:r>
            <a:r>
              <a:rPr lang="uk-UA" dirty="0" smtClean="0"/>
              <a:t> необхідно 300 г фарби?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 </a:t>
            </a:r>
            <a:r>
              <a:rPr lang="uk-UA" dirty="0" smtClean="0"/>
              <a:t>   </a:t>
            </a:r>
            <a:r>
              <a:rPr lang="uk-UA" dirty="0" smtClean="0"/>
              <a:t>4.Яку </a:t>
            </a:r>
            <a:r>
              <a:rPr lang="uk-UA" dirty="0" smtClean="0"/>
              <a:t>максимальну кількість корабликів можна зобразити на стіні кафе?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ln>
                  <a:solidFill>
                    <a:schemeClr val="accent4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</a:rPr>
              <a:t>Практичне завдання</a:t>
            </a:r>
            <a:endParaRPr lang="ru-RU" dirty="0">
              <a:ln>
                <a:solidFill>
                  <a:schemeClr val="accent4">
                    <a:lumMod val="25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 b="10714"/>
          <a:stretch>
            <a:fillRect/>
          </a:stretch>
        </p:blipFill>
        <p:spPr bwMode="auto">
          <a:xfrm>
            <a:off x="357158" y="2571744"/>
            <a:ext cx="235745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4429156" cy="464347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i="1" dirty="0" smtClean="0">
                <a:ln>
                  <a:solidFill>
                    <a:schemeClr val="accent4">
                      <a:lumMod val="25000"/>
                    </a:schemeClr>
                  </a:solidFill>
                </a:ln>
              </a:rPr>
              <a:t>По горизонталі:</a:t>
            </a:r>
          </a:p>
          <a:p>
            <a:pPr marL="273050" indent="-273050">
              <a:buNone/>
            </a:pPr>
            <a:r>
              <a:rPr lang="uk-UA" i="1" dirty="0" smtClean="0">
                <a:ln>
                  <a:solidFill>
                    <a:schemeClr val="accent4">
                      <a:lumMod val="25000"/>
                    </a:schemeClr>
                  </a:solidFill>
                </a:ln>
              </a:rPr>
              <a:t> </a:t>
            </a:r>
            <a:r>
              <a:rPr lang="uk-UA" dirty="0" smtClean="0"/>
              <a:t>2. Множина точок площини, </a:t>
            </a:r>
            <a:endParaRPr lang="ru-RU" dirty="0" smtClean="0"/>
          </a:p>
          <a:p>
            <a:pPr marL="273050" indent="-273050">
              <a:buNone/>
            </a:pPr>
            <a:r>
              <a:rPr lang="uk-UA" dirty="0" smtClean="0"/>
              <a:t>   рівновіддалених від однієї точки. </a:t>
            </a:r>
            <a:endParaRPr lang="ru-RU" dirty="0" smtClean="0"/>
          </a:p>
          <a:p>
            <a:pPr marL="273050" indent="-273050">
              <a:buNone/>
            </a:pPr>
            <a:r>
              <a:rPr lang="uk-UA" dirty="0" smtClean="0"/>
              <a:t>3. Трикутники, відповідні сторони яких  пропорційні  та відповідні кути рівні. </a:t>
            </a:r>
          </a:p>
          <a:p>
            <a:pPr marL="273050" indent="-273050">
              <a:buNone/>
            </a:pPr>
            <a:r>
              <a:rPr lang="uk-UA" dirty="0" smtClean="0"/>
              <a:t>5. Чотирикутник, у якого тільки дві сторони паралельні.</a:t>
            </a:r>
            <a:endParaRPr lang="ru-RU" dirty="0" smtClean="0"/>
          </a:p>
          <a:p>
            <a:pPr marL="273050" indent="-273050">
              <a:buNone/>
            </a:pPr>
            <a:r>
              <a:rPr lang="uk-UA" i="1" dirty="0" smtClean="0">
                <a:ln>
                  <a:solidFill>
                    <a:schemeClr val="accent4">
                      <a:lumMod val="25000"/>
                    </a:schemeClr>
                  </a:solidFill>
                </a:ln>
              </a:rPr>
              <a:t>По вертикалі: </a:t>
            </a:r>
          </a:p>
          <a:p>
            <a:pPr marL="273050" indent="-273050">
              <a:buNone/>
            </a:pPr>
            <a:r>
              <a:rPr lang="uk-UA" dirty="0" smtClean="0"/>
              <a:t>1. Паралелограм, у якого всі сторони   рівні. </a:t>
            </a:r>
          </a:p>
          <a:p>
            <a:pPr marL="273050" indent="-273050">
              <a:buNone/>
            </a:pPr>
            <a:r>
              <a:rPr lang="uk-UA" dirty="0" smtClean="0"/>
              <a:t>3. Ключове слово останньої теми.   </a:t>
            </a:r>
            <a:endParaRPr lang="ru-RU" dirty="0" smtClean="0"/>
          </a:p>
          <a:p>
            <a:pPr marL="273050" indent="-273050">
              <a:buNone/>
            </a:pPr>
            <a:r>
              <a:rPr lang="uk-UA" dirty="0" smtClean="0"/>
              <a:t>4. Сторона прямокутного трикутника.</a:t>
            </a:r>
            <a:endParaRPr lang="ru-RU" dirty="0" smtClean="0"/>
          </a:p>
          <a:p>
            <a:pPr>
              <a:buNone/>
            </a:pPr>
            <a:r>
              <a:rPr lang="uk-UA" b="1" dirty="0" smtClean="0"/>
              <a:t> 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ln>
                  <a:solidFill>
                    <a:schemeClr val="accent4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</a:rPr>
              <a:t>Бліц-кросворд</a:t>
            </a:r>
            <a:endParaRPr lang="ru-RU" dirty="0">
              <a:ln>
                <a:solidFill>
                  <a:schemeClr val="accent4">
                    <a:lumMod val="25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Стрелка вправо с вырезом 4">
            <a:hlinkClick r:id="rId2" action="ppaction://hlinksldjump"/>
          </p:cNvPr>
          <p:cNvSpPr/>
          <p:nvPr/>
        </p:nvSpPr>
        <p:spPr>
          <a:xfrm>
            <a:off x="7572396" y="5929330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500562" y="1142984"/>
          <a:ext cx="4357718" cy="4921058"/>
        </p:xfrm>
        <a:graphic>
          <a:graphicData uri="http://schemas.openxmlformats.org/drawingml/2006/table">
            <a:tbl>
              <a:tblPr/>
              <a:tblGrid>
                <a:gridCol w="528209"/>
                <a:gridCol w="462182"/>
                <a:gridCol w="462182"/>
                <a:gridCol w="484191"/>
                <a:gridCol w="484191"/>
                <a:gridCol w="484191"/>
                <a:gridCol w="396154"/>
                <a:gridCol w="462182"/>
                <a:gridCol w="594236"/>
              </a:tblGrid>
              <a:tr h="2550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0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uk-UA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107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14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2. 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7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50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7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50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7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0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4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Calibri"/>
                          <a:ea typeface="Times New Roman"/>
                          <a:cs typeface="Times New Roman"/>
                        </a:rPr>
                        <a:t>4. 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2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5. 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22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500562" y="1142984"/>
          <a:ext cx="4357718" cy="4712415"/>
        </p:xfrm>
        <a:graphic>
          <a:graphicData uri="http://schemas.openxmlformats.org/drawingml/2006/table">
            <a:tbl>
              <a:tblPr/>
              <a:tblGrid>
                <a:gridCol w="528209"/>
                <a:gridCol w="329047"/>
                <a:gridCol w="500066"/>
                <a:gridCol w="579442"/>
                <a:gridCol w="484191"/>
                <a:gridCol w="436565"/>
                <a:gridCol w="500066"/>
                <a:gridCol w="405896"/>
                <a:gridCol w="594236"/>
              </a:tblGrid>
              <a:tr h="2550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0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1.Р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107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14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2. К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uk-UA" sz="2000" b="1" dirty="0" smtClean="0"/>
                        <a:t>О</a:t>
                      </a:r>
                      <a:endParaRPr lang="ru-RU" sz="2000" b="1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uk-UA" sz="2000" b="1" dirty="0" smtClean="0"/>
                        <a:t>Л</a:t>
                      </a:r>
                      <a:endParaRPr lang="ru-RU" sz="2000" b="1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uk-UA" sz="2000" b="1" dirty="0" smtClean="0"/>
                        <a:t> О</a:t>
                      </a:r>
                      <a:endParaRPr lang="ru-RU" sz="2000" b="1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7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50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sz="2000" b="1"/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sz="2000" b="1"/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uk-UA" sz="2000" b="1" dirty="0" smtClean="0"/>
                        <a:t> М</a:t>
                      </a:r>
                      <a:endParaRPr lang="ru-RU" sz="2000" b="1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7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50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3.П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uk-UA" sz="2000" b="1" dirty="0" smtClean="0"/>
                        <a:t> О</a:t>
                      </a:r>
                      <a:endParaRPr lang="ru-RU" sz="2000" b="1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uk-UA" sz="2000" b="1" dirty="0" smtClean="0"/>
                        <a:t>Д</a:t>
                      </a:r>
                      <a:endParaRPr lang="ru-RU" sz="2000" b="1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uk-UA" sz="2000" b="1" dirty="0" smtClean="0"/>
                        <a:t>І</a:t>
                      </a:r>
                      <a:endParaRPr lang="ru-RU" sz="2000" b="1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uk-UA" sz="2000" b="1" dirty="0" smtClean="0"/>
                        <a:t> Б</a:t>
                      </a:r>
                      <a:endParaRPr lang="ru-RU" sz="2000" b="1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uk-UA" sz="2000" b="1" dirty="0" smtClean="0"/>
                        <a:t>Н</a:t>
                      </a:r>
                      <a:endParaRPr lang="ru-RU" sz="2000" b="1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uk-UA" sz="2000" b="1" dirty="0" smtClean="0"/>
                        <a:t>І</a:t>
                      </a:r>
                      <a:endParaRPr lang="ru-RU" sz="2000" b="1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7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0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/>
                        <a:t> Л</a:t>
                      </a:r>
                      <a:endParaRPr lang="ru-RU" sz="20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4К. 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/>
                        <a:t> О</a:t>
                      </a:r>
                      <a:endParaRPr lang="ru-RU" sz="20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  А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/>
                        <a:t> Щ</a:t>
                      </a:r>
                      <a:endParaRPr lang="ru-RU" sz="20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2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5.Т 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/>
                        <a:t>Р</a:t>
                      </a:r>
                      <a:endParaRPr lang="ru-RU" sz="2000" b="1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/>
                        <a:t> А</a:t>
                      </a:r>
                      <a:endParaRPr lang="ru-RU" sz="2000" b="1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/>
                        <a:t>П</a:t>
                      </a:r>
                      <a:endParaRPr lang="ru-RU" sz="2000" b="1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/>
                        <a:t>Е</a:t>
                      </a:r>
                      <a:endParaRPr lang="ru-RU" sz="2000" b="1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/>
                        <a:t>Ц</a:t>
                      </a:r>
                      <a:endParaRPr lang="ru-RU" sz="2000" b="1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/>
                        <a:t>І</a:t>
                      </a:r>
                      <a:endParaRPr lang="ru-RU" sz="2000" b="1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/>
                        <a:t>Я</a:t>
                      </a:r>
                      <a:endParaRPr lang="ru-RU" sz="2000" b="1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   Е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22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  Т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39750" indent="-539750">
              <a:buNone/>
              <a:tabLst>
                <a:tab pos="539750" algn="l"/>
              </a:tabLst>
            </a:pPr>
            <a:r>
              <a:rPr lang="uk-UA" b="1" dirty="0" smtClean="0"/>
              <a:t>  1.</a:t>
            </a:r>
            <a:r>
              <a:rPr lang="uk-UA" dirty="0" smtClean="0"/>
              <a:t> Діагоналі ромба відносяться як 8 : 15, а його площа дорівнює 240 см</a:t>
            </a:r>
            <a:r>
              <a:rPr lang="uk-UA" baseline="30000" dirty="0" smtClean="0"/>
              <a:t>2</a:t>
            </a:r>
            <a:r>
              <a:rPr lang="uk-UA" dirty="0" smtClean="0"/>
              <a:t>. Знайдіть діагоналі ромба.</a:t>
            </a:r>
            <a:endParaRPr lang="ru-RU" dirty="0" smtClean="0"/>
          </a:p>
          <a:p>
            <a:pPr marL="539750" indent="-539750">
              <a:buNone/>
              <a:tabLst>
                <a:tab pos="539750" algn="l"/>
              </a:tabLst>
            </a:pPr>
            <a:r>
              <a:rPr lang="uk-UA" b="1" dirty="0" smtClean="0"/>
              <a:t> 2.</a:t>
            </a:r>
            <a:r>
              <a:rPr lang="uk-UA" dirty="0" smtClean="0"/>
              <a:t> Периметр паралелограма дорівнює 28 см, а його висоти до­рівнюють 3 см і 4 см. Знайдіть площу паралелограма.</a:t>
            </a:r>
            <a:endParaRPr lang="ru-RU" dirty="0" smtClean="0"/>
          </a:p>
          <a:p>
            <a:pPr marL="539750" indent="-539750">
              <a:buNone/>
              <a:tabLst>
                <a:tab pos="539750" algn="l"/>
              </a:tabLst>
            </a:pPr>
            <a:r>
              <a:rPr lang="uk-UA" b="1" dirty="0" smtClean="0"/>
              <a:t>  3.</a:t>
            </a:r>
            <a:r>
              <a:rPr lang="uk-UA" dirty="0" smtClean="0"/>
              <a:t> Бісектриса гострого кута прямокутного трикутника ділить катет на відрізки, один із яких на 2 см менший, ніж інший. Знайдіть площу трикутника, якщо гіпотенуза та другий катет відносяться як 5 : 4.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 smtClean="0">
                <a:ln>
                  <a:solidFill>
                    <a:schemeClr val="accent4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</a:rPr>
              <a:t>Домашнє завдання</a:t>
            </a:r>
            <a:endParaRPr lang="ru-RU" dirty="0">
              <a:ln>
                <a:solidFill>
                  <a:schemeClr val="accent4">
                    <a:lumMod val="25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857496"/>
            <a:ext cx="69317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Дякуємо за увагу!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http://svitppt.com.ua/images/34/33691/960/img13.jpg"/>
          <p:cNvPicPr>
            <a:picLocks noChangeAspect="1" noChangeArrowheads="1"/>
          </p:cNvPicPr>
          <p:nvPr/>
        </p:nvPicPr>
        <p:blipFill>
          <a:blip r:embed="rId2"/>
          <a:srcRect l="7812" t="23958" r="13281" b="43750"/>
          <a:stretch>
            <a:fillRect/>
          </a:stretch>
        </p:blipFill>
        <p:spPr bwMode="auto">
          <a:xfrm>
            <a:off x="642910" y="2000240"/>
            <a:ext cx="792961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uk-UA" sz="4400" b="1" dirty="0" smtClean="0">
                <a:solidFill>
                  <a:schemeClr val="accent1">
                    <a:lumMod val="50000"/>
                  </a:schemeClr>
                </a:solidFill>
              </a:rPr>
              <a:t>«У» - уважними;</a:t>
            </a:r>
            <a:endParaRPr lang="ru-RU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uk-UA" sz="4400" b="1" dirty="0" smtClean="0">
                <a:solidFill>
                  <a:schemeClr val="accent1">
                    <a:lumMod val="50000"/>
                  </a:schemeClr>
                </a:solidFill>
              </a:rPr>
              <a:t>«С» - спокійними;</a:t>
            </a:r>
            <a:endParaRPr lang="ru-RU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uk-UA" sz="4400" b="1" dirty="0" smtClean="0">
                <a:solidFill>
                  <a:schemeClr val="accent1">
                    <a:lumMod val="50000"/>
                  </a:schemeClr>
                </a:solidFill>
              </a:rPr>
              <a:t>«П» - працелюбними;</a:t>
            </a:r>
            <a:endParaRPr lang="ru-RU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uk-UA" sz="4400" b="1" dirty="0" smtClean="0">
                <a:solidFill>
                  <a:schemeClr val="accent1">
                    <a:lumMod val="50000"/>
                  </a:schemeClr>
                </a:solidFill>
              </a:rPr>
              <a:t>«І» - ініціативними;</a:t>
            </a:r>
            <a:endParaRPr lang="ru-RU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uk-UA" sz="4400" b="1" dirty="0" smtClean="0">
                <a:solidFill>
                  <a:schemeClr val="accent1">
                    <a:lumMod val="50000"/>
                  </a:schemeClr>
                </a:solidFill>
              </a:rPr>
              <a:t>«Х» - хоробрими.</a:t>
            </a:r>
            <a:endParaRPr lang="ru-RU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Picture 14" descr="Картинки по запросу фірма з будівницт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4357694"/>
            <a:ext cx="3751075" cy="2214578"/>
          </a:xfrm>
          <a:prstGeom prst="rect">
            <a:avLst/>
          </a:prstGeom>
          <a:noFill/>
        </p:spPr>
      </p:pic>
      <p:pic>
        <p:nvPicPr>
          <p:cNvPr id="6" name="Picture 14" descr="Картинки по запросу фірма з будівницт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2925" y="4357694"/>
            <a:ext cx="3751075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4400" b="1" i="1" dirty="0" smtClean="0">
                <a:solidFill>
                  <a:schemeClr val="accent5"/>
                </a:solidFill>
                <a:latin typeface="Bookman Old Style" pitchFamily="18" charset="0"/>
              </a:rPr>
              <a:t>Многокутники. </a:t>
            </a:r>
          </a:p>
          <a:p>
            <a:pPr algn="ctr">
              <a:buNone/>
            </a:pPr>
            <a:r>
              <a:rPr lang="uk-UA" sz="4400" b="1" i="1" dirty="0" smtClean="0">
                <a:solidFill>
                  <a:schemeClr val="accent5"/>
                </a:solidFill>
                <a:latin typeface="Bookman Old Style" pitchFamily="18" charset="0"/>
              </a:rPr>
              <a:t>Площі многокутників.</a:t>
            </a:r>
            <a:endParaRPr lang="ru-RU" sz="4400" b="1" i="1" dirty="0">
              <a:solidFill>
                <a:schemeClr val="accent5"/>
              </a:solidFill>
              <a:latin typeface="Bookman Old Style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5300" b="1" dirty="0" smtClean="0">
                <a:solidFill>
                  <a:schemeClr val="accent1">
                    <a:lumMod val="50000"/>
                  </a:schemeClr>
                </a:solidFill>
              </a:rPr>
              <a:t>Тема уроку:</a:t>
            </a:r>
            <a:r>
              <a:rPr lang="uk-UA" sz="53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Рисунок 6" descr="http://hameleons.com/uploads/posts/2012-08/1345294678_real-estate.jpg"/>
          <p:cNvPicPr/>
          <p:nvPr/>
        </p:nvPicPr>
        <p:blipFill>
          <a:blip r:embed="rId2"/>
          <a:srcRect t="36856" r="34800" b="52033"/>
          <a:stretch>
            <a:fillRect/>
          </a:stretch>
        </p:blipFill>
        <p:spPr bwMode="auto">
          <a:xfrm>
            <a:off x="5143504" y="4357694"/>
            <a:ext cx="339090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389120"/>
          </a:xfrm>
        </p:spPr>
        <p:txBody>
          <a:bodyPr>
            <a:normAutofit fontScale="92500" lnSpcReduction="10000"/>
          </a:bodyPr>
          <a:lstStyle/>
          <a:p>
            <a:r>
              <a:rPr lang="uk-UA" b="1" dirty="0" smtClean="0"/>
              <a:t>узагальнити та систематизувати знання про площі многокутників ;</a:t>
            </a:r>
            <a:endParaRPr lang="ru-RU" b="1" dirty="0" smtClean="0"/>
          </a:p>
          <a:p>
            <a:r>
              <a:rPr lang="uk-UA" b="1" dirty="0" smtClean="0"/>
              <a:t>формувати вміння застосовувати теорему про площу прямокутника, трикутника, паралелограма, трапеції при розв’язанні задач;</a:t>
            </a:r>
            <a:endParaRPr lang="ru-RU" b="1" dirty="0" smtClean="0"/>
          </a:p>
          <a:p>
            <a:r>
              <a:rPr lang="uk-UA" b="1" dirty="0" smtClean="0"/>
              <a:t>розвивати креативне мислення, уяву; встановлювати зв'язки між вивченим матеріалом, здатність знаходити вихід із нестандартних ситуацій;</a:t>
            </a:r>
            <a:endParaRPr lang="ru-RU" b="1" dirty="0" smtClean="0"/>
          </a:p>
          <a:p>
            <a:r>
              <a:rPr lang="uk-UA" b="1" dirty="0" smtClean="0"/>
              <a:t>виховувати інтерес до математики, довіру до товаришів.</a:t>
            </a:r>
            <a:r>
              <a:rPr lang="uk-UA" b="1" i="1" dirty="0" smtClean="0"/>
              <a:t> 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29600" cy="1143000"/>
          </a:xfrm>
        </p:spPr>
        <p:txBody>
          <a:bodyPr>
            <a:normAutofit/>
          </a:bodyPr>
          <a:lstStyle/>
          <a:p>
            <a:r>
              <a:rPr lang="uk-UA" sz="4800" b="1" dirty="0" smtClean="0">
                <a:solidFill>
                  <a:schemeClr val="accent1">
                    <a:lumMod val="50000"/>
                  </a:schemeClr>
                </a:solidFill>
              </a:rPr>
              <a:t>Мета уроку: 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1071546"/>
            <a:ext cx="8229600" cy="1143000"/>
          </a:xfrm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ru-RU" sz="4000" b="0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Тендер - </a:t>
            </a:r>
            <a:r>
              <a:rPr lang="ru-RU" sz="4000" b="0" dirty="0" err="1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це</a:t>
            </a:r>
            <a:r>
              <a:rPr lang="ru-RU" sz="4000" b="0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 конкурс</a:t>
            </a:r>
            <a:r>
              <a:rPr lang="ru-RU" sz="4000" b="0" dirty="0" smtClean="0"/>
              <a:t>, де </a:t>
            </a:r>
            <a:r>
              <a:rPr lang="ru-RU" sz="4000" b="0" dirty="0" err="1" smtClean="0"/>
              <a:t>змагаються</a:t>
            </a:r>
            <a:r>
              <a:rPr lang="ru-RU" sz="4000" b="0" dirty="0" smtClean="0"/>
              <a:t> </a:t>
            </a:r>
            <a:r>
              <a:rPr lang="ru-RU" sz="4000" b="0" dirty="0" err="1" smtClean="0"/>
              <a:t>кілька</a:t>
            </a:r>
            <a:r>
              <a:rPr lang="ru-RU" sz="4000" b="0" dirty="0" smtClean="0"/>
              <a:t> </a:t>
            </a:r>
            <a:r>
              <a:rPr lang="ru-RU" sz="4000" b="0" dirty="0" err="1" smtClean="0"/>
              <a:t>компаній</a:t>
            </a:r>
            <a:r>
              <a:rPr lang="ru-RU" sz="4000" b="0" dirty="0" smtClean="0"/>
              <a:t> на право </a:t>
            </a:r>
            <a:r>
              <a:rPr lang="ru-RU" sz="4000" b="0" dirty="0" err="1" smtClean="0"/>
              <a:t>постачати</a:t>
            </a:r>
            <a:r>
              <a:rPr lang="ru-RU" sz="4000" b="0" dirty="0" smtClean="0"/>
              <a:t> товар, </a:t>
            </a:r>
            <a:r>
              <a:rPr lang="ru-RU" sz="4000" b="0" dirty="0" err="1" smtClean="0"/>
              <a:t>проводити</a:t>
            </a:r>
            <a:r>
              <a:rPr lang="ru-RU" sz="4000" b="0" dirty="0" smtClean="0"/>
              <a:t> </a:t>
            </a:r>
            <a:r>
              <a:rPr lang="ru-RU" sz="4000" b="0" dirty="0" err="1" smtClean="0"/>
              <a:t>роботи</a:t>
            </a:r>
            <a:r>
              <a:rPr lang="ru-RU" sz="4000" b="0" dirty="0" smtClean="0"/>
              <a:t> </a:t>
            </a:r>
            <a:r>
              <a:rPr lang="ru-RU" sz="4000" b="0" dirty="0" err="1" smtClean="0"/>
              <a:t>або</a:t>
            </a:r>
            <a:r>
              <a:rPr lang="ru-RU" sz="4000" b="0" dirty="0" smtClean="0"/>
              <a:t> </a:t>
            </a:r>
            <a:r>
              <a:rPr lang="ru-RU" sz="4000" b="0" dirty="0" err="1" smtClean="0"/>
              <a:t>надавати</a:t>
            </a:r>
            <a:r>
              <a:rPr lang="ru-RU" sz="4000" b="0" dirty="0" smtClean="0"/>
              <a:t> </a:t>
            </a:r>
            <a:r>
              <a:rPr lang="ru-RU" b="0" dirty="0" err="1" smtClean="0"/>
              <a:t>послуги</a:t>
            </a:r>
            <a:r>
              <a:rPr lang="ru-RU" b="0" dirty="0" smtClean="0"/>
              <a:t>.</a:t>
            </a:r>
            <a:endParaRPr lang="ru-RU" dirty="0"/>
          </a:p>
        </p:txBody>
      </p:sp>
      <p:sp>
        <p:nvSpPr>
          <p:cNvPr id="32770" name="AutoShape 2" descr="Картинки по запросу тенде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2" name="Picture 4" descr="Картинки по запросу тендер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786058"/>
            <a:ext cx="4357718" cy="3455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064892"/>
          </a:xfrm>
        </p:spPr>
        <p:txBody>
          <a:bodyPr/>
          <a:lstStyle/>
          <a:p>
            <a:pPr>
              <a:buNone/>
            </a:pPr>
            <a:r>
              <a:rPr lang="uk-UA" sz="2800" b="1" dirty="0" smtClean="0"/>
              <a:t>1) Яка геометрична фігура називається многокутником?</a:t>
            </a:r>
            <a:endParaRPr lang="ru-RU" sz="2800" b="1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pPr algn="ctr"/>
            <a:r>
              <a:rPr lang="uk-UA" dirty="0" smtClean="0">
                <a:ln>
                  <a:solidFill>
                    <a:schemeClr val="accent4">
                      <a:lumMod val="25000"/>
                    </a:schemeClr>
                  </a:solidFill>
                </a:ln>
              </a:rPr>
              <a:t>Запитання</a:t>
            </a:r>
            <a:endParaRPr lang="ru-RU" dirty="0">
              <a:ln>
                <a:solidFill>
                  <a:schemeClr val="accent4">
                    <a:lumMod val="25000"/>
                  </a:schemeClr>
                </a:solidFill>
              </a:ln>
            </a:endParaRPr>
          </a:p>
        </p:txBody>
      </p:sp>
      <p:pic>
        <p:nvPicPr>
          <p:cNvPr id="5" name="Рисунок 4" descr="http://hameleons.com/uploads/posts/2012-08/1345294678_real-estate.jpg"/>
          <p:cNvPicPr/>
          <p:nvPr/>
        </p:nvPicPr>
        <p:blipFill>
          <a:blip r:embed="rId2"/>
          <a:srcRect t="36856" r="34800" b="52033"/>
          <a:stretch>
            <a:fillRect/>
          </a:stretch>
        </p:blipFill>
        <p:spPr bwMode="auto">
          <a:xfrm>
            <a:off x="5500694" y="5143512"/>
            <a:ext cx="31051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00034" y="2928934"/>
            <a:ext cx="73581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uk-UA" sz="2800" b="1" dirty="0" smtClean="0"/>
              <a:t>2) Що таке периметр многокутника?</a:t>
            </a:r>
            <a:endParaRPr lang="ru-RU" sz="2800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3500438"/>
            <a:ext cx="80010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uk-UA" sz="2800" b="1" dirty="0" smtClean="0"/>
              <a:t>3) Чому дорівнює сума внутрішніх кутів</a:t>
            </a:r>
          </a:p>
          <a:p>
            <a:pPr>
              <a:buNone/>
            </a:pPr>
            <a:r>
              <a:rPr lang="uk-UA" sz="2800" b="1" dirty="0" smtClean="0"/>
              <a:t>     опуклого многокутника?</a:t>
            </a:r>
            <a:endParaRPr lang="ru-RU" sz="2800" b="1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4429132"/>
            <a:ext cx="8143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uk-UA" sz="2800" b="1" dirty="0" smtClean="0"/>
              <a:t>4) Сформулюйте означення площі</a:t>
            </a:r>
          </a:p>
          <a:p>
            <a:pPr>
              <a:buNone/>
            </a:pPr>
            <a:r>
              <a:rPr lang="uk-UA" sz="2800" b="1" dirty="0" smtClean="0"/>
              <a:t>     многокутника.</a:t>
            </a:r>
            <a:endParaRPr lang="ru-RU" sz="2800" b="1" dirty="0" smtClean="0"/>
          </a:p>
        </p:txBody>
      </p:sp>
      <p:sp>
        <p:nvSpPr>
          <p:cNvPr id="9" name="6-конечная звезда 8"/>
          <p:cNvSpPr/>
          <p:nvPr/>
        </p:nvSpPr>
        <p:spPr>
          <a:xfrm>
            <a:off x="7000892" y="214290"/>
            <a:ext cx="1843094" cy="1500198"/>
          </a:xfrm>
          <a:prstGeom prst="star6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1бал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6-конечная звезда 15"/>
          <p:cNvSpPr/>
          <p:nvPr/>
        </p:nvSpPr>
        <p:spPr>
          <a:xfrm>
            <a:off x="7300906" y="0"/>
            <a:ext cx="1843094" cy="1500198"/>
          </a:xfrm>
          <a:prstGeom prst="star6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1бал</a:t>
            </a:r>
            <a:endParaRPr lang="ru-RU" sz="3200" b="1" dirty="0"/>
          </a:p>
        </p:txBody>
      </p:sp>
      <p:sp>
        <p:nvSpPr>
          <p:cNvPr id="22" name="Содержимое 21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3891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29600" cy="1143000"/>
          </a:xfrm>
        </p:spPr>
        <p:txBody>
          <a:bodyPr/>
          <a:lstStyle/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</a:rPr>
              <a:t>Знайдіть відповідну формулу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746" name="AutoShape 2" descr="Картинки по запросу площа прямокутни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31748" name="Picture 4" descr="Картинки по запросу площа прямокутника"/>
          <p:cNvPicPr>
            <a:picLocks noChangeAspect="1" noChangeArrowheads="1"/>
          </p:cNvPicPr>
          <p:nvPr/>
        </p:nvPicPr>
        <p:blipFill>
          <a:blip r:embed="rId2"/>
          <a:srcRect r="13990" b="34615"/>
          <a:stretch>
            <a:fillRect/>
          </a:stretch>
        </p:blipFill>
        <p:spPr bwMode="auto">
          <a:xfrm>
            <a:off x="500034" y="1928802"/>
            <a:ext cx="3571900" cy="2428892"/>
          </a:xfrm>
          <a:prstGeom prst="rect">
            <a:avLst/>
          </a:prstGeom>
          <a:noFill/>
        </p:spPr>
      </p:pic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786322"/>
            <a:ext cx="2714644" cy="847123"/>
          </a:xfrm>
          <a:prstGeom prst="rect">
            <a:avLst/>
          </a:prstGeom>
          <a:noFill/>
        </p:spPr>
      </p:pic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31760" name="Picture 1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4786322"/>
            <a:ext cx="2654183" cy="833439"/>
          </a:xfrm>
          <a:prstGeom prst="rect">
            <a:avLst/>
          </a:prstGeom>
          <a:noFill/>
        </p:spPr>
      </p:pic>
      <p:pic>
        <p:nvPicPr>
          <p:cNvPr id="31763" name="Picture 19" descr="Параллелограмм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2000240"/>
            <a:ext cx="3457179" cy="22860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6-конечная звезда 9"/>
          <p:cNvSpPr/>
          <p:nvPr/>
        </p:nvSpPr>
        <p:spPr>
          <a:xfrm>
            <a:off x="7000892" y="214290"/>
            <a:ext cx="1843094" cy="1500198"/>
          </a:xfrm>
          <a:prstGeom prst="star6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1бал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/>
          <a:lstStyle/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</a:rPr>
              <a:t>Знайдіть відповідну формулу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4820" name="Picture 4" descr="Картинки по запросу площа паралелограма"/>
          <p:cNvPicPr>
            <a:picLocks noChangeAspect="1" noChangeArrowheads="1"/>
          </p:cNvPicPr>
          <p:nvPr/>
        </p:nvPicPr>
        <p:blipFill>
          <a:blip r:embed="rId2"/>
          <a:srcRect l="12187" t="50000" r="40937"/>
          <a:stretch>
            <a:fillRect/>
          </a:stretch>
        </p:blipFill>
        <p:spPr bwMode="auto">
          <a:xfrm>
            <a:off x="4572000" y="1857364"/>
            <a:ext cx="3429024" cy="2743181"/>
          </a:xfrm>
          <a:prstGeom prst="rect">
            <a:avLst/>
          </a:prstGeom>
          <a:noFill/>
        </p:spPr>
      </p:pic>
      <p:pic>
        <p:nvPicPr>
          <p:cNvPr id="34822" name="Picture 6" descr="Картинки по запросу площа ромба за діагоналям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928802"/>
            <a:ext cx="2571768" cy="2571768"/>
          </a:xfrm>
          <a:prstGeom prst="rect">
            <a:avLst/>
          </a:prstGeom>
          <a:noFill/>
        </p:spPr>
      </p:pic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4967304"/>
            <a:ext cx="2609850" cy="819150"/>
          </a:xfrm>
          <a:prstGeom prst="rect">
            <a:avLst/>
          </a:prstGeom>
          <a:noFill/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3" y="4559901"/>
            <a:ext cx="2286015" cy="1364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6-конечная звезда 7"/>
          <p:cNvSpPr/>
          <p:nvPr/>
        </p:nvSpPr>
        <p:spPr>
          <a:xfrm>
            <a:off x="7300906" y="0"/>
            <a:ext cx="1843094" cy="1500198"/>
          </a:xfrm>
          <a:prstGeom prst="star6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1бал</a:t>
            </a:r>
            <a:endParaRPr lang="ru-RU" sz="3200" b="1" dirty="0"/>
          </a:p>
        </p:txBody>
      </p:sp>
      <p:pic>
        <p:nvPicPr>
          <p:cNvPr id="4" name="Picture 2" descr="Картинки по запросу площа паралелограм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2924583" cy="2000529"/>
          </a:xfrm>
          <a:prstGeom prst="rect">
            <a:avLst/>
          </a:prstGeom>
          <a:noFill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</a:rPr>
              <a:t>Знайдіть відповідну формулу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5842" name="Picture 2" descr="http://zno.academia.in.ua/pluginfile.php/4824/mod_book/chapter/702/l8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000240"/>
            <a:ext cx="3048000" cy="1781176"/>
          </a:xfrm>
          <a:prstGeom prst="rect">
            <a:avLst/>
          </a:prstGeom>
          <a:noFill/>
        </p:spPr>
      </p:pic>
      <p:pic>
        <p:nvPicPr>
          <p:cNvPr id="35844" name="Picture 4" descr="Картинки по запросу формула площі трапеції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857628"/>
            <a:ext cx="2850186" cy="1733023"/>
          </a:xfrm>
          <a:prstGeom prst="rect">
            <a:avLst/>
          </a:prstGeom>
          <a:noFill/>
        </p:spPr>
      </p:pic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4071942"/>
            <a:ext cx="2286016" cy="15460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592</TotalTime>
  <Words>661</Words>
  <PresentationFormat>Экран (4:3)</PresentationFormat>
  <Paragraphs>102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Епіграф уроку</vt:lpstr>
      <vt:lpstr>Слайд 2</vt:lpstr>
      <vt:lpstr>Тема уроку:  </vt:lpstr>
      <vt:lpstr>Мета уроку: </vt:lpstr>
      <vt:lpstr>Тендер - це конкурс, де змагаються кілька компаній на право постачати товар, проводити роботи або надавати послуги.</vt:lpstr>
      <vt:lpstr>Запитання</vt:lpstr>
      <vt:lpstr>Знайдіть відповідну формулу</vt:lpstr>
      <vt:lpstr>Знайдіть відповідну формулу</vt:lpstr>
      <vt:lpstr>Знайдіть відповідну формулу</vt:lpstr>
      <vt:lpstr>Знайдіть відповідну формулу</vt:lpstr>
      <vt:lpstr>Виконання вправ задача 1</vt:lpstr>
      <vt:lpstr>задача 2</vt:lpstr>
      <vt:lpstr>задача 3</vt:lpstr>
      <vt:lpstr>задача 4</vt:lpstr>
      <vt:lpstr>Практичне завдання</vt:lpstr>
      <vt:lpstr>Бліц-кросворд</vt:lpstr>
      <vt:lpstr>Домашнє завдання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Дмитро</dc:creator>
  <cp:lastModifiedBy>Lenovo</cp:lastModifiedBy>
  <cp:revision>63</cp:revision>
  <dcterms:created xsi:type="dcterms:W3CDTF">2017-03-11T09:31:19Z</dcterms:created>
  <dcterms:modified xsi:type="dcterms:W3CDTF">2018-03-01T15:09:09Z</dcterms:modified>
</cp:coreProperties>
</file>