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1AB16-B471-42B9-A06B-A216C6CF0734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E48EA-988C-4C14-B71E-9B42B3D1C7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1539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E48EA-988C-4C14-B71E-9B42B3D1C7D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7806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616038" cy="1388367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/>
              </a:rPr>
              <a:t>Shakespeare </a:t>
            </a:r>
            <a:r>
              <a:rPr lang="en-US" sz="6000" dirty="0">
                <a:solidFill>
                  <a:schemeClr val="bg1"/>
                </a:solidFill>
                <a:effectLst/>
              </a:rPr>
              <a:t>and Space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85677" y="2060848"/>
            <a:ext cx="4541199" cy="3601859"/>
          </a:xfrm>
        </p:spPr>
        <p:txBody>
          <a:bodyPr>
            <a:noAutofit/>
          </a:bodyPr>
          <a:lstStyle/>
          <a:p>
            <a:pPr algn="l"/>
            <a:r>
              <a:rPr lang="ru-RU" sz="3600" dirty="0"/>
              <a:t> </a:t>
            </a:r>
            <a:r>
              <a:rPr lang="en-US" sz="3600" dirty="0" smtClean="0"/>
              <a:t>Author</a:t>
            </a:r>
            <a:r>
              <a:rPr lang="ru-RU" sz="3600" dirty="0" smtClean="0"/>
              <a:t>: </a:t>
            </a:r>
            <a:endParaRPr lang="en-US" sz="3600" dirty="0" smtClean="0"/>
          </a:p>
          <a:p>
            <a:pPr algn="l"/>
            <a:r>
              <a:rPr lang="en-US" sz="3600" dirty="0" err="1" smtClean="0"/>
              <a:t>Vedmedenko</a:t>
            </a:r>
            <a:r>
              <a:rPr lang="en-US" sz="3600" dirty="0" smtClean="0"/>
              <a:t> </a:t>
            </a:r>
            <a:r>
              <a:rPr lang="en-US" sz="3600" dirty="0" err="1" smtClean="0"/>
              <a:t>Alina</a:t>
            </a:r>
            <a:r>
              <a:rPr lang="en-US" sz="3600" dirty="0" smtClean="0"/>
              <a:t> </a:t>
            </a:r>
            <a:r>
              <a:rPr lang="en-US" sz="3600" dirty="0" err="1" smtClean="0"/>
              <a:t>Yuriyivna</a:t>
            </a:r>
            <a:r>
              <a:rPr lang="en-US" sz="3600" dirty="0" smtClean="0"/>
              <a:t> , </a:t>
            </a:r>
            <a:r>
              <a:rPr lang="en-US" sz="3600" dirty="0"/>
              <a:t>a student of 10-A </a:t>
            </a:r>
            <a:r>
              <a:rPr lang="en-US" sz="3600" dirty="0" smtClean="0"/>
              <a:t>class</a:t>
            </a:r>
            <a:r>
              <a:rPr lang="ru-RU" sz="3600" dirty="0" smtClean="0"/>
              <a:t>, </a:t>
            </a:r>
            <a:r>
              <a:rPr lang="en-US" sz="3600" dirty="0"/>
              <a:t>School 23</a:t>
            </a:r>
            <a:br>
              <a:rPr lang="en-US" sz="3600" dirty="0"/>
            </a:br>
            <a:r>
              <a:rPr lang="en-US" sz="3600" dirty="0"/>
              <a:t>Teacher</a:t>
            </a:r>
            <a:r>
              <a:rPr lang="en-US" sz="3600" dirty="0" smtClean="0"/>
              <a:t>:</a:t>
            </a:r>
          </a:p>
          <a:p>
            <a:pPr algn="l"/>
            <a:r>
              <a:rPr lang="en-US" sz="3600" dirty="0" smtClean="0"/>
              <a:t> </a:t>
            </a:r>
            <a:r>
              <a:rPr lang="en-US" sz="3600" dirty="0" err="1"/>
              <a:t>Savon</a:t>
            </a:r>
            <a:r>
              <a:rPr lang="en-US" sz="3600" dirty="0"/>
              <a:t> </a:t>
            </a:r>
            <a:r>
              <a:rPr lang="en-US" sz="3600" dirty="0" err="1" smtClean="0"/>
              <a:t>IrinaVolodymyrivna</a:t>
            </a:r>
            <a:r>
              <a:rPr lang="en-US" sz="3600" dirty="0"/>
              <a:t>.</a:t>
            </a:r>
          </a:p>
        </p:txBody>
      </p:sp>
      <p:pic>
        <p:nvPicPr>
          <p:cNvPr id="1026" name="Picture 2" descr="ÐÐ°ÑÑÐ¸Ð½ÐºÐ¸ Ð¿Ð¾ Ð·Ð°Ð¿ÑÐ¾ÑÑ shakespeare and spa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3405"/>
            <a:ext cx="4343400" cy="44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098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836712"/>
            <a:ext cx="3229543" cy="1068969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4800" b="1" dirty="0"/>
              <a:t>Shakespeare character</a:t>
            </a:r>
            <a:endParaRPr lang="ru-RU" sz="4800" b="1" dirty="0"/>
          </a:p>
          <a:p>
            <a:endParaRPr lang="ru-RU" dirty="0"/>
          </a:p>
        </p:txBody>
      </p:sp>
      <p:pic>
        <p:nvPicPr>
          <p:cNvPr id="6148" name="Picture 4" descr="ÐÐ°ÑÑÐ¸Ð½ÐºÐ¸ Ð¿Ð¾ Ð·Ð°Ð¿ÑÐ¾ÑÑ Ð¿Ð°Ðº ÑÐ¾Ð½ Ð²Ð»ÐµÑÐ½ÑÑ Ð½Ð¾ÑÑ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3"/>
            <a:ext cx="432048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Ð°ÑÑÐ¸Ð½ÐºÐ¸ Ð¿Ð¾ Ð·Ð°Ð¿ÑÐ¾ÑÑ Ð¿Ð°Ðº ÑÐ¿ÑÑÐ½Ð¸Ðº ÑÑÐ°Ð½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16833"/>
            <a:ext cx="4124910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0032" y="716504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The moon of Uranus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965234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36384" y="980728"/>
            <a:ext cx="2516904" cy="977280"/>
          </a:xfrm>
        </p:spPr>
        <p:txBody>
          <a:bodyPr>
            <a:normAutofit fontScale="90000"/>
          </a:bodyPr>
          <a:lstStyle/>
          <a:p>
            <a:r>
              <a:rPr lang="en-US" sz="6000" dirty="0">
                <a:solidFill>
                  <a:schemeClr val="bg1"/>
                </a:solidFill>
                <a:effectLst/>
              </a:rPr>
              <a:t>Ophelia</a:t>
            </a:r>
            <a:r>
              <a:rPr lang="en-US" b="0" dirty="0">
                <a:effectLst/>
              </a:rPr>
              <a:t/>
            </a:r>
            <a:br>
              <a:rPr lang="en-US" b="0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052736"/>
            <a:ext cx="8928992" cy="5256584"/>
          </a:xfrm>
        </p:spPr>
        <p:txBody>
          <a:bodyPr>
            <a:noAutofit/>
          </a:bodyPr>
          <a:lstStyle/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Ophelia</a:t>
            </a:r>
            <a:r>
              <a:rPr lang="en-US" sz="2800" dirty="0" smtClean="0"/>
              <a:t> is a moon of Uranus. It was discovered on January 20, 1986. It was named after the daughter of Polonius, Ophelia, </a:t>
            </a:r>
            <a:r>
              <a:rPr lang="en-US" sz="2800" b="1" dirty="0" smtClean="0">
                <a:solidFill>
                  <a:schemeClr val="bg1"/>
                </a:solidFill>
              </a:rPr>
              <a:t>in William Shakespeare's play</a:t>
            </a:r>
            <a:r>
              <a:rPr lang="en-US" sz="2800" b="1" dirty="0">
                <a:solidFill>
                  <a:schemeClr val="bg1"/>
                </a:solidFill>
              </a:rPr>
              <a:t> Hamlet </a:t>
            </a:r>
            <a:r>
              <a:rPr lang="en-US" sz="2800" dirty="0" smtClean="0"/>
              <a:t>(the </a:t>
            </a:r>
            <a:r>
              <a:rPr lang="en-US" sz="2800" dirty="0"/>
              <a:t>story of Shakespeare's Hamlet was derived from the legend of </a:t>
            </a:r>
            <a:r>
              <a:rPr lang="en-US" sz="2800" dirty="0" err="1"/>
              <a:t>Amleth</a:t>
            </a:r>
            <a:r>
              <a:rPr lang="en-US" sz="2800" dirty="0"/>
              <a:t>, preserved by 13th-century chronicler </a:t>
            </a:r>
            <a:r>
              <a:rPr lang="en-US" sz="2800" dirty="0" err="1"/>
              <a:t>Saxo</a:t>
            </a:r>
            <a:r>
              <a:rPr lang="en-US" sz="2800" dirty="0"/>
              <a:t> Grammaticus in his </a:t>
            </a:r>
            <a:r>
              <a:rPr lang="en-US" sz="2800" dirty="0" err="1"/>
              <a:t>Gesta</a:t>
            </a:r>
            <a:r>
              <a:rPr lang="en-US" sz="2800" dirty="0"/>
              <a:t> </a:t>
            </a:r>
            <a:r>
              <a:rPr lang="en-US" sz="2800" dirty="0" err="1"/>
              <a:t>Danorum</a:t>
            </a:r>
            <a:r>
              <a:rPr lang="en-US" sz="2800" dirty="0"/>
              <a:t>, as subsequently retold by the 16th-century scholar François de </a:t>
            </a:r>
            <a:r>
              <a:rPr lang="en-US" sz="2800" dirty="0" err="1" smtClean="0"/>
              <a:t>Belleforest</a:t>
            </a:r>
            <a:r>
              <a:rPr lang="en-US" sz="2800" dirty="0" smtClean="0"/>
              <a:t>). </a:t>
            </a:r>
            <a:endParaRPr lang="ru-RU" sz="2800" dirty="0"/>
          </a:p>
        </p:txBody>
      </p:sp>
      <p:sp>
        <p:nvSpPr>
          <p:cNvPr id="4" name="AutoShape 2" descr="https://i.mycdn.me/image?id=834329406602&amp;t=0&amp;plc=WEB&amp;tkn=*YqS2I9T5abny2sOcCNQXGpwFnt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ÐÐ°ÑÑÐ¸Ð½ÐºÐ¸ Ð¿Ð¾ Ð·Ð°Ð¿ÑÐ¾ÑÑ Ð³Ð°Ð¼Ð»ÐµÑ ÑÐµÐºÑÐ¿Ð¸Ñ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91474"/>
            <a:ext cx="3170312" cy="228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ÐÐ°ÑÑÐ¸Ð½ÐºÐ¸ Ð¿Ð¾ Ð·Ð°Ð¿ÑÐ¾ÑÑ Ð³Ð°Ð¼Ð»ÐµÑ Ð¸ Ð¾ÑÐµÐ»Ð¸Ñ ÑÐµÐºÑÐ¿Ð¸Ñ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i.mycdn.me/image?id=834329406602&amp;t=0&amp;plc=WEB&amp;tkn=*YqS2I9T5abny2sOcCNQXGpwFnt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s://i.mycdn.me/image?id=834329406602&amp;t=0&amp;plc=WEB&amp;tkn=*YqS2I9T5abny2sOcCNQXGpwFnt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https://i.mycdn.me/image?id=834329406602&amp;t=0&amp;plc=WEB&amp;tkn=*YqS2I9T5abny2sOcCNQXGpwFnt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Пользователь\Desktop\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575" y="4543725"/>
            <a:ext cx="3277261" cy="223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4325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650" y="548680"/>
            <a:ext cx="3744088" cy="151216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Shakespeare </a:t>
            </a:r>
            <a:r>
              <a:rPr lang="en-US" sz="3600" dirty="0" smtClean="0"/>
              <a:t>'s</a:t>
            </a:r>
          </a:p>
          <a:p>
            <a:pPr algn="ctr"/>
            <a:r>
              <a:rPr lang="en-US" sz="3600" b="1" dirty="0" smtClean="0"/>
              <a:t>character</a:t>
            </a:r>
            <a:endParaRPr lang="ru-RU" sz="3600" b="1" dirty="0"/>
          </a:p>
          <a:p>
            <a:endParaRPr lang="ru-RU" dirty="0"/>
          </a:p>
        </p:txBody>
      </p:sp>
      <p:pic>
        <p:nvPicPr>
          <p:cNvPr id="1026" name="Picture 2" descr="ÐÐ°ÑÑÐ¸Ð½ÐºÐ¸ Ð¿Ð¾ Ð·Ð°Ð¿ÑÐ¾ÑÑ Ð¾ÑÐµÐ»Ð¸Ñ ÑÐµÐºÑÐ¿Ð¸Ñ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164" y="1700808"/>
            <a:ext cx="431739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¾ÑÐµÐ»Ð¸Ñ ÑÐ¿ÑÑÐ½Ð¸Ð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0671" y="1700808"/>
            <a:ext cx="4041809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94495" y="574898"/>
            <a:ext cx="3154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The moon of Uranus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272042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620688"/>
            <a:ext cx="3308992" cy="707504"/>
          </a:xfrm>
        </p:spPr>
        <p:txBody>
          <a:bodyPr>
            <a:normAutofit fontScale="90000"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Rosalind</a:t>
            </a:r>
            <a:r>
              <a:rPr lang="en-US" dirty="0">
                <a:solidFill>
                  <a:schemeClr val="bg1"/>
                </a:solidFill>
              </a:rPr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268760"/>
            <a:ext cx="8856984" cy="3960440"/>
          </a:xfrm>
        </p:spPr>
        <p:txBody>
          <a:bodyPr>
            <a:normAutofit/>
          </a:bodyPr>
          <a:lstStyle/>
          <a:p>
            <a:pPr algn="just"/>
            <a:r>
              <a:rPr lang="en-US" sz="3200" b="1" dirty="0">
                <a:solidFill>
                  <a:schemeClr val="bg1"/>
                </a:solidFill>
              </a:rPr>
              <a:t>Rosalind</a:t>
            </a:r>
            <a:r>
              <a:rPr lang="en-US" sz="3200" dirty="0"/>
              <a:t> </a:t>
            </a:r>
            <a:r>
              <a:rPr lang="en-US" sz="3200" dirty="0" smtClean="0"/>
              <a:t>is </a:t>
            </a:r>
            <a:r>
              <a:rPr lang="en-US" sz="3200" dirty="0"/>
              <a:t>an inner satellite of Uranus. It was discovered </a:t>
            </a:r>
            <a:r>
              <a:rPr lang="en-US" sz="3200" dirty="0" smtClean="0"/>
              <a:t>on </a:t>
            </a:r>
            <a:r>
              <a:rPr lang="en-US" sz="3200" dirty="0"/>
              <a:t>13 January </a:t>
            </a:r>
            <a:r>
              <a:rPr lang="en-US" sz="3200" dirty="0" smtClean="0"/>
              <a:t>198</a:t>
            </a:r>
            <a:r>
              <a:rPr lang="ru-RU" sz="3200" dirty="0" smtClean="0"/>
              <a:t>6</a:t>
            </a:r>
            <a:r>
              <a:rPr lang="en-US" sz="3200" dirty="0" smtClean="0"/>
              <a:t>. </a:t>
            </a:r>
            <a:r>
              <a:rPr lang="en-US" sz="3200" dirty="0"/>
              <a:t> It was named after the daughter of the banished Duke in William </a:t>
            </a:r>
            <a:r>
              <a:rPr lang="en-US" sz="3200" b="1" dirty="0">
                <a:solidFill>
                  <a:schemeClr val="bg1"/>
                </a:solidFill>
              </a:rPr>
              <a:t>Shakespeare's play As You Like It </a:t>
            </a:r>
            <a:r>
              <a:rPr lang="en-US" sz="3200" dirty="0" smtClean="0"/>
              <a:t>(the </a:t>
            </a:r>
            <a:r>
              <a:rPr lang="en-US" sz="3200" dirty="0"/>
              <a:t>plot of the play is based on the pastoral novel by Thomas Lodge, </a:t>
            </a:r>
            <a:r>
              <a:rPr lang="en-US" sz="3200" dirty="0" smtClean="0"/>
              <a:t>Rosalind).</a:t>
            </a:r>
            <a:endParaRPr lang="ru-RU" sz="3200" dirty="0"/>
          </a:p>
        </p:txBody>
      </p:sp>
      <p:pic>
        <p:nvPicPr>
          <p:cNvPr id="4098" name="Picture 2" descr="ÐÐ°ÑÑÐ¸Ð½ÐºÐ¸ Ð¿Ð¾ Ð·Ð°Ð¿ÑÐ¾ÑÑ ÑÐµÐºÑÐ¿Ð¸Ñ ÐºÐ°Ðº Ð²Ð°Ð¼ ÑÑÐ¾ Ð¿Ð¾Ð½ÑÐ°Ð²Ð¸ÑÑÑ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273681"/>
            <a:ext cx="4320480" cy="246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ÐÐ°ÑÑÐ¸Ð½ÐºÐ¸ Ð¿Ð¾ Ð·Ð°Ð¿ÑÐ¾ÑÑ ÑÐµÐºÑÐ¿Ð¸Ñ ÐºÐ°Ðº Ð²Ð°Ð¼ ÑÑÐ¾ Ð¿Ð¾Ð½ÑÐ°Ð²Ð¸ÑÑ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ÐÐ°ÑÑÐ¸Ð½ÐºÐ¸ Ð¿Ð¾ Ð·Ð°Ð¿ÑÐ¾ÑÑ ÑÐµÐºÑÐ¿Ð¸Ñ ÐºÐ°Ðº Ð²Ð°Ð¼ ÑÑÐ¾ Ð¿Ð¾Ð½ÑÐ°Ð²Ð¸ÑÑÑ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://cs4549.userapi.com/u3010517/150897737/x_3401e3e6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Users\Пользователь\Desktop\x_3401e3e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" y="4273681"/>
            <a:ext cx="2991957" cy="243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8530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525" y="595829"/>
            <a:ext cx="4123748" cy="1349673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/>
              <a:t>Shakespeare</a:t>
            </a:r>
            <a:r>
              <a:rPr lang="en-US" sz="4400" dirty="0" smtClean="0"/>
              <a:t>'s</a:t>
            </a:r>
            <a:r>
              <a:rPr lang="en-US" sz="4400" b="1" dirty="0" smtClean="0"/>
              <a:t> </a:t>
            </a:r>
            <a:r>
              <a:rPr lang="en-US" sz="4400" b="1" dirty="0"/>
              <a:t>character</a:t>
            </a:r>
            <a:endParaRPr lang="ru-RU" sz="4400" b="1" dirty="0"/>
          </a:p>
        </p:txBody>
      </p:sp>
      <p:pic>
        <p:nvPicPr>
          <p:cNvPr id="3074" name="Picture 2" descr="ÐÐ°ÑÑÐ¸Ð½ÐºÐ¸ Ð¿Ð¾ Ð·Ð°Ð¿ÑÐ¾ÑÑ ÑÐ¾Ð·Ð°Ð»Ð¸Ð½Ð´Ð° ÑÐµÐºÑÐ¿Ð¸Ñ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98070"/>
            <a:ext cx="3635726" cy="474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Ð°ÑÑÐ¸Ð½ÐºÐ¸ Ð¿Ð¾ Ð·Ð°Ð¿ÑÐ¾ÑÑ ÑÐ¾Ð·Ð°Ð»Ð¸Ð½Ð´Ð° ÑÐ¿ÑÑÐ½Ð¸Ð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8787" y="1998070"/>
            <a:ext cx="4026702" cy="474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609642"/>
            <a:ext cx="455682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The moon of Uranus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3625730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341440" cy="121156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Other </a:t>
            </a:r>
            <a:r>
              <a:rPr lang="en-US" dirty="0" smtClean="0">
                <a:solidFill>
                  <a:schemeClr val="bg1"/>
                </a:solidFill>
              </a:rPr>
              <a:t>moons </a:t>
            </a:r>
            <a:r>
              <a:rPr lang="en-US" dirty="0">
                <a:solidFill>
                  <a:schemeClr val="bg1"/>
                </a:solidFill>
              </a:rPr>
              <a:t>of </a:t>
            </a:r>
            <a:r>
              <a:rPr lang="en-US" dirty="0" smtClean="0">
                <a:solidFill>
                  <a:schemeClr val="bg1"/>
                </a:solidFill>
              </a:rPr>
              <a:t>Uranus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690905"/>
            <a:ext cx="3312368" cy="4536504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4000" b="1" dirty="0" err="1" smtClean="0"/>
              <a:t>Cordeli</a:t>
            </a:r>
            <a:r>
              <a:rPr lang="ru-RU" sz="4000" b="1" dirty="0" smtClean="0"/>
              <a:t>а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000" b="1" dirty="0" smtClean="0"/>
              <a:t>Bianca</a:t>
            </a:r>
            <a:endParaRPr lang="ru-RU" sz="40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000" b="1" dirty="0" smtClean="0"/>
              <a:t>Cressida</a:t>
            </a:r>
            <a:endParaRPr lang="ru-RU" sz="40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000" b="1" dirty="0" smtClean="0"/>
              <a:t>Portia</a:t>
            </a:r>
            <a:endParaRPr lang="ru-RU" sz="40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000" b="1" dirty="0" smtClean="0"/>
              <a:t>Cupid</a:t>
            </a:r>
            <a:endParaRPr lang="ru-RU" sz="40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000" b="1" dirty="0" smtClean="0"/>
              <a:t>Belinda</a:t>
            </a:r>
            <a:endParaRPr lang="ru-RU" sz="40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000" b="1" dirty="0" err="1"/>
              <a:t>Perdita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690905"/>
            <a:ext cx="30963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4000" b="1" dirty="0" err="1" smtClean="0"/>
              <a:t>Mab</a:t>
            </a:r>
            <a:endParaRPr lang="ru-RU" sz="4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smtClean="0"/>
              <a:t>Miranda</a:t>
            </a:r>
            <a:endParaRPr lang="ru-RU" sz="4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smtClean="0"/>
              <a:t>Oberon</a:t>
            </a:r>
            <a:endParaRPr lang="ru-RU" sz="4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smtClean="0"/>
              <a:t>Francisco</a:t>
            </a:r>
            <a:endParaRPr lang="ru-RU" sz="4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smtClean="0"/>
              <a:t>Prospero</a:t>
            </a:r>
            <a:endParaRPr lang="ru-RU" sz="4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err="1" smtClean="0"/>
              <a:t>Setebos</a:t>
            </a:r>
            <a:endParaRPr lang="ru-RU" sz="4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4000" b="1" dirty="0" smtClean="0"/>
              <a:t>Ferdinand</a:t>
            </a:r>
            <a:endParaRPr lang="ru-RU" sz="4000" b="1" dirty="0" smtClean="0"/>
          </a:p>
          <a:p>
            <a:r>
              <a:rPr lang="en-US" sz="4000" b="1" dirty="0" smtClean="0"/>
              <a:t>et. al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05337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1880" y="332656"/>
            <a:ext cx="1436784" cy="1067544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268760"/>
            <a:ext cx="8784976" cy="2952328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3600" dirty="0"/>
              <a:t>It's fascinating, isn’t it? This is how Shakespeare is related to </a:t>
            </a:r>
            <a:r>
              <a:rPr lang="en-US" sz="3600" dirty="0" smtClean="0"/>
              <a:t>the space. </a:t>
            </a:r>
            <a:r>
              <a:rPr lang="en-US" sz="3600" dirty="0"/>
              <a:t>If you have not read the works of this author, then just do it. His plays are so diverse that they will </a:t>
            </a:r>
            <a:r>
              <a:rPr lang="en-US" sz="3600" dirty="0" smtClean="0"/>
              <a:t>be tasted by </a:t>
            </a:r>
            <a:r>
              <a:rPr lang="en-US" sz="3600" dirty="0"/>
              <a:t>every reader. William Shakespeare is a great person!</a:t>
            </a:r>
          </a:p>
          <a:p>
            <a:pPr algn="just"/>
            <a:endParaRPr lang="ru-RU" dirty="0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972" y="4005063"/>
            <a:ext cx="4435717" cy="277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ÐÐ°ÑÑÐ¸Ð½ÐºÐ¸ Ð¿Ð¾ Ð·Ð°Ð¿ÑÐ¾ÑÑ ÑÐµÐºÑÐ¿Ð¸Ñ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5933" y="3966449"/>
            <a:ext cx="2334459" cy="27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6243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248" y="692695"/>
            <a:ext cx="7851648" cy="141563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Thank you for your attention!</a:t>
            </a:r>
            <a:endParaRPr lang="ru-RU" dirty="0"/>
          </a:p>
        </p:txBody>
      </p:sp>
      <p:sp>
        <p:nvSpPr>
          <p:cNvPr id="9" name="AutoShape 4" descr="ÐÐ°ÑÑÐ¸Ð½ÐºÐ¸ Ð¿Ð¾ Ð·Ð°Ð¿ÑÐ¾ÑÑ Ð°Ð»Ð¸ÑÐ° Ð² ÑÑÑÐ°Ð½Ðµ ÑÑÐ´ÐµÑ ÑÐµÐ²ÐµÑÐ°Ð½Ñ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6" descr="ÐÐ°ÑÑÐ¸Ð½ÐºÐ¸ Ð¿Ð¾ Ð·Ð°Ð¿ÑÐ¾ÑÑ Ð°Ð»Ð¸ÑÐ° Ð² ÑÑÑÐ°Ð½Ðµ ÑÑÐ´ÐµÑ ÑÐµÐ²ÐµÑÐ°Ð½Ñ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1" name="Picture 7" descr="C:\Users\Пользователь\Desktop\r4p7aGTdZq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5055" y="2564904"/>
            <a:ext cx="5419576" cy="393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9250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035" y="620688"/>
            <a:ext cx="889248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does the title of the topic mean?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456" y="2060848"/>
            <a:ext cx="8777088" cy="3225958"/>
          </a:xfrm>
        </p:spPr>
        <p:txBody>
          <a:bodyPr>
            <a:normAutofit/>
          </a:bodyPr>
          <a:lstStyle/>
          <a:p>
            <a:pPr algn="just"/>
            <a:r>
              <a:rPr lang="en-US" sz="3600" dirty="0" smtClean="0"/>
              <a:t>Space</a:t>
            </a:r>
            <a:r>
              <a:rPr lang="en-US" sz="3600" dirty="0"/>
              <a:t>! There are planets, </a:t>
            </a:r>
            <a:r>
              <a:rPr lang="en-US" sz="3600" dirty="0" smtClean="0"/>
              <a:t>moons</a:t>
            </a:r>
            <a:r>
              <a:rPr lang="en-US" sz="3600" dirty="0"/>
              <a:t>, stars, comets, meteorites, asteroids</a:t>
            </a:r>
            <a:r>
              <a:rPr lang="en-US" sz="3600" dirty="0" smtClean="0"/>
              <a:t>. Uranus is a planet that has 27 moons, 25 of which are named after Shakespeare </a:t>
            </a:r>
            <a:r>
              <a:rPr lang="en-US" sz="3600" dirty="0" smtClean="0"/>
              <a:t>'s </a:t>
            </a:r>
            <a:r>
              <a:rPr lang="en-US" sz="3600" dirty="0" smtClean="0"/>
              <a:t>characters</a:t>
            </a:r>
            <a:r>
              <a:rPr lang="en-US" sz="3600" dirty="0" smtClean="0"/>
              <a:t>. </a:t>
            </a:r>
            <a:endParaRPr lang="ru-RU" sz="3600" dirty="0"/>
          </a:p>
        </p:txBody>
      </p:sp>
      <p:pic>
        <p:nvPicPr>
          <p:cNvPr id="2050" name="Picture 2" descr="ÐÐ°ÑÑÐ¸Ð½ÐºÐ¸ Ð¿Ð¾ Ð·Ð°Ð¿ÑÐ¾ÑÑ shakespeare and spa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514" y="4335007"/>
            <a:ext cx="4109931" cy="246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ÐÐ°ÑÑÐ¸Ð½ÐºÐ¸ Ð¿Ð¾ Ð·Ð°Ð¿ÑÐ¾ÑÑ ÑÑÐ°Ð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20943"/>
            <a:ext cx="4424210" cy="248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7751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1422" y="188640"/>
            <a:ext cx="4251248" cy="1224136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Titania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656" y="1196752"/>
            <a:ext cx="8964488" cy="3168352"/>
          </a:xfrm>
        </p:spPr>
        <p:txBody>
          <a:bodyPr>
            <a:noAutofit/>
          </a:bodyPr>
          <a:lstStyle/>
          <a:p>
            <a:pPr algn="just"/>
            <a:r>
              <a:rPr lang="en-US" sz="3200" b="1" dirty="0" err="1" smtClean="0">
                <a:solidFill>
                  <a:schemeClr val="bg1"/>
                </a:solidFill>
              </a:rPr>
              <a:t>Titania</a:t>
            </a:r>
            <a:r>
              <a:rPr lang="en-US" sz="3200" dirty="0" smtClean="0"/>
              <a:t> </a:t>
            </a:r>
            <a:r>
              <a:rPr lang="en-US" sz="3200" dirty="0"/>
              <a:t>is the </a:t>
            </a:r>
            <a:r>
              <a:rPr lang="en-US" sz="3200" b="1" dirty="0">
                <a:solidFill>
                  <a:schemeClr val="bg1"/>
                </a:solidFill>
              </a:rPr>
              <a:t>largest of the moons of Uranus</a:t>
            </a:r>
            <a:r>
              <a:rPr lang="en-US" sz="3200" dirty="0"/>
              <a:t> and the eighth largest moon in the Solar System at a diameter of 1,578 </a:t>
            </a:r>
            <a:r>
              <a:rPr lang="en-US" sz="3200" dirty="0" err="1"/>
              <a:t>kilometres</a:t>
            </a:r>
            <a:r>
              <a:rPr lang="en-US" sz="3200" dirty="0"/>
              <a:t> (981 mi). Discovered by William Herschel in 1787, </a:t>
            </a:r>
            <a:r>
              <a:rPr lang="en-US" sz="3200" dirty="0" err="1"/>
              <a:t>Titania</a:t>
            </a:r>
            <a:r>
              <a:rPr lang="en-US" sz="3200" dirty="0"/>
              <a:t> is named after the queen of the fairies in Shakespeare's </a:t>
            </a:r>
            <a:r>
              <a:rPr lang="en-US" sz="3200" b="1" dirty="0">
                <a:solidFill>
                  <a:schemeClr val="bg1"/>
                </a:solidFill>
              </a:rPr>
              <a:t>A Midsummer Night's Dream</a:t>
            </a:r>
            <a:r>
              <a:rPr lang="en-US" sz="3200" dirty="0"/>
              <a:t>. </a:t>
            </a:r>
            <a:endParaRPr lang="ru-RU" sz="3200" dirty="0"/>
          </a:p>
        </p:txBody>
      </p:sp>
      <p:pic>
        <p:nvPicPr>
          <p:cNvPr id="7170" name="Picture 2" descr="ÐÐ°ÑÑÐ¸Ð½ÐºÐ¸ Ð¿Ð¾ Ð·Ð°Ð¿ÑÐ¾ÑÑ ÑÐ¸ÑÐ°Ð½Ð¸Ñ ÑÐµÐºÑÐ¿Ð¸Ñ ÑÐ¾Ð½ Ð² Ð»ÐµÑÐ½ÑÑ Ð½Ð¾ÑÑ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01401"/>
            <a:ext cx="4033518" cy="261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2797" y="4201402"/>
            <a:ext cx="4104456" cy="261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9489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424" y="958458"/>
            <a:ext cx="3590350" cy="936104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Shakespeare</a:t>
            </a:r>
            <a:r>
              <a:rPr lang="en-US" sz="4000" dirty="0" smtClean="0"/>
              <a:t>'s</a:t>
            </a:r>
            <a:endParaRPr lang="ru-RU" sz="4000" b="1" dirty="0" smtClean="0"/>
          </a:p>
          <a:p>
            <a:pPr algn="ctr"/>
            <a:r>
              <a:rPr lang="en-US" sz="4000" b="1" dirty="0" smtClean="0"/>
              <a:t>character</a:t>
            </a:r>
            <a:endParaRPr lang="ru-RU" sz="4000" b="1" dirty="0"/>
          </a:p>
        </p:txBody>
      </p:sp>
      <p:pic>
        <p:nvPicPr>
          <p:cNvPr id="2050" name="Picture 2" descr="http://spacegid.com/wp-content/uploads/2012/12/Sputnik-Urana-Titan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6880" y="2281897"/>
            <a:ext cx="4377444" cy="43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thumb/3/32/Titania._John_Simmons_%281823%E2%80%941876%29.jpg/220px-Titania._John_Simmons_%281823%E2%80%941876%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86833"/>
            <a:ext cx="3367263" cy="43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958458"/>
            <a:ext cx="4056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The </a:t>
            </a:r>
            <a:r>
              <a:rPr lang="en-US" sz="4000" b="1" dirty="0" smtClean="0"/>
              <a:t>moon of </a:t>
            </a:r>
            <a:r>
              <a:rPr lang="en-US" sz="4000" b="1" dirty="0"/>
              <a:t>Uranus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956288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476672"/>
            <a:ext cx="1796824" cy="85152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Juliet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1203" y="1196752"/>
            <a:ext cx="5183285" cy="5184576"/>
          </a:xfrm>
        </p:spPr>
        <p:txBody>
          <a:bodyPr>
            <a:noAutofit/>
          </a:bodyPr>
          <a:lstStyle/>
          <a:p>
            <a:pPr algn="just"/>
            <a:r>
              <a:rPr lang="en-US" sz="2800" b="1" dirty="0" smtClean="0">
                <a:solidFill>
                  <a:schemeClr val="bg1"/>
                </a:solidFill>
              </a:rPr>
              <a:t>Juliet</a:t>
            </a:r>
            <a:r>
              <a:rPr lang="en-US" sz="2800" b="1" dirty="0" smtClean="0"/>
              <a:t> </a:t>
            </a:r>
            <a:r>
              <a:rPr lang="en-US" sz="2800" dirty="0" smtClean="0"/>
              <a:t>is </a:t>
            </a:r>
            <a:r>
              <a:rPr lang="en-US" sz="2800" dirty="0"/>
              <a:t>an inner satellite of Uranus. It was discovered from the images taken by Voyager 2 on 3 January </a:t>
            </a:r>
            <a:r>
              <a:rPr lang="en-US" sz="2800" dirty="0" smtClean="0"/>
              <a:t>1986. </a:t>
            </a:r>
            <a:r>
              <a:rPr lang="en-US" sz="2800" b="1" dirty="0" smtClean="0">
                <a:solidFill>
                  <a:schemeClr val="bg1"/>
                </a:solidFill>
              </a:rPr>
              <a:t>It </a:t>
            </a:r>
            <a:r>
              <a:rPr lang="en-US" sz="2800" b="1" dirty="0">
                <a:solidFill>
                  <a:schemeClr val="bg1"/>
                </a:solidFill>
              </a:rPr>
              <a:t>is named after the heroine of William Shakespeare's play Romeo and </a:t>
            </a:r>
            <a:r>
              <a:rPr lang="en-US" sz="2800" b="1" dirty="0" smtClean="0">
                <a:solidFill>
                  <a:schemeClr val="bg1"/>
                </a:solidFill>
              </a:rPr>
              <a:t>Juliet</a:t>
            </a:r>
            <a:r>
              <a:rPr lang="en-US" sz="2800" dirty="0" smtClean="0"/>
              <a:t> (the </a:t>
            </a:r>
            <a:r>
              <a:rPr lang="en-US" sz="2800" dirty="0"/>
              <a:t> tragedy written by William Shakespeare early in his career about two young star-crossed lovers whose deaths ultimately reconcile their feuding </a:t>
            </a:r>
            <a:r>
              <a:rPr lang="en-US" sz="2800" dirty="0" smtClean="0"/>
              <a:t>families).</a:t>
            </a:r>
            <a:endParaRPr lang="ru-RU" sz="2800" dirty="0"/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628" y="1412776"/>
            <a:ext cx="3456383" cy="454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4457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92" y="806237"/>
            <a:ext cx="3384376" cy="10081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4000" b="1" dirty="0"/>
              <a:t>The moon of Uranus</a:t>
            </a:r>
            <a:endParaRPr lang="ru-RU" sz="4000" b="1" dirty="0"/>
          </a:p>
          <a:p>
            <a:endParaRPr lang="ru-RU" dirty="0"/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3567399" cy="48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Ð°ÑÑÐ¸Ð½ÐºÐ¸ Ð¿Ð¾ Ð·Ð°Ð¿ÑÐ¾ÑÑ Ð´Ð¶ÑÐ»ÑÐµÑÑÐ° ÑÐ¿ÑÑÐ½Ð¸Ðº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2544" y="1844824"/>
            <a:ext cx="3772072" cy="48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6" y="620689"/>
            <a:ext cx="338437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00" b="1" dirty="0" smtClean="0"/>
              <a:t>Shakespeare</a:t>
            </a:r>
            <a:r>
              <a:rPr lang="en-US" sz="4000" dirty="0" smtClean="0"/>
              <a:t>'s</a:t>
            </a:r>
            <a:r>
              <a:rPr lang="en-US" sz="3700" b="1" dirty="0" smtClean="0"/>
              <a:t> </a:t>
            </a:r>
            <a:r>
              <a:rPr lang="en-US" sz="3700" b="1" dirty="0"/>
              <a:t>character</a:t>
            </a:r>
            <a:endParaRPr lang="ru-RU" sz="37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8086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620688"/>
            <a:ext cx="3957064" cy="7075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Desdemona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36567" y="1484784"/>
            <a:ext cx="5796136" cy="554461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sz="3600" b="1" dirty="0">
                <a:solidFill>
                  <a:schemeClr val="bg1"/>
                </a:solidFill>
              </a:rPr>
              <a:t>Desdemona</a:t>
            </a:r>
            <a:r>
              <a:rPr lang="en-US" sz="3600" dirty="0"/>
              <a:t> is an inner </a:t>
            </a:r>
            <a:r>
              <a:rPr lang="en-US" sz="3600" dirty="0" smtClean="0"/>
              <a:t>satellite</a:t>
            </a:r>
            <a:r>
              <a:rPr lang="en-US" sz="3600" dirty="0"/>
              <a:t> </a:t>
            </a:r>
            <a:r>
              <a:rPr lang="en-US" sz="3600" dirty="0" smtClean="0"/>
              <a:t>of</a:t>
            </a:r>
            <a:r>
              <a:rPr lang="en-US" sz="3600" dirty="0"/>
              <a:t> Uranus. It was discovered from the images taken by Voyager 2 on 13 January 1986. </a:t>
            </a:r>
            <a:r>
              <a:rPr lang="en-US" sz="3600" b="1" dirty="0">
                <a:solidFill>
                  <a:schemeClr val="bg1"/>
                </a:solidFill>
              </a:rPr>
              <a:t>Desdemona is named after the wife of Othello in William Shakespeare's play </a:t>
            </a:r>
            <a:r>
              <a:rPr lang="en-US" sz="3600" b="1" dirty="0" smtClean="0">
                <a:solidFill>
                  <a:schemeClr val="bg1"/>
                </a:solidFill>
              </a:rPr>
              <a:t>Othello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dirty="0" smtClean="0"/>
              <a:t>(</a:t>
            </a:r>
            <a:r>
              <a:rPr lang="en-US" sz="3600" dirty="0"/>
              <a:t>t</a:t>
            </a:r>
            <a:r>
              <a:rPr lang="en-US" sz="3600" dirty="0" smtClean="0"/>
              <a:t>he </a:t>
            </a:r>
            <a:r>
              <a:rPr lang="en-US" sz="3600" dirty="0"/>
              <a:t>story revolves around its two central characters: Othello, a Moorish general in the Venetian army and his unfaithful ensign, </a:t>
            </a:r>
            <a:r>
              <a:rPr lang="en-US" sz="3600" dirty="0" err="1"/>
              <a:t>Iago</a:t>
            </a:r>
            <a:r>
              <a:rPr lang="en-US" sz="3600" dirty="0"/>
              <a:t>. The drama touches on topics such </a:t>
            </a:r>
            <a:r>
              <a:rPr lang="en-US" sz="3600" dirty="0" smtClean="0"/>
              <a:t>as racism</a:t>
            </a:r>
            <a:r>
              <a:rPr lang="en-US" sz="3600" dirty="0"/>
              <a:t>, love, jealousy, betrayal, revenge and </a:t>
            </a:r>
            <a:r>
              <a:rPr lang="en-US" sz="3600" dirty="0" smtClean="0"/>
              <a:t>repentance). </a:t>
            </a:r>
            <a:endParaRPr lang="ru-RU" sz="3600" dirty="0"/>
          </a:p>
          <a:p>
            <a:endParaRPr lang="ru-RU" dirty="0"/>
          </a:p>
        </p:txBody>
      </p:sp>
      <p:pic>
        <p:nvPicPr>
          <p:cNvPr id="5122" name="Picture 2" descr="ÐÐ°ÑÑÐ¸Ð½ÐºÐ¸ Ð¿Ð¾ Ð·Ð°Ð¿ÑÐ¾ÑÑ Ð¾ÑÐµÐ»Ð»Ð¾ Ð¸ Ð´ÐµÐ·Ð´ÐµÐ¼Ð¾Ð½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3132349" cy="417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6248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155" y="620688"/>
            <a:ext cx="4608512" cy="82413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Shakespeare </a:t>
            </a:r>
            <a:r>
              <a:rPr lang="en-US" sz="3600" dirty="0" smtClean="0"/>
              <a:t>'s</a:t>
            </a:r>
            <a:r>
              <a:rPr lang="en-US" sz="3600" b="1" dirty="0" smtClean="0"/>
              <a:t> character</a:t>
            </a:r>
            <a:endParaRPr lang="ru-RU" sz="3600" b="1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6749"/>
            <a:ext cx="4031735" cy="493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3554" y="1776749"/>
            <a:ext cx="3614656" cy="493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29662" y="620688"/>
            <a:ext cx="35562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The moon of Uranus</a:t>
            </a:r>
            <a:endParaRPr lang="ru-RU" sz="3600" b="1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01130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332656"/>
            <a:ext cx="1586952" cy="864096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Puck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908720"/>
            <a:ext cx="8856984" cy="5040560"/>
          </a:xfrm>
        </p:spPr>
        <p:txBody>
          <a:bodyPr>
            <a:noAutofit/>
          </a:bodyPr>
          <a:lstStyle/>
          <a:p>
            <a:pPr algn="just"/>
            <a:r>
              <a:rPr lang="en-US" sz="3200" b="1" dirty="0" smtClean="0">
                <a:solidFill>
                  <a:schemeClr val="bg1"/>
                </a:solidFill>
              </a:rPr>
              <a:t>Puck</a:t>
            </a:r>
            <a:r>
              <a:rPr lang="en-US" sz="3200" dirty="0" smtClean="0"/>
              <a:t> (the </a:t>
            </a:r>
            <a:r>
              <a:rPr lang="en-US" sz="3200" dirty="0"/>
              <a:t>largest inner moon of </a:t>
            </a:r>
            <a:r>
              <a:rPr lang="en-US" sz="3200" dirty="0" smtClean="0"/>
              <a:t>Uranus) was discovered on </a:t>
            </a:r>
            <a:r>
              <a:rPr lang="en-US" sz="3200" dirty="0"/>
              <a:t>30 December 1985. </a:t>
            </a:r>
            <a:r>
              <a:rPr lang="en-US" sz="3200" dirty="0" smtClean="0">
                <a:solidFill>
                  <a:schemeClr val="bg1"/>
                </a:solidFill>
              </a:rPr>
              <a:t>It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was </a:t>
            </a:r>
            <a:r>
              <a:rPr lang="en-US" sz="3200" b="1" dirty="0">
                <a:solidFill>
                  <a:schemeClr val="bg1"/>
                </a:solidFill>
              </a:rPr>
              <a:t>later named after the character Puck who appears in Shakespeare's A Midsummer Night's Dream </a:t>
            </a:r>
            <a:r>
              <a:rPr lang="en-US" sz="3200" dirty="0"/>
              <a:t>(the </a:t>
            </a:r>
            <a:r>
              <a:rPr lang="en-US" sz="3200" dirty="0" smtClean="0"/>
              <a:t>comedy portrays </a:t>
            </a:r>
            <a:r>
              <a:rPr lang="en-US" sz="3200" dirty="0"/>
              <a:t>the events surrounding the marriage of Theseus, the Duke of Athens, to Hippolyta, the former queen of the </a:t>
            </a:r>
            <a:r>
              <a:rPr lang="en-US" sz="3200" dirty="0" smtClean="0"/>
              <a:t>Amazons), </a:t>
            </a:r>
            <a:r>
              <a:rPr lang="en-US" sz="3200" dirty="0"/>
              <a:t>a little sprite who travels around the globe at night with the fairies. In Celtic mythology and English folklore, a Puck is a mischievous sprite, imagined as an evil demon by Christians.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29434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356</TotalTime>
  <Words>343</Words>
  <Application>Microsoft Office PowerPoint</Application>
  <PresentationFormat>Экран (4:3)</PresentationFormat>
  <Paragraphs>52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Shakespeare and Space</vt:lpstr>
      <vt:lpstr>What does the title of the topic mean?</vt:lpstr>
      <vt:lpstr>Titania</vt:lpstr>
      <vt:lpstr>Слайд 4</vt:lpstr>
      <vt:lpstr>Juliet</vt:lpstr>
      <vt:lpstr>Слайд 6</vt:lpstr>
      <vt:lpstr>Desdemona</vt:lpstr>
      <vt:lpstr>Слайд 8</vt:lpstr>
      <vt:lpstr>Puck</vt:lpstr>
      <vt:lpstr>Слайд 10</vt:lpstr>
      <vt:lpstr>Ophelia </vt:lpstr>
      <vt:lpstr>Слайд 12</vt:lpstr>
      <vt:lpstr>Rosalind </vt:lpstr>
      <vt:lpstr>Слайд 14</vt:lpstr>
      <vt:lpstr>Other moons of Uranus:</vt:lpstr>
      <vt:lpstr>SO!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 and Space</dc:title>
  <dc:creator>Пользователь</dc:creator>
  <cp:lastModifiedBy>user</cp:lastModifiedBy>
  <cp:revision>46</cp:revision>
  <dcterms:created xsi:type="dcterms:W3CDTF">2018-04-15T19:57:13Z</dcterms:created>
  <dcterms:modified xsi:type="dcterms:W3CDTF">2018-04-19T11:24:26Z</dcterms:modified>
</cp:coreProperties>
</file>