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76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4" r:id="rId20"/>
    <p:sldId id="275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A5C9564-7D03-4CAE-86E3-4A849C1BC7DD}" type="datetimeFigureOut">
              <a:rPr lang="ru-RU" smtClean="0"/>
              <a:t>05.01.2018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F141DB3-01E0-432B-BD3B-00D92AC1C3D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268760"/>
            <a:ext cx="6512768" cy="4320480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</a:rPr>
              <a:t>Способи</a:t>
            </a:r>
            <a:r>
              <a:rPr lang="ru-RU" sz="3200" b="1" dirty="0" smtClean="0">
                <a:solidFill>
                  <a:srgbClr val="FF0000"/>
                </a:solidFill>
              </a:rPr>
              <a:t> оптимального </a:t>
            </a:r>
            <a:r>
              <a:rPr lang="ru-RU" sz="3200" b="1" dirty="0" err="1" smtClean="0">
                <a:solidFill>
                  <a:srgbClr val="FF0000"/>
                </a:solidFill>
              </a:rPr>
              <a:t>використання</a:t>
            </a:r>
            <a:r>
              <a:rPr lang="ru-RU" sz="3200" b="1" dirty="0" smtClean="0">
                <a:solidFill>
                  <a:srgbClr val="FF0000"/>
                </a:solidFill>
              </a:rPr>
              <a:t> ІКТ на уроках </a:t>
            </a:r>
            <a:r>
              <a:rPr lang="ru-RU" sz="3200" b="1" dirty="0" err="1" smtClean="0">
                <a:solidFill>
                  <a:srgbClr val="FF0000"/>
                </a:solidFill>
              </a:rPr>
              <a:t>суспільно-гуманітарного</a:t>
            </a:r>
            <a:r>
              <a:rPr lang="ru-RU" sz="3200" b="1" dirty="0" smtClean="0">
                <a:solidFill>
                  <a:srgbClr val="FF0000"/>
                </a:solidFill>
              </a:rPr>
              <a:t> циклу для </a:t>
            </a:r>
            <a:r>
              <a:rPr lang="ru-RU" sz="3200" b="1" dirty="0" err="1" smtClean="0">
                <a:solidFill>
                  <a:srgbClr val="FF0000"/>
                </a:solidFill>
              </a:rPr>
              <a:t>розвитку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ключових</a:t>
            </a:r>
            <a:r>
              <a:rPr lang="ru-RU" sz="3200" b="1" dirty="0" smtClean="0">
                <a:solidFill>
                  <a:srgbClr val="FF0000"/>
                </a:solidFill>
              </a:rPr>
              <a:t> компетентностей </a:t>
            </a:r>
            <a:r>
              <a:rPr lang="ru-RU" sz="3200" b="1" dirty="0" err="1" smtClean="0">
                <a:solidFill>
                  <a:srgbClr val="FF0000"/>
                </a:solidFill>
              </a:rPr>
              <a:t>учнів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школи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162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04856" cy="685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СТВОРЕННЯ </a:t>
            </a:r>
            <a:r>
              <a:rPr lang="ru-RU" b="1" dirty="0" smtClean="0">
                <a:solidFill>
                  <a:srgbClr val="00B050"/>
                </a:solidFill>
              </a:rPr>
              <a:t>ВЕБ-СТОРІНКИ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40094"/>
            <a:ext cx="3341365" cy="534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3480"/>
            <a:ext cx="4320480" cy="533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85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00800" cy="685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СХЕМИ, </a:t>
            </a:r>
            <a:r>
              <a:rPr lang="ru-RU" b="1" dirty="0" smtClean="0">
                <a:solidFill>
                  <a:srgbClr val="00B050"/>
                </a:solidFill>
              </a:rPr>
              <a:t>ТАБЛИЦІ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820251" cy="361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3215084"/>
            <a:ext cx="521017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47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00800" cy="685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МЕДІА-УРОК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9" y="1124744"/>
            <a:ext cx="40671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464" y="887261"/>
            <a:ext cx="4697288" cy="352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97811"/>
            <a:ext cx="40195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71" y="4077072"/>
            <a:ext cx="3883673" cy="291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503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376864" cy="685800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КОМП’ЮТЕРНИЙ </a:t>
            </a:r>
            <a:r>
              <a:rPr lang="ru-RU" b="1" dirty="0" smtClean="0">
                <a:solidFill>
                  <a:srgbClr val="00B050"/>
                </a:solidFill>
              </a:rPr>
              <a:t>ДИКТАНТ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597"/>
            <a:ext cx="4968552" cy="37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473567"/>
            <a:ext cx="4466633" cy="33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743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88640"/>
            <a:ext cx="6400800" cy="685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ВІРТУАЛЬНІ </a:t>
            </a:r>
            <a:r>
              <a:rPr lang="ru-RU" b="1" dirty="0" smtClean="0">
                <a:solidFill>
                  <a:srgbClr val="00B050"/>
                </a:solidFill>
              </a:rPr>
              <a:t>ЕКСКУРСІЇ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8523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851" y="2422523"/>
            <a:ext cx="5916149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675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00800" cy="685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БЛОГИ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3923928" cy="266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6" y="3645024"/>
            <a:ext cx="5030155" cy="365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543" y="873905"/>
            <a:ext cx="4971777" cy="389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03" y="4158034"/>
            <a:ext cx="4488160" cy="31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919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24936" cy="1152128"/>
          </a:xfrm>
          <a:solidFill>
            <a:srgbClr val="FFFF00"/>
          </a:solidFill>
        </p:spPr>
        <p:txBody>
          <a:bodyPr anchor="ctr"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При </a:t>
            </a:r>
            <a:r>
              <a:rPr lang="ru-RU" sz="2400" b="1" dirty="0" err="1">
                <a:solidFill>
                  <a:srgbClr val="FF0000"/>
                </a:solidFill>
              </a:rPr>
              <a:t>підготовці</a:t>
            </a:r>
            <a:r>
              <a:rPr lang="ru-RU" sz="2400" b="1" dirty="0">
                <a:solidFill>
                  <a:srgbClr val="FF0000"/>
                </a:solidFill>
              </a:rPr>
              <a:t> до уроку </a:t>
            </a:r>
            <a:r>
              <a:rPr lang="ru-RU" sz="2400" b="1" dirty="0" err="1">
                <a:solidFill>
                  <a:srgbClr val="FF0000"/>
                </a:solidFill>
              </a:rPr>
              <a:t>необхідно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дотримуватись</a:t>
            </a:r>
            <a:r>
              <a:rPr lang="ru-RU" sz="2400" b="1" dirty="0">
                <a:solidFill>
                  <a:srgbClr val="FF0000"/>
                </a:solidFill>
              </a:rPr>
              <a:t> таких правил: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556792"/>
            <a:ext cx="7200800" cy="4320480"/>
          </a:xfrm>
          <a:solidFill>
            <a:srgbClr val="FFC000"/>
          </a:solidFill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ІКТ – не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самоціль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а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засіб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досягнення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мети уроку. </a:t>
            </a:r>
          </a:p>
          <a:p>
            <a:pPr indent="0">
              <a:buNone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Урок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із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використанням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ІКТ повинен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відповідати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принципам дидактики.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indent="0">
              <a:buNone/>
            </a:pP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Не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зупинятись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апробованих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добре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знайомих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учням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формах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роботи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комп’ютерними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засобами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навчання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вивчати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можливості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ІКТ,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знаходити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нові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форми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інтерактивної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взаємодії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“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учень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комп’ютер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учитель”.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Адже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пізнане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лише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невелике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віконце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світ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нового. 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5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612068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000" b="1" dirty="0" err="1">
                <a:solidFill>
                  <a:srgbClr val="C00000"/>
                </a:solidFill>
              </a:rPr>
              <a:t>М</a:t>
            </a:r>
            <a:r>
              <a:rPr lang="ru-RU" sz="2000" b="1" dirty="0" err="1" smtClean="0">
                <a:solidFill>
                  <a:srgbClr val="C00000"/>
                </a:solidFill>
              </a:rPr>
              <a:t>ультимедійний</a:t>
            </a:r>
            <a:r>
              <a:rPr lang="ru-RU" sz="2000" b="1" dirty="0" smtClean="0">
                <a:solidFill>
                  <a:srgbClr val="C00000"/>
                </a:solidFill>
              </a:rPr>
              <a:t> урок - один </a:t>
            </a:r>
            <a:r>
              <a:rPr lang="ru-RU" sz="2000" b="1" dirty="0" err="1" smtClean="0">
                <a:solidFill>
                  <a:srgbClr val="C00000"/>
                </a:solidFill>
              </a:rPr>
              <a:t>із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засобів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особистісного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</a:rPr>
              <a:t>навчання</a:t>
            </a:r>
            <a:r>
              <a:rPr lang="ru-RU" sz="2000" b="1" dirty="0" smtClean="0">
                <a:solidFill>
                  <a:srgbClr val="C00000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C00000"/>
                </a:solidFill>
              </a:rPr>
              <a:t>Такий</a:t>
            </a:r>
            <a:r>
              <a:rPr lang="ru-RU" sz="2000" dirty="0" smtClean="0">
                <a:solidFill>
                  <a:srgbClr val="C00000"/>
                </a:solidFill>
              </a:rPr>
              <a:t> урок </a:t>
            </a:r>
            <a:r>
              <a:rPr lang="ru-RU" sz="2000" dirty="0" err="1" smtClean="0">
                <a:solidFill>
                  <a:srgbClr val="C00000"/>
                </a:solidFill>
              </a:rPr>
              <a:t>розрахований</a:t>
            </a:r>
            <a:r>
              <a:rPr lang="ru-RU" sz="2000" dirty="0" smtClean="0">
                <a:solidFill>
                  <a:srgbClr val="C00000"/>
                </a:solidFill>
              </a:rPr>
              <a:t> на кожного </a:t>
            </a:r>
            <a:r>
              <a:rPr lang="ru-RU" sz="2000" dirty="0" err="1" smtClean="0">
                <a:solidFill>
                  <a:srgbClr val="C00000"/>
                </a:solidFill>
              </a:rPr>
              <a:t>учня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окремо</a:t>
            </a:r>
            <a:r>
              <a:rPr lang="ru-RU" sz="2000" dirty="0" smtClean="0">
                <a:solidFill>
                  <a:srgbClr val="C00000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C00000"/>
                </a:solidFill>
              </a:rPr>
              <a:t>Кожен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епізод</a:t>
            </a:r>
            <a:r>
              <a:rPr lang="ru-RU" sz="2000" dirty="0" smtClean="0">
                <a:solidFill>
                  <a:srgbClr val="C00000"/>
                </a:solidFill>
              </a:rPr>
              <a:t> уроку в </a:t>
            </a:r>
            <a:r>
              <a:rPr lang="ru-RU" sz="2000" dirty="0" err="1" smtClean="0">
                <a:solidFill>
                  <a:srgbClr val="C00000"/>
                </a:solidFill>
              </a:rPr>
              <a:t>окремого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учня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викликає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особисті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почуття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бачення</a:t>
            </a:r>
            <a:r>
              <a:rPr lang="ru-RU" sz="2000" dirty="0" smtClean="0">
                <a:solidFill>
                  <a:srgbClr val="C00000"/>
                </a:solidFill>
              </a:rPr>
              <a:t> в </a:t>
            </a:r>
            <a:r>
              <a:rPr lang="ru-RU" sz="2000" dirty="0" err="1" smtClean="0">
                <a:solidFill>
                  <a:srgbClr val="C00000"/>
                </a:solidFill>
              </a:rPr>
              <a:t>окремих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його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частинах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цілого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захоплення</a:t>
            </a:r>
            <a:r>
              <a:rPr lang="ru-RU" sz="2000" dirty="0" smtClean="0">
                <a:solidFill>
                  <a:srgbClr val="C00000"/>
                </a:solidFill>
              </a:rPr>
              <a:t> і </a:t>
            </a:r>
            <a:r>
              <a:rPr lang="ru-RU" sz="2000" dirty="0" err="1" smtClean="0">
                <a:solidFill>
                  <a:srgbClr val="C00000"/>
                </a:solidFill>
              </a:rPr>
              <a:t>бажання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знайти</a:t>
            </a:r>
            <a:r>
              <a:rPr lang="ru-RU" sz="2000" dirty="0" smtClean="0">
                <a:solidFill>
                  <a:srgbClr val="C00000"/>
                </a:solidFill>
              </a:rPr>
              <a:t> результат, </a:t>
            </a:r>
            <a:r>
              <a:rPr lang="ru-RU" sz="2000" dirty="0" err="1" smtClean="0">
                <a:solidFill>
                  <a:srgbClr val="C00000"/>
                </a:solidFill>
              </a:rPr>
              <a:t>відповісти</a:t>
            </a:r>
            <a:r>
              <a:rPr lang="ru-RU" sz="2000" dirty="0" smtClean="0">
                <a:solidFill>
                  <a:srgbClr val="C00000"/>
                </a:solidFill>
              </a:rPr>
              <a:t> на </a:t>
            </a:r>
            <a:r>
              <a:rPr lang="ru-RU" sz="2000" dirty="0" err="1" smtClean="0">
                <a:solidFill>
                  <a:srgbClr val="C00000"/>
                </a:solidFill>
              </a:rPr>
              <a:t>поставленні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запитання</a:t>
            </a:r>
            <a:r>
              <a:rPr lang="ru-RU" sz="2000" dirty="0" smtClean="0">
                <a:solidFill>
                  <a:srgbClr val="C00000"/>
                </a:solidFill>
              </a:rPr>
              <a:t> , бути </a:t>
            </a:r>
            <a:r>
              <a:rPr lang="ru-RU" sz="2000" dirty="0" err="1" smtClean="0">
                <a:solidFill>
                  <a:srgbClr val="C00000"/>
                </a:solidFill>
              </a:rPr>
              <a:t>активним</a:t>
            </a:r>
            <a:r>
              <a:rPr lang="ru-RU" sz="2000" dirty="0" smtClean="0">
                <a:solidFill>
                  <a:srgbClr val="C00000"/>
                </a:solidFill>
              </a:rPr>
              <a:t> до </a:t>
            </a:r>
            <a:r>
              <a:rPr lang="ru-RU" sz="2000" dirty="0" err="1" smtClean="0">
                <a:solidFill>
                  <a:srgbClr val="C00000"/>
                </a:solidFill>
              </a:rPr>
              <a:t>всього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що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відбувається</a:t>
            </a:r>
            <a:r>
              <a:rPr lang="ru-RU" sz="2000" dirty="0" smtClean="0">
                <a:solidFill>
                  <a:srgbClr val="C00000"/>
                </a:solidFill>
              </a:rPr>
              <a:t> на </a:t>
            </a:r>
            <a:r>
              <a:rPr lang="ru-RU" sz="2000" dirty="0" err="1" smtClean="0">
                <a:solidFill>
                  <a:srgbClr val="C00000"/>
                </a:solidFill>
              </a:rPr>
              <a:t>змінних</a:t>
            </a:r>
            <a:r>
              <a:rPr lang="ru-RU" sz="2000" dirty="0" smtClean="0">
                <a:solidFill>
                  <a:srgbClr val="C00000"/>
                </a:solidFill>
              </a:rPr>
              <a:t> слайдах.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C00000"/>
                </a:solidFill>
              </a:rPr>
              <a:t>Такий</a:t>
            </a:r>
            <a:r>
              <a:rPr lang="ru-RU" sz="2000" dirty="0" smtClean="0">
                <a:solidFill>
                  <a:srgbClr val="C00000"/>
                </a:solidFill>
              </a:rPr>
              <a:t> урок не </a:t>
            </a:r>
            <a:r>
              <a:rPr lang="ru-RU" sz="2000" dirty="0" err="1" smtClean="0">
                <a:solidFill>
                  <a:srgbClr val="C00000"/>
                </a:solidFill>
              </a:rPr>
              <a:t>примушує</a:t>
            </a:r>
            <a:r>
              <a:rPr lang="ru-RU" sz="2000" dirty="0" smtClean="0">
                <a:solidFill>
                  <a:srgbClr val="C00000"/>
                </a:solidFill>
              </a:rPr>
              <a:t>, а </a:t>
            </a:r>
            <a:r>
              <a:rPr lang="ru-RU" sz="2000" dirty="0" err="1" smtClean="0">
                <a:solidFill>
                  <a:srgbClr val="C00000"/>
                </a:solidFill>
              </a:rPr>
              <a:t>заохочує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пробуджує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інтерес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захоплює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побаченим</a:t>
            </a:r>
            <a:r>
              <a:rPr lang="ru-RU" sz="2000" dirty="0" smtClean="0">
                <a:solidFill>
                  <a:srgbClr val="C00000"/>
                </a:solidFill>
              </a:rPr>
              <a:t> і </a:t>
            </a:r>
            <a:r>
              <a:rPr lang="ru-RU" sz="2000" dirty="0" err="1" smtClean="0">
                <a:solidFill>
                  <a:srgbClr val="C00000"/>
                </a:solidFill>
              </a:rPr>
              <a:t>власними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перемогами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які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здобуті</a:t>
            </a:r>
            <a:r>
              <a:rPr lang="ru-RU" sz="2000" dirty="0" smtClean="0">
                <a:solidFill>
                  <a:srgbClr val="C00000"/>
                </a:solidFill>
              </a:rPr>
              <a:t> на </a:t>
            </a:r>
            <a:r>
              <a:rPr lang="ru-RU" sz="2000" dirty="0" err="1" smtClean="0">
                <a:solidFill>
                  <a:srgbClr val="C00000"/>
                </a:solidFill>
              </a:rPr>
              <a:t>даному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етапі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чи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взагалі</a:t>
            </a:r>
            <a:r>
              <a:rPr lang="ru-RU" sz="2000" dirty="0" smtClean="0">
                <a:solidFill>
                  <a:srgbClr val="C00000"/>
                </a:solidFill>
              </a:rPr>
              <a:t> на </a:t>
            </a:r>
            <a:r>
              <a:rPr lang="ru-RU" sz="2000" dirty="0" err="1" smtClean="0">
                <a:solidFill>
                  <a:srgbClr val="C00000"/>
                </a:solidFill>
              </a:rPr>
              <a:t>уроці</a:t>
            </a:r>
            <a:r>
              <a:rPr lang="ru-RU" sz="2000" dirty="0" smtClean="0">
                <a:solidFill>
                  <a:srgbClr val="C00000"/>
                </a:solidFill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C00000"/>
                </a:solidFill>
              </a:rPr>
              <a:t>Такі</a:t>
            </a:r>
            <a:r>
              <a:rPr lang="ru-RU" sz="2000" dirty="0" smtClean="0">
                <a:solidFill>
                  <a:srgbClr val="C00000"/>
                </a:solidFill>
              </a:rPr>
              <a:t> уроки </a:t>
            </a:r>
            <a:r>
              <a:rPr lang="ru-RU" sz="2000" dirty="0" err="1" smtClean="0">
                <a:solidFill>
                  <a:srgbClr val="C00000"/>
                </a:solidFill>
              </a:rPr>
              <a:t>емоційні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насичені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</a:rPr>
              <a:t>різновидністю</a:t>
            </a:r>
            <a:r>
              <a:rPr lang="ru-RU" sz="2000" dirty="0" smtClean="0">
                <a:solidFill>
                  <a:srgbClr val="C00000"/>
                </a:solidFill>
              </a:rPr>
              <a:t> і </a:t>
            </a:r>
            <a:r>
              <a:rPr lang="ru-RU" sz="2000" dirty="0" err="1" smtClean="0">
                <a:solidFill>
                  <a:srgbClr val="C00000"/>
                </a:solidFill>
              </a:rPr>
              <a:t>різноплановістю</a:t>
            </a:r>
            <a:r>
              <a:rPr lang="ru-RU" sz="2000" dirty="0" smtClean="0">
                <a:solidFill>
                  <a:srgbClr val="C00000"/>
                </a:solidFill>
              </a:rPr>
              <a:t>, вони </a:t>
            </a:r>
            <a:r>
              <a:rPr lang="ru-RU" sz="2000" dirty="0" err="1" smtClean="0">
                <a:solidFill>
                  <a:srgbClr val="C00000"/>
                </a:solidFill>
              </a:rPr>
              <a:t>різнорівневі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творчі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</a:rPr>
              <a:t>художні</a:t>
            </a:r>
            <a:r>
              <a:rPr lang="ru-RU" sz="2000" dirty="0" smtClean="0">
                <a:solidFill>
                  <a:srgbClr val="C00000"/>
                </a:solidFill>
              </a:rPr>
              <a:t>. 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53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064896" cy="4896544"/>
          </a:xfrm>
          <a:solidFill>
            <a:srgbClr val="00B0F0"/>
          </a:solidFill>
        </p:spPr>
        <p:txBody>
          <a:bodyPr>
            <a:normAutofit lnSpcReduction="10000"/>
          </a:bodyPr>
          <a:lstStyle/>
          <a:p>
            <a:pPr indent="0" algn="ctr">
              <a:lnSpc>
                <a:spcPct val="110000"/>
              </a:lnSpc>
              <a:buNone/>
            </a:pPr>
            <a:r>
              <a:rPr lang="ru-RU" sz="2800" b="1" dirty="0" err="1">
                <a:solidFill>
                  <a:srgbClr val="FFFF00"/>
                </a:solidFill>
              </a:rPr>
              <a:t>Мультимедійний</a:t>
            </a:r>
            <a:r>
              <a:rPr lang="ru-RU" sz="2800" b="1" dirty="0">
                <a:solidFill>
                  <a:srgbClr val="FFFF00"/>
                </a:solidFill>
              </a:rPr>
              <a:t> урок – </a:t>
            </a:r>
            <a:r>
              <a:rPr lang="ru-RU" sz="2800" b="1" dirty="0" err="1">
                <a:solidFill>
                  <a:srgbClr val="FFFF00"/>
                </a:solidFill>
              </a:rPr>
              <a:t>це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, як </a:t>
            </a:r>
            <a:r>
              <a:rPr lang="ru-RU" sz="2800" b="1" dirty="0" err="1" smtClean="0">
                <a:solidFill>
                  <a:srgbClr val="FFFF00"/>
                </a:solidFill>
              </a:rPr>
              <a:t>цілісний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>
                <a:solidFill>
                  <a:srgbClr val="FFFF00"/>
                </a:solidFill>
              </a:rPr>
              <a:t>урок, так і </a:t>
            </a:r>
            <a:r>
              <a:rPr lang="ru-RU" sz="2800" b="1" dirty="0" err="1">
                <a:solidFill>
                  <a:srgbClr val="FFFF00"/>
                </a:solidFill>
              </a:rPr>
              <a:t>етап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певного</a:t>
            </a:r>
            <a:r>
              <a:rPr lang="ru-RU" sz="2800" b="1" dirty="0">
                <a:solidFill>
                  <a:srgbClr val="FFFF00"/>
                </a:solidFill>
              </a:rPr>
              <a:t> уроку, </a:t>
            </a:r>
            <a:r>
              <a:rPr lang="ru-RU" sz="2800" b="1" dirty="0" err="1">
                <a:solidFill>
                  <a:srgbClr val="FFFF00"/>
                </a:solidFill>
              </a:rPr>
              <a:t>або</a:t>
            </a:r>
            <a:r>
              <a:rPr lang="ru-RU" sz="2800" b="1" dirty="0">
                <a:solidFill>
                  <a:srgbClr val="FFFF00"/>
                </a:solidFill>
              </a:rPr>
              <a:t> фрагмент </a:t>
            </a:r>
            <a:r>
              <a:rPr lang="ru-RU" sz="2800" b="1" dirty="0" err="1">
                <a:solidFill>
                  <a:srgbClr val="FFFF00"/>
                </a:solidFill>
              </a:rPr>
              <a:t>завдання</a:t>
            </a:r>
            <a:r>
              <a:rPr lang="ru-RU" sz="2800" b="1" dirty="0">
                <a:solidFill>
                  <a:srgbClr val="FFFF00"/>
                </a:solidFill>
              </a:rPr>
              <a:t>, на </a:t>
            </a:r>
            <a:r>
              <a:rPr lang="ru-RU" sz="2800" b="1" dirty="0" err="1">
                <a:solidFill>
                  <a:srgbClr val="FFFF00"/>
                </a:solidFill>
              </a:rPr>
              <a:t>який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учні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будуть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очікувати</a:t>
            </a:r>
            <a:r>
              <a:rPr lang="ru-RU" sz="2800" b="1" dirty="0">
                <a:solidFill>
                  <a:srgbClr val="FFFF00"/>
                </a:solidFill>
              </a:rPr>
              <a:t> і </a:t>
            </a:r>
            <a:r>
              <a:rPr lang="ru-RU" sz="2800" b="1" dirty="0" err="1" smtClean="0">
                <a:solidFill>
                  <a:srgbClr val="FFFF00"/>
                </a:solidFill>
              </a:rPr>
              <a:t>подумки</a:t>
            </a:r>
            <a:r>
              <a:rPr lang="ru-RU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із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захопленням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переживати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  <a:r>
              <a:rPr lang="ru-RU" sz="2800" b="1" dirty="0" err="1">
                <a:solidFill>
                  <a:srgbClr val="FFFF00"/>
                </a:solidFill>
              </a:rPr>
              <a:t>Мультимедіа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дозволяє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оживити</a:t>
            </a:r>
            <a:r>
              <a:rPr lang="ru-RU" sz="2800" b="1" dirty="0">
                <a:solidFill>
                  <a:srgbClr val="FFFF00"/>
                </a:solidFill>
              </a:rPr>
              <a:t> урок, </a:t>
            </a:r>
            <a:r>
              <a:rPr lang="ru-RU" sz="2800" b="1" dirty="0" err="1">
                <a:solidFill>
                  <a:srgbClr val="FFFF00"/>
                </a:solidFill>
              </a:rPr>
              <a:t>зв’язати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його</a:t>
            </a:r>
            <a:r>
              <a:rPr lang="ru-RU" sz="2800" b="1" dirty="0">
                <a:solidFill>
                  <a:srgbClr val="FFFF00"/>
                </a:solidFill>
              </a:rPr>
              <a:t> з </a:t>
            </a:r>
            <a:r>
              <a:rPr lang="ru-RU" sz="2800" b="1" dirty="0" err="1">
                <a:solidFill>
                  <a:srgbClr val="FFFF00"/>
                </a:solidFill>
              </a:rPr>
              <a:t>дійсністю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забарвити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різними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фарбами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почуттів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озвучити</a:t>
            </a:r>
            <a:r>
              <a:rPr lang="ru-RU" sz="2800" b="1" dirty="0">
                <a:solidFill>
                  <a:srgbClr val="FFFF00"/>
                </a:solidFill>
              </a:rPr>
              <a:t> урок </a:t>
            </a:r>
            <a:r>
              <a:rPr lang="ru-RU" sz="2800" b="1" dirty="0" err="1">
                <a:solidFill>
                  <a:srgbClr val="FFFF00"/>
                </a:solidFill>
              </a:rPr>
              <a:t>музикою</a:t>
            </a:r>
            <a:r>
              <a:rPr lang="ru-RU" sz="2800" b="1" dirty="0">
                <a:solidFill>
                  <a:srgbClr val="FFFF00"/>
                </a:solidFill>
              </a:rPr>
              <a:t>, звуками </a:t>
            </a:r>
            <a:r>
              <a:rPr lang="ru-RU" sz="2800" b="1" dirty="0" err="1">
                <a:solidFill>
                  <a:srgbClr val="FFFF00"/>
                </a:solidFill>
              </a:rPr>
              <a:t>природи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  <a:r>
              <a:rPr lang="ru-RU" sz="2800" b="1" dirty="0" err="1">
                <a:solidFill>
                  <a:srgbClr val="FFFF00"/>
                </a:solidFill>
              </a:rPr>
              <a:t>Зіставити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власні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спостереження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надихнути</a:t>
            </a:r>
            <a:r>
              <a:rPr lang="ru-RU" sz="2800" b="1" dirty="0">
                <a:solidFill>
                  <a:srgbClr val="FFFF00"/>
                </a:solidFill>
              </a:rPr>
              <a:t> на </a:t>
            </a:r>
            <a:r>
              <a:rPr lang="ru-RU" sz="2800" b="1" dirty="0" err="1">
                <a:solidFill>
                  <a:srgbClr val="FFFF00"/>
                </a:solidFill>
              </a:rPr>
              <a:t>бажання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побачити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це</a:t>
            </a:r>
            <a:r>
              <a:rPr lang="ru-RU" sz="2800" b="1" dirty="0">
                <a:solidFill>
                  <a:srgbClr val="FFFF00"/>
                </a:solidFill>
              </a:rPr>
              <a:t> в </a:t>
            </a:r>
            <a:r>
              <a:rPr lang="ru-RU" sz="2800" b="1" dirty="0" err="1">
                <a:solidFill>
                  <a:srgbClr val="FFFF00"/>
                </a:solidFill>
              </a:rPr>
              <a:t>дійсності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 smtClean="0">
                <a:solidFill>
                  <a:srgbClr val="FFFF00"/>
                </a:solidFill>
              </a:rPr>
              <a:t>збагатити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власний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досвід</a:t>
            </a:r>
            <a:r>
              <a:rPr lang="ru-RU" sz="2800" b="1" dirty="0">
                <a:solidFill>
                  <a:srgbClr val="FFFF00"/>
                </a:solidFill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6165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400800" cy="68580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FFFF00"/>
                </a:solidFill>
              </a:rPr>
              <a:t>Такі</a:t>
            </a:r>
            <a:r>
              <a:rPr lang="ru-RU" b="1" dirty="0">
                <a:solidFill>
                  <a:srgbClr val="FFFF00"/>
                </a:solidFill>
              </a:rPr>
              <a:t> уроки</a:t>
            </a:r>
            <a:r>
              <a:rPr lang="ru-RU" b="1" dirty="0" smtClean="0">
                <a:solidFill>
                  <a:srgbClr val="FFFF00"/>
                </a:solidFill>
              </a:rPr>
              <a:t>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24744"/>
            <a:ext cx="6696744" cy="4824536"/>
          </a:xfrm>
          <a:solidFill>
            <a:srgbClr val="FFFF00"/>
          </a:solidFill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1.Розвивають у </a:t>
            </a:r>
            <a:r>
              <a:rPr lang="ru-RU" sz="2400" b="1" dirty="0" err="1" smtClean="0">
                <a:solidFill>
                  <a:srgbClr val="FF0000"/>
                </a:solidFill>
              </a:rPr>
              <a:t>дітей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креативне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мислення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2.Навчають </a:t>
            </a:r>
            <a:r>
              <a:rPr lang="ru-RU" sz="2400" b="1" dirty="0" err="1" smtClean="0">
                <a:solidFill>
                  <a:srgbClr val="FF0000"/>
                </a:solidFill>
              </a:rPr>
              <a:t>по-іншому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сприймати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прочитаний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або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прослуханий</a:t>
            </a:r>
            <a:r>
              <a:rPr lang="ru-RU" sz="2400" b="1" dirty="0" smtClean="0">
                <a:solidFill>
                  <a:srgbClr val="FF0000"/>
                </a:solidFill>
              </a:rPr>
              <a:t> текст.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3.Повніше й </a:t>
            </a:r>
            <a:r>
              <a:rPr lang="ru-RU" sz="2400" b="1" dirty="0" err="1" smtClean="0">
                <a:solidFill>
                  <a:srgbClr val="FF0000"/>
                </a:solidFill>
              </a:rPr>
              <a:t>точніше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висловлюють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свої</a:t>
            </a:r>
            <a:r>
              <a:rPr lang="ru-RU" sz="2400" b="1" dirty="0" smtClean="0">
                <a:solidFill>
                  <a:srgbClr val="FF0000"/>
                </a:solidFill>
              </a:rPr>
              <a:t> думки.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4.Проявляють </a:t>
            </a:r>
            <a:r>
              <a:rPr lang="ru-RU" sz="2400" b="1" dirty="0" err="1" smtClean="0">
                <a:solidFill>
                  <a:srgbClr val="FF0000"/>
                </a:solidFill>
              </a:rPr>
              <a:t>свої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індивідуальні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можливості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5.Долають </a:t>
            </a:r>
            <a:r>
              <a:rPr lang="ru-RU" sz="2400" b="1" dirty="0" err="1" smtClean="0">
                <a:solidFill>
                  <a:srgbClr val="FF0000"/>
                </a:solidFill>
              </a:rPr>
              <a:t>певні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труднощі</a:t>
            </a:r>
            <a:r>
              <a:rPr lang="ru-RU" sz="2400" b="1" dirty="0" smtClean="0">
                <a:solidFill>
                  <a:srgbClr val="FF0000"/>
                </a:solidFill>
              </a:rPr>
              <a:t> в </a:t>
            </a:r>
            <a:r>
              <a:rPr lang="ru-RU" sz="2400" b="1" dirty="0" err="1" smtClean="0">
                <a:solidFill>
                  <a:srgbClr val="FF0000"/>
                </a:solidFill>
              </a:rPr>
              <a:t>навчальній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діяльності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 6.Будують </a:t>
            </a:r>
            <a:r>
              <a:rPr lang="ru-RU" sz="2400" b="1" dirty="0" err="1" smtClean="0">
                <a:solidFill>
                  <a:srgbClr val="FF0000"/>
                </a:solidFill>
              </a:rPr>
              <a:t>творчий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процес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майже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самостійно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1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353276"/>
              </p:ext>
            </p:extLst>
          </p:nvPr>
        </p:nvGraphicFramePr>
        <p:xfrm>
          <a:off x="1115616" y="980728"/>
          <a:ext cx="6840760" cy="4876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38246"/>
                <a:gridCol w="3502514"/>
              </a:tblGrid>
              <a:tr h="8002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200" dirty="0" smtClean="0"/>
                        <a:t>Компетенції:</a:t>
                      </a:r>
                      <a:endParaRPr lang="ru-RU" sz="32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err="1" smtClean="0"/>
                        <a:t>Предмети</a:t>
                      </a:r>
                      <a:r>
                        <a:rPr lang="ru-RU" sz="3200" dirty="0" smtClean="0"/>
                        <a:t>: </a:t>
                      </a:r>
                      <a:endParaRPr lang="ru-RU" sz="3200" dirty="0"/>
                    </a:p>
                  </a:txBody>
                  <a:tcPr/>
                </a:tc>
              </a:tr>
              <a:tr h="2372056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комунікативна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мовле-ннєва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лінгвістична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 (</a:t>
                      </a: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мовна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інтелектуальна</a:t>
                      </a:r>
                      <a:endParaRPr lang="ru-RU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креативна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емоційна</a:t>
                      </a:r>
                      <a:endParaRPr lang="ru-RU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соціальна</a:t>
                      </a:r>
                      <a:endParaRPr lang="ru-RU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ru-RU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Українська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мова</a:t>
                      </a:r>
                      <a:endParaRPr lang="ru-RU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Українська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література</a:t>
                      </a:r>
                      <a:endParaRPr lang="ru-RU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uk-UA" sz="2000" dirty="0" smtClean="0">
                          <a:solidFill>
                            <a:srgbClr val="C00000"/>
                          </a:solidFill>
                        </a:rPr>
                        <a:t>Російська мова</a:t>
                      </a:r>
                      <a:endParaRPr lang="ru-RU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Зарубіжна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література</a:t>
                      </a:r>
                      <a:endParaRPr lang="ru-RU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Історія</a:t>
                      </a:r>
                      <a:endParaRPr lang="ru-RU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C00000"/>
                          </a:solidFill>
                        </a:rPr>
                        <a:t>Правознавство</a:t>
                      </a:r>
                      <a:endParaRPr lang="ru-RU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ru-RU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148211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rgbClr val="FF0000"/>
                          </a:solidFill>
                        </a:rPr>
                        <a:t>Серед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rgbClr val="FF0000"/>
                          </a:solidFill>
                        </a:rPr>
                        <a:t>компетенцій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rgbClr val="FF0000"/>
                          </a:solidFill>
                        </a:rPr>
                        <a:t>міжпредметного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rgbClr val="FF0000"/>
                          </a:solidFill>
                        </a:rPr>
                        <a:t>змісту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ru-RU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2400" b="0" u="sng" dirty="0" err="1" smtClean="0">
                          <a:solidFill>
                            <a:srgbClr val="7030A0"/>
                          </a:solidFill>
                        </a:rPr>
                        <a:t>здоров’язберігаюча</a:t>
                      </a:r>
                      <a:r>
                        <a:rPr lang="ru-RU" sz="2400" b="0" u="sng" dirty="0" smtClean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ru-RU" sz="2400" b="0" u="sng" dirty="0" err="1" smtClean="0">
                          <a:solidFill>
                            <a:srgbClr val="7030A0"/>
                          </a:solidFill>
                        </a:rPr>
                        <a:t>самоосвітня</a:t>
                      </a:r>
                      <a:r>
                        <a:rPr lang="ru-RU" sz="2400" b="0" u="sng" dirty="0" smtClean="0">
                          <a:solidFill>
                            <a:srgbClr val="7030A0"/>
                          </a:solidFill>
                        </a:rPr>
                        <a:t>, </a:t>
                      </a:r>
                      <a:r>
                        <a:rPr lang="ru-RU" sz="2400" b="0" u="sng" dirty="0" err="1" smtClean="0">
                          <a:solidFill>
                            <a:srgbClr val="7030A0"/>
                          </a:solidFill>
                        </a:rPr>
                        <a:t>інформаційна</a:t>
                      </a:r>
                      <a:r>
                        <a:rPr lang="ru-RU" sz="2400" b="0" u="sng" dirty="0" smtClean="0">
                          <a:solidFill>
                            <a:srgbClr val="7030A0"/>
                          </a:solidFill>
                        </a:rPr>
                        <a:t>.</a:t>
                      </a:r>
                    </a:p>
                    <a:p>
                      <a:endParaRPr lang="ru-RU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806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24744"/>
            <a:ext cx="6912768" cy="4464496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ru-RU" sz="2800" b="1" i="1" u="sng" dirty="0" smtClean="0">
                <a:solidFill>
                  <a:srgbClr val="92D050"/>
                </a:solidFill>
              </a:rPr>
              <a:t>Головне </a:t>
            </a:r>
            <a:r>
              <a:rPr lang="ru-RU" sz="2800" b="1" i="1" u="sng" dirty="0" err="1" smtClean="0">
                <a:solidFill>
                  <a:srgbClr val="92D050"/>
                </a:solidFill>
              </a:rPr>
              <a:t>завдання</a:t>
            </a:r>
            <a:r>
              <a:rPr lang="ru-RU" sz="2800" b="1" i="1" u="sng" dirty="0" smtClean="0">
                <a:solidFill>
                  <a:srgbClr val="92D050"/>
                </a:solidFill>
              </a:rPr>
              <a:t> </a:t>
            </a:r>
            <a:r>
              <a:rPr lang="ru-RU" sz="2800" b="1" i="1" u="sng" dirty="0" err="1" smtClean="0">
                <a:solidFill>
                  <a:srgbClr val="92D050"/>
                </a:solidFill>
              </a:rPr>
              <a:t>використання</a:t>
            </a:r>
            <a:r>
              <a:rPr lang="ru-RU" sz="2800" b="1" i="1" u="sng" dirty="0" smtClean="0">
                <a:solidFill>
                  <a:srgbClr val="92D050"/>
                </a:solidFill>
              </a:rPr>
              <a:t> ІКТ у </a:t>
            </a:r>
            <a:r>
              <a:rPr lang="ru-RU" sz="2800" b="1" i="1" u="sng" dirty="0" err="1" smtClean="0">
                <a:solidFill>
                  <a:srgbClr val="92D050"/>
                </a:solidFill>
              </a:rPr>
              <a:t>процесі</a:t>
            </a:r>
            <a:r>
              <a:rPr lang="ru-RU" sz="2800" b="1" i="1" u="sng" dirty="0" smtClean="0">
                <a:solidFill>
                  <a:srgbClr val="92D050"/>
                </a:solidFill>
              </a:rPr>
              <a:t> </a:t>
            </a:r>
            <a:r>
              <a:rPr lang="ru-RU" sz="2800" b="1" i="1" u="sng" dirty="0" err="1" smtClean="0">
                <a:solidFill>
                  <a:srgbClr val="92D050"/>
                </a:solidFill>
              </a:rPr>
              <a:t>вивчення</a:t>
            </a:r>
            <a:r>
              <a:rPr lang="ru-RU" sz="2800" b="1" i="1" u="sng" dirty="0" smtClean="0">
                <a:solidFill>
                  <a:srgbClr val="92D050"/>
                </a:solidFill>
              </a:rPr>
              <a:t> </a:t>
            </a:r>
            <a:r>
              <a:rPr lang="ru-RU" sz="2800" b="1" i="1" u="sng" dirty="0" err="1" smtClean="0">
                <a:solidFill>
                  <a:srgbClr val="92D050"/>
                </a:solidFill>
              </a:rPr>
              <a:t>гуманітарних</a:t>
            </a:r>
            <a:r>
              <a:rPr lang="ru-RU" sz="2800" b="1" i="1" u="sng" dirty="0" smtClean="0">
                <a:solidFill>
                  <a:srgbClr val="92D050"/>
                </a:solidFill>
              </a:rPr>
              <a:t> </a:t>
            </a:r>
            <a:r>
              <a:rPr lang="ru-RU" sz="2800" b="1" i="1" u="sng" dirty="0" err="1" smtClean="0">
                <a:solidFill>
                  <a:srgbClr val="92D050"/>
                </a:solidFill>
              </a:rPr>
              <a:t>предметів</a:t>
            </a:r>
            <a:r>
              <a:rPr lang="ru-RU" sz="2800" b="1" i="1" u="sng" dirty="0" smtClean="0">
                <a:solidFill>
                  <a:srgbClr val="92D050"/>
                </a:solidFill>
              </a:rPr>
              <a:t> </a:t>
            </a:r>
            <a:r>
              <a:rPr lang="ru-RU" sz="2800" b="1" dirty="0" smtClean="0">
                <a:solidFill>
                  <a:srgbClr val="00B050"/>
                </a:solidFill>
              </a:rPr>
              <a:t>– </a:t>
            </a:r>
            <a:r>
              <a:rPr lang="ru-RU" sz="2800" b="1" dirty="0" err="1" smtClean="0">
                <a:solidFill>
                  <a:srgbClr val="00B050"/>
                </a:solidFill>
              </a:rPr>
              <a:t>підвищити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пізнавальний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інтерес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учнів</a:t>
            </a:r>
            <a:r>
              <a:rPr lang="ru-RU" sz="2800" b="1" dirty="0" smtClean="0">
                <a:solidFill>
                  <a:srgbClr val="00B050"/>
                </a:solidFill>
              </a:rPr>
              <a:t> до </a:t>
            </a:r>
            <a:r>
              <a:rPr lang="ru-RU" sz="2800" b="1" dirty="0" err="1" smtClean="0">
                <a:solidFill>
                  <a:srgbClr val="00B050"/>
                </a:solidFill>
              </a:rPr>
              <a:t>вивчення</a:t>
            </a:r>
            <a:r>
              <a:rPr lang="ru-RU" sz="2800" b="1" dirty="0" smtClean="0">
                <a:solidFill>
                  <a:srgbClr val="00B050"/>
                </a:solidFill>
              </a:rPr>
              <a:t> предмета, </a:t>
            </a:r>
            <a:r>
              <a:rPr lang="ru-RU" sz="2800" b="1" dirty="0" err="1" smtClean="0">
                <a:solidFill>
                  <a:srgbClr val="00B050"/>
                </a:solidFill>
              </a:rPr>
              <a:t>ефективність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його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опанування</a:t>
            </a:r>
            <a:r>
              <a:rPr lang="ru-RU" sz="2800" b="1" dirty="0" smtClean="0">
                <a:solidFill>
                  <a:srgbClr val="00B050"/>
                </a:solidFill>
              </a:rPr>
              <a:t> школярами. </a:t>
            </a:r>
            <a:r>
              <a:rPr lang="ru-RU" sz="2800" b="1" dirty="0" err="1" smtClean="0">
                <a:solidFill>
                  <a:srgbClr val="00B050"/>
                </a:solidFill>
              </a:rPr>
              <a:t>Загальновизнано</a:t>
            </a:r>
            <a:r>
              <a:rPr lang="ru-RU" sz="2800" b="1" dirty="0" smtClean="0">
                <a:solidFill>
                  <a:srgbClr val="00B050"/>
                </a:solidFill>
              </a:rPr>
              <a:t>, </a:t>
            </a:r>
            <a:r>
              <a:rPr lang="ru-RU" sz="2800" b="1" dirty="0" err="1" smtClean="0">
                <a:solidFill>
                  <a:srgbClr val="00B050"/>
                </a:solidFill>
              </a:rPr>
              <a:t>що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особистість</a:t>
            </a:r>
            <a:r>
              <a:rPr lang="ru-RU" sz="2800" b="1" dirty="0" smtClean="0">
                <a:solidFill>
                  <a:srgbClr val="00B050"/>
                </a:solidFill>
              </a:rPr>
              <a:t>, яка </a:t>
            </a:r>
            <a:r>
              <a:rPr lang="ru-RU" sz="2800" b="1" dirty="0" err="1" smtClean="0">
                <a:solidFill>
                  <a:srgbClr val="00B050"/>
                </a:solidFill>
              </a:rPr>
              <a:t>зацікавлена</a:t>
            </a:r>
            <a:r>
              <a:rPr lang="ru-RU" sz="2800" b="1" dirty="0" smtClean="0">
                <a:solidFill>
                  <a:srgbClr val="00B050"/>
                </a:solidFill>
              </a:rPr>
              <a:t>, </a:t>
            </a:r>
            <a:r>
              <a:rPr lang="ru-RU" sz="2800" b="1" dirty="0" err="1" smtClean="0">
                <a:solidFill>
                  <a:srgbClr val="00B050"/>
                </a:solidFill>
              </a:rPr>
              <a:t>хоче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пізнати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матеріал</a:t>
            </a:r>
            <a:r>
              <a:rPr lang="ru-RU" sz="2800" b="1" dirty="0" smtClean="0">
                <a:solidFill>
                  <a:srgbClr val="00B050"/>
                </a:solidFill>
              </a:rPr>
              <a:t>, </a:t>
            </a:r>
            <a:r>
              <a:rPr lang="ru-RU" sz="2800" b="1" dirty="0" err="1" smtClean="0">
                <a:solidFill>
                  <a:srgbClr val="00B050"/>
                </a:solidFill>
              </a:rPr>
              <a:t>засвоює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його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набагато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краще</a:t>
            </a:r>
            <a:r>
              <a:rPr lang="ru-RU" sz="2800" b="1" dirty="0" smtClean="0">
                <a:solidFill>
                  <a:srgbClr val="00B050"/>
                </a:solidFill>
              </a:rPr>
              <a:t>, </a:t>
            </a:r>
            <a:r>
              <a:rPr lang="ru-RU" sz="2800" b="1" dirty="0" err="1" smtClean="0">
                <a:solidFill>
                  <a:srgbClr val="00B050"/>
                </a:solidFill>
              </a:rPr>
              <a:t>ніж</a:t>
            </a:r>
            <a:r>
              <a:rPr lang="ru-RU" sz="2800" b="1" dirty="0" smtClean="0">
                <a:solidFill>
                  <a:srgbClr val="00B050"/>
                </a:solidFill>
              </a:rPr>
              <a:t> та, </a:t>
            </a:r>
            <a:r>
              <a:rPr lang="ru-RU" sz="2800" b="1" dirty="0" err="1" smtClean="0">
                <a:solidFill>
                  <a:srgbClr val="00B050"/>
                </a:solidFill>
              </a:rPr>
              <a:t>що</a:t>
            </a:r>
            <a:r>
              <a:rPr lang="ru-RU" sz="2800" b="1" dirty="0" smtClean="0">
                <a:solidFill>
                  <a:srgbClr val="00B050"/>
                </a:solidFill>
              </a:rPr>
              <a:t> не </a:t>
            </a:r>
            <a:r>
              <a:rPr lang="ru-RU" sz="2800" b="1" dirty="0" err="1" smtClean="0">
                <a:solidFill>
                  <a:srgbClr val="00B050"/>
                </a:solidFill>
              </a:rPr>
              <a:t>зацікавлена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змістом</a:t>
            </a:r>
            <a:r>
              <a:rPr lang="ru-RU" sz="2800" b="1" dirty="0" smtClean="0">
                <a:solidFill>
                  <a:srgbClr val="00B050"/>
                </a:solidFill>
              </a:rPr>
              <a:t> того, </a:t>
            </a:r>
            <a:r>
              <a:rPr lang="ru-RU" sz="2800" b="1" dirty="0" err="1" smtClean="0">
                <a:solidFill>
                  <a:srgbClr val="00B050"/>
                </a:solidFill>
              </a:rPr>
              <a:t>що</a:t>
            </a:r>
            <a:r>
              <a:rPr lang="ru-RU" sz="2800" b="1" dirty="0" smtClean="0">
                <a:solidFill>
                  <a:srgbClr val="00B050"/>
                </a:solidFill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</a:rPr>
              <a:t>вивчає</a:t>
            </a:r>
            <a:r>
              <a:rPr lang="ru-RU" sz="2800" b="1" dirty="0" smtClean="0">
                <a:solidFill>
                  <a:srgbClr val="00B050"/>
                </a:solidFill>
              </a:rPr>
              <a:t>.</a:t>
            </a:r>
            <a:endParaRPr lang="ru-RU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79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8365" y="980728"/>
            <a:ext cx="6544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ДЯКУЮ ЗА УВАГУ!</a:t>
            </a:r>
            <a:endParaRPr lang="ru-RU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24" y="2348880"/>
            <a:ext cx="8194701" cy="306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54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96752"/>
            <a:ext cx="7488832" cy="4536504"/>
          </a:xfrm>
        </p:spPr>
        <p:txBody>
          <a:bodyPr>
            <a:noAutofit/>
          </a:bodyPr>
          <a:lstStyle/>
          <a:p>
            <a:pPr indent="0" algn="ctr">
              <a:buNone/>
            </a:pPr>
            <a:r>
              <a:rPr lang="ru-RU" sz="2800" b="1" dirty="0" err="1" smtClean="0">
                <a:solidFill>
                  <a:srgbClr val="C00000"/>
                </a:solidFill>
              </a:rPr>
              <a:t>Пріоритетний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напрям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розвитку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особис-тості</a:t>
            </a:r>
            <a:r>
              <a:rPr lang="ru-RU" sz="2800" b="1" dirty="0" smtClean="0">
                <a:solidFill>
                  <a:srgbClr val="C00000"/>
                </a:solidFill>
              </a:rPr>
              <a:t>, яка </a:t>
            </a:r>
            <a:r>
              <a:rPr lang="ru-RU" sz="2800" b="1" dirty="0" err="1" smtClean="0">
                <a:solidFill>
                  <a:srgbClr val="C00000"/>
                </a:solidFill>
              </a:rPr>
              <a:t>здатна</a:t>
            </a:r>
            <a:r>
              <a:rPr lang="ru-RU" sz="2800" b="1" dirty="0" smtClean="0">
                <a:solidFill>
                  <a:srgbClr val="C00000"/>
                </a:solidFill>
              </a:rPr>
              <a:t> до </a:t>
            </a:r>
            <a:r>
              <a:rPr lang="ru-RU" sz="2800" b="1" dirty="0" err="1" smtClean="0">
                <a:solidFill>
                  <a:srgbClr val="C00000"/>
                </a:solidFill>
              </a:rPr>
              <a:t>самоствердження</a:t>
            </a:r>
            <a:r>
              <a:rPr lang="ru-RU" sz="2800" b="1" dirty="0" smtClean="0">
                <a:solidFill>
                  <a:srgbClr val="C00000"/>
                </a:solidFill>
              </a:rPr>
              <a:t>, </a:t>
            </a:r>
            <a:r>
              <a:rPr lang="ru-RU" sz="2800" b="1" dirty="0" err="1" smtClean="0">
                <a:solidFill>
                  <a:srgbClr val="C00000"/>
                </a:solidFill>
              </a:rPr>
              <a:t>вимагає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від</a:t>
            </a:r>
            <a:r>
              <a:rPr lang="ru-RU" sz="2800" b="1" dirty="0" smtClean="0">
                <a:solidFill>
                  <a:srgbClr val="C00000"/>
                </a:solidFill>
              </a:rPr>
              <a:t> учителя </a:t>
            </a:r>
            <a:r>
              <a:rPr lang="ru-RU" sz="2800" b="1" dirty="0" err="1" smtClean="0">
                <a:solidFill>
                  <a:srgbClr val="C00000"/>
                </a:solidFill>
              </a:rPr>
              <a:t>вдосконалення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професійних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компетенцій</a:t>
            </a:r>
            <a:r>
              <a:rPr lang="ru-RU" sz="2800" b="1" dirty="0" smtClean="0">
                <a:solidFill>
                  <a:srgbClr val="C00000"/>
                </a:solidFill>
              </a:rPr>
              <a:t>, </a:t>
            </a:r>
            <a:r>
              <a:rPr lang="ru-RU" sz="2800" b="1" dirty="0" err="1" smtClean="0">
                <a:solidFill>
                  <a:srgbClr val="C00000"/>
                </a:solidFill>
              </a:rPr>
              <a:t>упровадження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ефективних</a:t>
            </a:r>
            <a:r>
              <a:rPr lang="ru-RU" sz="2800" b="1" dirty="0" smtClean="0">
                <a:solidFill>
                  <a:srgbClr val="C00000"/>
                </a:solidFill>
              </a:rPr>
              <a:t> методик </a:t>
            </a:r>
            <a:r>
              <a:rPr lang="ru-RU" sz="2800" b="1" dirty="0" err="1" smtClean="0">
                <a:solidFill>
                  <a:srgbClr val="C00000"/>
                </a:solidFill>
              </a:rPr>
              <a:t>розвитку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особистості</a:t>
            </a:r>
            <a:r>
              <a:rPr lang="ru-RU" sz="2800" b="1" dirty="0" smtClean="0">
                <a:solidFill>
                  <a:srgbClr val="C00000"/>
                </a:solidFill>
              </a:rPr>
              <a:t>, </a:t>
            </a:r>
            <a:r>
              <a:rPr lang="ru-RU" sz="2800" b="1" dirty="0" err="1" smtClean="0">
                <a:solidFill>
                  <a:srgbClr val="C00000"/>
                </a:solidFill>
              </a:rPr>
              <a:t>інноваційних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технологій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навчання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0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013689"/>
            <a:ext cx="7344816" cy="2304256"/>
          </a:xfrm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ru-RU" sz="2400" b="1" dirty="0" err="1">
                <a:solidFill>
                  <a:srgbClr val="C00000"/>
                </a:solidFill>
              </a:rPr>
              <a:t>Н</a:t>
            </a:r>
            <a:r>
              <a:rPr lang="ru-RU" sz="2400" b="1" dirty="0" err="1" smtClean="0">
                <a:solidFill>
                  <a:srgbClr val="C00000"/>
                </a:solidFill>
              </a:rPr>
              <a:t>ові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інформаційні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технології</a:t>
            </a:r>
            <a:r>
              <a:rPr lang="ru-RU" sz="2400" b="1" dirty="0" smtClean="0">
                <a:solidFill>
                  <a:srgbClr val="C00000"/>
                </a:solidFill>
              </a:rPr>
              <a:t> - </a:t>
            </a:r>
            <a:r>
              <a:rPr lang="ru-RU" sz="2400" b="1" dirty="0" err="1" smtClean="0">
                <a:solidFill>
                  <a:srgbClr val="C00000"/>
                </a:solidFill>
              </a:rPr>
              <a:t>сукупність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методів</a:t>
            </a:r>
            <a:r>
              <a:rPr lang="ru-RU" sz="2400" b="1" dirty="0" smtClean="0">
                <a:solidFill>
                  <a:srgbClr val="C00000"/>
                </a:solidFill>
              </a:rPr>
              <a:t> і </a:t>
            </a:r>
            <a:r>
              <a:rPr lang="ru-RU" sz="2400" b="1" dirty="0" err="1" smtClean="0">
                <a:solidFill>
                  <a:srgbClr val="C00000"/>
                </a:solidFill>
              </a:rPr>
              <a:t>засобів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збирання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</a:rPr>
              <a:t>організації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</a:rPr>
              <a:t>збереження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</a:rPr>
              <a:t>опрацювання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</a:rPr>
              <a:t>передачі</a:t>
            </a:r>
            <a:r>
              <a:rPr lang="ru-RU" sz="2400" b="1" dirty="0" smtClean="0">
                <a:solidFill>
                  <a:srgbClr val="C00000"/>
                </a:solidFill>
              </a:rPr>
              <a:t> й </a:t>
            </a:r>
            <a:r>
              <a:rPr lang="ru-RU" sz="2400" b="1" dirty="0" err="1" smtClean="0">
                <a:solidFill>
                  <a:srgbClr val="C00000"/>
                </a:solidFill>
              </a:rPr>
              <a:t>подання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інформації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</a:rPr>
              <a:t>що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розширює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знання</a:t>
            </a:r>
            <a:r>
              <a:rPr lang="ru-RU" sz="2400" b="1" dirty="0" smtClean="0">
                <a:solidFill>
                  <a:srgbClr val="C00000"/>
                </a:solidFill>
              </a:rPr>
              <a:t> людей і </a:t>
            </a:r>
            <a:r>
              <a:rPr lang="ru-RU" sz="2400" b="1" dirty="0" err="1" smtClean="0">
                <a:solidFill>
                  <a:srgbClr val="C00000"/>
                </a:solidFill>
              </a:rPr>
              <a:t>розвиває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їхні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можливості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17944"/>
            <a:ext cx="5292080" cy="258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119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96752"/>
            <a:ext cx="7344816" cy="4536504"/>
          </a:xfrm>
        </p:spPr>
        <p:txBody>
          <a:bodyPr>
            <a:normAutofit/>
          </a:bodyPr>
          <a:lstStyle/>
          <a:p>
            <a:pPr indent="0">
              <a:lnSpc>
                <a:spcPct val="120000"/>
              </a:lnSpc>
              <a:buNone/>
            </a:pPr>
            <a:r>
              <a:rPr lang="ru-RU" sz="2800" b="1" u="sng" dirty="0" err="1" smtClean="0">
                <a:solidFill>
                  <a:srgbClr val="C00000"/>
                </a:solidFill>
              </a:rPr>
              <a:t>Нові</a:t>
            </a:r>
            <a:r>
              <a:rPr lang="ru-RU" sz="2800" b="1" u="sng" dirty="0" smtClean="0">
                <a:solidFill>
                  <a:srgbClr val="C00000"/>
                </a:solidFill>
              </a:rPr>
              <a:t> </a:t>
            </a:r>
            <a:r>
              <a:rPr lang="ru-RU" sz="2800" b="1" u="sng" dirty="0" err="1" smtClean="0">
                <a:solidFill>
                  <a:srgbClr val="C00000"/>
                </a:solidFill>
              </a:rPr>
              <a:t>інформаційні</a:t>
            </a:r>
            <a:r>
              <a:rPr lang="ru-RU" sz="2800" b="1" u="sng" dirty="0" smtClean="0">
                <a:solidFill>
                  <a:srgbClr val="C00000"/>
                </a:solidFill>
              </a:rPr>
              <a:t> </a:t>
            </a:r>
            <a:r>
              <a:rPr lang="ru-RU" sz="2800" b="1" u="sng" dirty="0" err="1" smtClean="0">
                <a:solidFill>
                  <a:srgbClr val="C00000"/>
                </a:solidFill>
              </a:rPr>
              <a:t>технології</a:t>
            </a:r>
            <a:r>
              <a:rPr lang="ru-RU" sz="2800" b="1" u="sng" dirty="0" smtClean="0">
                <a:solidFill>
                  <a:srgbClr val="C00000"/>
                </a:solidFill>
              </a:rPr>
              <a:t> </a:t>
            </a:r>
            <a:r>
              <a:rPr lang="ru-RU" sz="2800" b="1" u="sng" dirty="0" err="1" smtClean="0">
                <a:solidFill>
                  <a:srgbClr val="C00000"/>
                </a:solidFill>
              </a:rPr>
              <a:t>сприяють</a:t>
            </a:r>
            <a:r>
              <a:rPr lang="ru-RU" sz="2800" b="1" u="sng" dirty="0" smtClean="0">
                <a:solidFill>
                  <a:srgbClr val="C00000"/>
                </a:solidFill>
              </a:rPr>
              <a:t>:  </a:t>
            </a:r>
          </a:p>
          <a:p>
            <a:pPr marL="342900" indent="-342900">
              <a:lnSpc>
                <a:spcPct val="100000"/>
              </a:lnSpc>
            </a:pPr>
            <a:r>
              <a:rPr lang="ru-RU" sz="2400" b="1" dirty="0" err="1" smtClean="0">
                <a:solidFill>
                  <a:srgbClr val="C00000"/>
                </a:solidFill>
              </a:rPr>
              <a:t>розвитку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внутрішньої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мотивації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</a:rPr>
              <a:t>пізнавального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інтересу</a:t>
            </a:r>
            <a:r>
              <a:rPr lang="ru-RU" sz="2400" b="1" dirty="0" smtClean="0">
                <a:solidFill>
                  <a:srgbClr val="C00000"/>
                </a:solidFill>
              </a:rPr>
              <a:t> до </a:t>
            </a:r>
            <a:r>
              <a:rPr lang="ru-RU" sz="2400" b="1" dirty="0" err="1" smtClean="0">
                <a:solidFill>
                  <a:srgbClr val="C00000"/>
                </a:solidFill>
              </a:rPr>
              <a:t>вивчення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навчальних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предметів</a:t>
            </a:r>
            <a:r>
              <a:rPr lang="ru-RU" sz="2400" b="1" dirty="0" smtClean="0">
                <a:solidFill>
                  <a:srgbClr val="C00000"/>
                </a:solidFill>
              </a:rPr>
              <a:t>; </a:t>
            </a:r>
          </a:p>
          <a:p>
            <a:pPr marL="342900" indent="-342900">
              <a:lnSpc>
                <a:spcPct val="100000"/>
              </a:lnSpc>
            </a:pPr>
            <a:r>
              <a:rPr lang="ru-RU" sz="2400" b="1" dirty="0" err="1" smtClean="0">
                <a:solidFill>
                  <a:srgbClr val="C00000"/>
                </a:solidFill>
              </a:rPr>
              <a:t>забезпеченню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диференціації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</a:rPr>
              <a:t>індивідуалізації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навчання</a:t>
            </a:r>
            <a:r>
              <a:rPr lang="ru-RU" sz="2400" b="1" dirty="0" smtClean="0">
                <a:solidFill>
                  <a:srgbClr val="C00000"/>
                </a:solidFill>
              </a:rPr>
              <a:t>; </a:t>
            </a:r>
          </a:p>
          <a:p>
            <a:pPr marL="342900" indent="-342900">
              <a:lnSpc>
                <a:spcPct val="100000"/>
              </a:lnSpc>
            </a:pPr>
            <a:r>
              <a:rPr lang="ru-RU" sz="2400" b="1" dirty="0" err="1" smtClean="0">
                <a:solidFill>
                  <a:srgbClr val="C00000"/>
                </a:solidFill>
              </a:rPr>
              <a:t>інтенсифікації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навчального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процесу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</a:rPr>
              <a:t>підвищенню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його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якості</a:t>
            </a:r>
            <a:r>
              <a:rPr lang="ru-RU" sz="2400" b="1" dirty="0" smtClean="0">
                <a:solidFill>
                  <a:srgbClr val="C00000"/>
                </a:solidFill>
              </a:rPr>
              <a:t> та </a:t>
            </a:r>
            <a:r>
              <a:rPr lang="ru-RU" sz="2400" b="1" dirty="0" err="1" smtClean="0">
                <a:solidFill>
                  <a:srgbClr val="C00000"/>
                </a:solidFill>
              </a:rPr>
              <a:t>ефективності</a:t>
            </a:r>
            <a:r>
              <a:rPr lang="ru-RU" sz="2400" b="1" dirty="0" smtClean="0">
                <a:solidFill>
                  <a:srgbClr val="C00000"/>
                </a:solidFill>
              </a:rPr>
              <a:t>; </a:t>
            </a:r>
          </a:p>
          <a:p>
            <a:pPr marL="342900" indent="-342900">
              <a:lnSpc>
                <a:spcPct val="100000"/>
              </a:lnSpc>
            </a:pPr>
            <a:r>
              <a:rPr lang="ru-RU" sz="2400" b="1" dirty="0" err="1" smtClean="0">
                <a:solidFill>
                  <a:srgbClr val="C00000"/>
                </a:solidFill>
              </a:rPr>
              <a:t>забезпеченню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доступності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знань</a:t>
            </a:r>
            <a:r>
              <a:rPr lang="ru-RU" sz="2400" b="1" dirty="0" smtClean="0">
                <a:solidFill>
                  <a:srgbClr val="C00000"/>
                </a:solidFill>
              </a:rPr>
              <a:t>; </a:t>
            </a:r>
          </a:p>
          <a:p>
            <a:pPr marL="342900" indent="-342900">
              <a:lnSpc>
                <a:spcPct val="100000"/>
              </a:lnSpc>
            </a:pPr>
            <a:r>
              <a:rPr lang="ru-RU" sz="2400" b="1" dirty="0" err="1" smtClean="0">
                <a:solidFill>
                  <a:srgbClr val="C00000"/>
                </a:solidFill>
              </a:rPr>
              <a:t>формуванню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інформаційної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культури</a:t>
            </a:r>
            <a:r>
              <a:rPr lang="ru-RU" sz="2400" b="1" dirty="0" smtClean="0">
                <a:solidFill>
                  <a:srgbClr val="C00000"/>
                </a:solidFill>
              </a:rPr>
              <a:t>.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18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556792"/>
            <a:ext cx="7272808" cy="3384376"/>
          </a:xfrm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ru-RU" sz="2800" b="1" u="sng" dirty="0" err="1" smtClean="0"/>
              <a:t>Апробовані</a:t>
            </a:r>
            <a:r>
              <a:rPr lang="ru-RU" sz="2800" b="1" u="sng" dirty="0" smtClean="0"/>
              <a:t>, </a:t>
            </a:r>
            <a:r>
              <a:rPr lang="ru-RU" sz="2800" b="1" u="sng" dirty="0" err="1" smtClean="0"/>
              <a:t>результативні</a:t>
            </a:r>
            <a:r>
              <a:rPr lang="ru-RU" sz="2800" b="1" u="sng" dirty="0" smtClean="0"/>
              <a:t> </a:t>
            </a:r>
            <a:r>
              <a:rPr lang="ru-RU" sz="2800" b="1" u="sng" dirty="0" err="1" smtClean="0"/>
              <a:t>технології</a:t>
            </a:r>
            <a:r>
              <a:rPr lang="ru-RU" sz="2800" b="1" u="sng" dirty="0" smtClean="0"/>
              <a:t>: </a:t>
            </a:r>
          </a:p>
          <a:p>
            <a:pPr marL="285750" indent="-285750">
              <a:lnSpc>
                <a:spcPct val="100000"/>
              </a:lnSpc>
            </a:pPr>
            <a:r>
              <a:rPr lang="ru-RU" sz="3200" b="1" dirty="0" err="1" smtClean="0">
                <a:solidFill>
                  <a:srgbClr val="C00000"/>
                </a:solidFill>
              </a:rPr>
              <a:t>інтерактивне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навчання</a:t>
            </a:r>
            <a:r>
              <a:rPr lang="ru-RU" sz="3200" b="1" dirty="0" smtClean="0">
                <a:solidFill>
                  <a:srgbClr val="C00000"/>
                </a:solidFill>
              </a:rPr>
              <a:t>,</a:t>
            </a:r>
          </a:p>
          <a:p>
            <a:pPr marL="285750" indent="-285750">
              <a:lnSpc>
                <a:spcPct val="100000"/>
              </a:lnSpc>
            </a:pP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навчання</a:t>
            </a:r>
            <a:r>
              <a:rPr lang="ru-RU" sz="3200" b="1" dirty="0" smtClean="0">
                <a:solidFill>
                  <a:srgbClr val="C00000"/>
                </a:solidFill>
              </a:rPr>
              <a:t> як </a:t>
            </a:r>
            <a:r>
              <a:rPr lang="ru-RU" sz="3200" b="1" dirty="0" err="1" smtClean="0">
                <a:solidFill>
                  <a:srgbClr val="C00000"/>
                </a:solidFill>
              </a:rPr>
              <a:t>дослідження</a:t>
            </a:r>
            <a:r>
              <a:rPr lang="ru-RU" sz="3200" b="1" dirty="0" smtClean="0">
                <a:solidFill>
                  <a:srgbClr val="C00000"/>
                </a:solidFill>
              </a:rPr>
              <a:t>,</a:t>
            </a:r>
          </a:p>
          <a:p>
            <a:pPr marL="285750" indent="-285750">
              <a:lnSpc>
                <a:spcPct val="100000"/>
              </a:lnSpc>
            </a:pP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проектна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технологія</a:t>
            </a:r>
            <a:r>
              <a:rPr lang="ru-RU" sz="3200" b="1" dirty="0" smtClean="0">
                <a:solidFill>
                  <a:srgbClr val="C00000"/>
                </a:solidFill>
              </a:rPr>
              <a:t>, </a:t>
            </a:r>
          </a:p>
          <a:p>
            <a:pPr marL="285750" indent="-285750">
              <a:lnSpc>
                <a:spcPct val="100000"/>
              </a:lnSpc>
            </a:pPr>
            <a:r>
              <a:rPr lang="ru-RU" sz="3200" b="1" dirty="0" err="1">
                <a:solidFill>
                  <a:srgbClr val="C00000"/>
                </a:solidFill>
              </a:rPr>
              <a:t>п</a:t>
            </a:r>
            <a:r>
              <a:rPr lang="ru-RU" sz="3200" b="1" dirty="0" err="1" smtClean="0">
                <a:solidFill>
                  <a:srgbClr val="C00000"/>
                </a:solidFill>
              </a:rPr>
              <a:t>роблемне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навчання</a:t>
            </a:r>
            <a:r>
              <a:rPr lang="ru-RU" sz="3200" b="1" dirty="0">
                <a:solidFill>
                  <a:srgbClr val="C00000"/>
                </a:solidFill>
              </a:rPr>
              <a:t>.</a:t>
            </a:r>
            <a:endParaRPr lang="ru-RU" sz="3200" b="1" dirty="0" smtClean="0">
              <a:solidFill>
                <a:srgbClr val="C00000"/>
              </a:solidFill>
            </a:endParaRPr>
          </a:p>
          <a:p>
            <a:pPr indent="0">
              <a:lnSpc>
                <a:spcPct val="100000"/>
              </a:lnSpc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46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586"/>
            <a:ext cx="9144000" cy="1244174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FFFF00"/>
                </a:solidFill>
              </a:rPr>
              <a:t>Серед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видів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засобів</a:t>
            </a:r>
            <a:r>
              <a:rPr lang="ru-RU" b="1" dirty="0">
                <a:solidFill>
                  <a:srgbClr val="FFFF00"/>
                </a:solidFill>
              </a:rPr>
              <a:t> ІКТ </a:t>
            </a:r>
            <a:r>
              <a:rPr lang="ru-RU" b="1" dirty="0" err="1">
                <a:solidFill>
                  <a:srgbClr val="FFFF00"/>
                </a:solidFill>
              </a:rPr>
              <a:t>віддають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</a:rPr>
              <a:t>перевагу</a:t>
            </a:r>
            <a:r>
              <a:rPr lang="ru-RU" b="1" dirty="0" smtClean="0">
                <a:solidFill>
                  <a:srgbClr val="FFFF00"/>
                </a:solidFill>
              </a:rPr>
              <a:t>: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259632" y="3717032"/>
            <a:ext cx="2963089" cy="19442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демонстраційним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5178562" y="3690245"/>
            <a:ext cx="2921830" cy="199779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тренувальним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5868144" y="1484783"/>
            <a:ext cx="2520280" cy="20346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інформаційно-пошуковим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3347864" y="1484783"/>
            <a:ext cx="2276191" cy="20346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навчально</a:t>
            </a:r>
            <a:r>
              <a:rPr lang="ru-RU" dirty="0" smtClean="0"/>
              <a:t>- </a:t>
            </a:r>
            <a:r>
              <a:rPr lang="ru-RU" dirty="0" err="1" smtClean="0"/>
              <a:t>ігровим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899592" y="1484783"/>
            <a:ext cx="2304255" cy="203282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</a:rPr>
              <a:t>навчальним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8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400800" cy="685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ПРЕЗЕНТАЦІЇ 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http://svitppt.com.ua/images/35/34859/960/img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22" y="4271924"/>
            <a:ext cx="3788074" cy="284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84">
            <a:off x="4778863" y="1129309"/>
            <a:ext cx="3600400" cy="280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1531">
            <a:off x="-1147370" y="4113414"/>
            <a:ext cx="3995936" cy="258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8985">
            <a:off x="5685300" y="3910622"/>
            <a:ext cx="3635896" cy="272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945">
            <a:off x="317071" y="1227871"/>
            <a:ext cx="3899925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05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936104"/>
          </a:xfrm>
          <a:solidFill>
            <a:schemeClr val="bg1">
              <a:lumMod val="95000"/>
            </a:schemeClr>
          </a:solidFill>
        </p:spPr>
        <p:txBody>
          <a:bodyPr anchor="b">
            <a:normAutofit fontScale="90000"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ПУБЛІКАЦІЇ, ІНФОРМАЦІЙНІ </a:t>
            </a:r>
            <a:r>
              <a:rPr lang="ru-RU" sz="2800" b="1" dirty="0" smtClean="0">
                <a:solidFill>
                  <a:srgbClr val="00B050"/>
                </a:solidFill>
              </a:rPr>
              <a:t>БЮЛЕТЕНІ</a:t>
            </a:r>
            <a:r>
              <a:rPr lang="ru-RU" sz="2800" dirty="0" smtClean="0"/>
              <a:t>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353"/>
            <a:ext cx="3339081" cy="247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35" y="1121482"/>
            <a:ext cx="3554671" cy="257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t="9396" r="3618" b="2444"/>
          <a:stretch/>
        </p:blipFill>
        <p:spPr bwMode="auto">
          <a:xfrm>
            <a:off x="1429632" y="2357021"/>
            <a:ext cx="6192983" cy="441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90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120</TotalTime>
  <Words>538</Words>
  <Application>Microsoft Office PowerPoint</Application>
  <PresentationFormat>Экран (4:3)</PresentationFormat>
  <Paragraphs>63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Кутюр</vt:lpstr>
      <vt:lpstr>Способи оптимального використання ІКТ на уроках суспільно-гуманітарного циклу для розвитку ключових компетентностей учнів школи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Серед видів засобів ІКТ віддають перевагу: </vt:lpstr>
      <vt:lpstr>ПРЕЗЕНТАЦІЇ </vt:lpstr>
      <vt:lpstr>ПУБЛІКАЦІЇ, ІНФОРМАЦІЙНІ БЮЛЕТЕНІ  </vt:lpstr>
      <vt:lpstr>СТВОРЕННЯ ВЕБ-СТОРІНКИ </vt:lpstr>
      <vt:lpstr>СХЕМИ, ТАБЛИЦІ </vt:lpstr>
      <vt:lpstr>МЕДІА-УРОК </vt:lpstr>
      <vt:lpstr>КОМП’ЮТЕРНИЙ ДИКТАНТ</vt:lpstr>
      <vt:lpstr>ВІРТУАЛЬНІ ЕКСКУРСІЇ</vt:lpstr>
      <vt:lpstr>БЛОГИ</vt:lpstr>
      <vt:lpstr>При підготовці до уроку необхідно дотримуватись таких правил: </vt:lpstr>
      <vt:lpstr>Презентация PowerPoint</vt:lpstr>
      <vt:lpstr>Презентация PowerPoint</vt:lpstr>
      <vt:lpstr>Такі уроки: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Способи оптимального використання ІКТ на уроках суспільно-гуманітарного циклу для розвитку ключових компетентностей учнів школи</dc:title>
  <dc:creator>Aparat210897@outlook.com</dc:creator>
  <cp:lastModifiedBy>Aparat210897@outlook.com</cp:lastModifiedBy>
  <cp:revision>12</cp:revision>
  <dcterms:created xsi:type="dcterms:W3CDTF">2018-01-04T21:37:20Z</dcterms:created>
  <dcterms:modified xsi:type="dcterms:W3CDTF">2018-01-04T23:37:23Z</dcterms:modified>
</cp:coreProperties>
</file>