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6" r:id="rId34"/>
    <p:sldId id="285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E0C0D-465A-4B27-A9FC-51868E8262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F6DAA9-8429-47DD-87B1-BE4574CC5E26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dirty="0" smtClean="0"/>
            <a:t>використання </a:t>
          </a:r>
          <a:r>
            <a:rPr lang="en-US" baseline="0" dirty="0" smtClean="0"/>
            <a:t>Web-</a:t>
          </a:r>
          <a:r>
            <a:rPr lang="uk-UA" baseline="0" dirty="0" smtClean="0"/>
            <a:t>додатків;</a:t>
          </a:r>
          <a:endParaRPr lang="uk-UA" dirty="0"/>
        </a:p>
      </dgm:t>
    </dgm:pt>
    <dgm:pt modelId="{4F012958-6F0D-424C-BB96-3A1DED25A08C}" type="parTrans" cxnId="{232EA975-FF86-40D7-A6BC-9CCD4B6D554E}">
      <dgm:prSet/>
      <dgm:spPr/>
      <dgm:t>
        <a:bodyPr/>
        <a:lstStyle/>
        <a:p>
          <a:endParaRPr lang="uk-UA"/>
        </a:p>
      </dgm:t>
    </dgm:pt>
    <dgm:pt modelId="{1F964E1D-DD2E-42C2-81E1-EFE746CB5284}" type="sibTrans" cxnId="{232EA975-FF86-40D7-A6BC-9CCD4B6D554E}">
      <dgm:prSet/>
      <dgm:spPr/>
      <dgm:t>
        <a:bodyPr/>
        <a:lstStyle/>
        <a:p>
          <a:endParaRPr lang="uk-UA"/>
        </a:p>
      </dgm:t>
    </dgm:pt>
    <dgm:pt modelId="{FD454F11-7A02-44E7-8CAD-41C26BE67F5F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dirty="0" smtClean="0"/>
            <a:t>електронні журнали і щоденники;</a:t>
          </a:r>
          <a:endParaRPr lang="uk-UA" dirty="0"/>
        </a:p>
      </dgm:t>
    </dgm:pt>
    <dgm:pt modelId="{FE0D3DBD-A63A-486D-8CB1-CB889BED35B8}" type="parTrans" cxnId="{506F7E3A-664C-49AA-9275-F4EF3F927C2C}">
      <dgm:prSet/>
      <dgm:spPr/>
      <dgm:t>
        <a:bodyPr/>
        <a:lstStyle/>
        <a:p>
          <a:endParaRPr lang="uk-UA"/>
        </a:p>
      </dgm:t>
    </dgm:pt>
    <dgm:pt modelId="{33BF32AB-3B72-4211-9A01-4A9CB880BE7C}" type="sibTrans" cxnId="{506F7E3A-664C-49AA-9275-F4EF3F927C2C}">
      <dgm:prSet/>
      <dgm:spPr/>
      <dgm:t>
        <a:bodyPr/>
        <a:lstStyle/>
        <a:p>
          <a:endParaRPr lang="uk-UA"/>
        </a:p>
      </dgm:t>
    </dgm:pt>
    <dgm:pt modelId="{6E18E2A3-0BE6-4195-873C-EAEFD5185890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dirty="0" smtClean="0"/>
            <a:t>онлайн сервіси для учбового процесу, спілкування, тестування;</a:t>
          </a:r>
          <a:endParaRPr lang="uk-UA" dirty="0"/>
        </a:p>
      </dgm:t>
    </dgm:pt>
    <dgm:pt modelId="{B3E432F4-4535-4A34-B20C-76BD5B08B8DB}" type="parTrans" cxnId="{DFE7229F-5499-41FD-B008-8069D1BD486B}">
      <dgm:prSet/>
      <dgm:spPr/>
      <dgm:t>
        <a:bodyPr/>
        <a:lstStyle/>
        <a:p>
          <a:endParaRPr lang="uk-UA"/>
        </a:p>
      </dgm:t>
    </dgm:pt>
    <dgm:pt modelId="{2B266618-338F-4FE3-B68C-E69F7001AA54}" type="sibTrans" cxnId="{DFE7229F-5499-41FD-B008-8069D1BD486B}">
      <dgm:prSet/>
      <dgm:spPr/>
      <dgm:t>
        <a:bodyPr/>
        <a:lstStyle/>
        <a:p>
          <a:endParaRPr lang="uk-UA"/>
        </a:p>
      </dgm:t>
    </dgm:pt>
    <dgm:pt modelId="{9394E719-1AC7-4BAD-900E-A51AC6B7D381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smtClean="0"/>
            <a:t>системи дистанційного навчання, бібліотека, медіатека;</a:t>
          </a:r>
          <a:endParaRPr lang="uk-UA"/>
        </a:p>
      </dgm:t>
    </dgm:pt>
    <dgm:pt modelId="{14ACF301-BDBB-4EAB-B210-5C42F95A10D6}" type="parTrans" cxnId="{C1F6C227-7253-4E92-959E-050AC0E3E659}">
      <dgm:prSet/>
      <dgm:spPr/>
      <dgm:t>
        <a:bodyPr/>
        <a:lstStyle/>
        <a:p>
          <a:endParaRPr lang="uk-UA"/>
        </a:p>
      </dgm:t>
    </dgm:pt>
    <dgm:pt modelId="{9AFD5880-8848-4988-A121-5483E52511BD}" type="sibTrans" cxnId="{C1F6C227-7253-4E92-959E-050AC0E3E659}">
      <dgm:prSet/>
      <dgm:spPr/>
      <dgm:t>
        <a:bodyPr/>
        <a:lstStyle/>
        <a:p>
          <a:endParaRPr lang="uk-UA"/>
        </a:p>
      </dgm:t>
    </dgm:pt>
    <dgm:pt modelId="{4647B133-5926-4729-8909-06AB0BB26C77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dirty="0" smtClean="0"/>
            <a:t>сховища файлів, спільний доступ;</a:t>
          </a:r>
          <a:endParaRPr lang="uk-UA" dirty="0"/>
        </a:p>
      </dgm:t>
    </dgm:pt>
    <dgm:pt modelId="{E5012578-C718-4F43-A0B6-51ACB1834EDC}" type="parTrans" cxnId="{4FF22AA8-B6FA-4C4B-A49C-2D9D804C182B}">
      <dgm:prSet/>
      <dgm:spPr/>
      <dgm:t>
        <a:bodyPr/>
        <a:lstStyle/>
        <a:p>
          <a:endParaRPr lang="uk-UA"/>
        </a:p>
      </dgm:t>
    </dgm:pt>
    <dgm:pt modelId="{94BB441E-15C8-4866-ABEC-303E97CD1787}" type="sibTrans" cxnId="{4FF22AA8-B6FA-4C4B-A49C-2D9D804C182B}">
      <dgm:prSet/>
      <dgm:spPr/>
      <dgm:t>
        <a:bodyPr/>
        <a:lstStyle/>
        <a:p>
          <a:endParaRPr lang="uk-UA"/>
        </a:p>
      </dgm:t>
    </dgm:pt>
    <dgm:pt modelId="{E84C9433-C37F-4F10-BCD6-8BD2CF2A37E5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smtClean="0"/>
            <a:t>спільна робота;</a:t>
          </a:r>
          <a:endParaRPr lang="uk-UA"/>
        </a:p>
      </dgm:t>
    </dgm:pt>
    <dgm:pt modelId="{1108EA6F-37CF-4A04-B616-CB2977456BD1}" type="parTrans" cxnId="{0471EC61-5FFE-4F26-A3F6-0B86C958CDCC}">
      <dgm:prSet/>
      <dgm:spPr/>
      <dgm:t>
        <a:bodyPr/>
        <a:lstStyle/>
        <a:p>
          <a:endParaRPr lang="uk-UA"/>
        </a:p>
      </dgm:t>
    </dgm:pt>
    <dgm:pt modelId="{7CB4E718-5E3A-4937-B558-B8E299D7656F}" type="sibTrans" cxnId="{0471EC61-5FFE-4F26-A3F6-0B86C958CDCC}">
      <dgm:prSet/>
      <dgm:spPr/>
      <dgm:t>
        <a:bodyPr/>
        <a:lstStyle/>
        <a:p>
          <a:endParaRPr lang="uk-UA"/>
        </a:p>
      </dgm:t>
    </dgm:pt>
    <dgm:pt modelId="{83A7EE27-86DF-42AD-A848-E7C702F57D00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smtClean="0"/>
            <a:t>відеоконференції; </a:t>
          </a:r>
          <a:endParaRPr lang="uk-UA"/>
        </a:p>
      </dgm:t>
    </dgm:pt>
    <dgm:pt modelId="{E8B25CE5-D1CA-48BB-BCA9-052CEF926CC8}" type="parTrans" cxnId="{3EC42739-76C1-423D-880A-94CAB615D18E}">
      <dgm:prSet/>
      <dgm:spPr/>
      <dgm:t>
        <a:bodyPr/>
        <a:lstStyle/>
        <a:p>
          <a:endParaRPr lang="uk-UA"/>
        </a:p>
      </dgm:t>
    </dgm:pt>
    <dgm:pt modelId="{BB879780-F14B-49F4-91A3-6D99EEF6BDC6}" type="sibTrans" cxnId="{3EC42739-76C1-423D-880A-94CAB615D18E}">
      <dgm:prSet/>
      <dgm:spPr/>
      <dgm:t>
        <a:bodyPr/>
        <a:lstStyle/>
        <a:p>
          <a:endParaRPr lang="uk-UA"/>
        </a:p>
      </dgm:t>
    </dgm:pt>
    <dgm:pt modelId="{0522B137-9B42-4B11-BDDE-1FE5082A2BE3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baseline="0" dirty="0" smtClean="0"/>
            <a:t>електронна пошта з доменом навчального закладу. </a:t>
          </a:r>
          <a:endParaRPr lang="uk-UA" dirty="0"/>
        </a:p>
      </dgm:t>
    </dgm:pt>
    <dgm:pt modelId="{38B3092F-CD5E-4503-8B7B-7E983F9D5D0C}" type="parTrans" cxnId="{97953040-8023-4DDA-8D3C-9CA810A53B01}">
      <dgm:prSet/>
      <dgm:spPr/>
      <dgm:t>
        <a:bodyPr/>
        <a:lstStyle/>
        <a:p>
          <a:endParaRPr lang="uk-UA"/>
        </a:p>
      </dgm:t>
    </dgm:pt>
    <dgm:pt modelId="{F6172876-D84C-43FB-B305-F90A199E2588}" type="sibTrans" cxnId="{97953040-8023-4DDA-8D3C-9CA810A53B01}">
      <dgm:prSet/>
      <dgm:spPr/>
      <dgm:t>
        <a:bodyPr/>
        <a:lstStyle/>
        <a:p>
          <a:endParaRPr lang="uk-UA"/>
        </a:p>
      </dgm:t>
    </dgm:pt>
    <dgm:pt modelId="{B2604B8A-7138-4FF2-A8B3-754508430CBD}" type="pres">
      <dgm:prSet presAssocID="{4FFE0C0D-465A-4B27-A9FC-51868E8262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AF25FF-3D9B-4004-9CB4-B6954ED1E689}" type="pres">
      <dgm:prSet presAssocID="{05F6DAA9-8429-47DD-87B1-BE4574CC5E2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47A6E-299F-47F5-9575-B2008A065596}" type="pres">
      <dgm:prSet presAssocID="{1F964E1D-DD2E-42C2-81E1-EFE746CB5284}" presName="spacer" presStyleCnt="0"/>
      <dgm:spPr/>
    </dgm:pt>
    <dgm:pt modelId="{FE034DF3-CD9D-4DFA-A1F1-A88ED4817E52}" type="pres">
      <dgm:prSet presAssocID="{FD454F11-7A02-44E7-8CAD-41C26BE67F5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9121A-F457-49AC-8BA5-1629F040AA2E}" type="pres">
      <dgm:prSet presAssocID="{33BF32AB-3B72-4211-9A01-4A9CB880BE7C}" presName="spacer" presStyleCnt="0"/>
      <dgm:spPr/>
    </dgm:pt>
    <dgm:pt modelId="{F19A22BF-62F2-45CF-A41B-626DF3C21367}" type="pres">
      <dgm:prSet presAssocID="{6E18E2A3-0BE6-4195-873C-EAEFD518589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FC533-3334-45D8-916E-850066636296}" type="pres">
      <dgm:prSet presAssocID="{2B266618-338F-4FE3-B68C-E69F7001AA54}" presName="spacer" presStyleCnt="0"/>
      <dgm:spPr/>
    </dgm:pt>
    <dgm:pt modelId="{6EF8F818-D39F-4868-9B7A-1C39211C770D}" type="pres">
      <dgm:prSet presAssocID="{9394E719-1AC7-4BAD-900E-A51AC6B7D38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730B41-18CA-4E35-96D0-466DCAC341F4}" type="pres">
      <dgm:prSet presAssocID="{9AFD5880-8848-4988-A121-5483E52511BD}" presName="spacer" presStyleCnt="0"/>
      <dgm:spPr/>
    </dgm:pt>
    <dgm:pt modelId="{54E93A3C-9ECE-4774-8D3C-327D3C4569AC}" type="pres">
      <dgm:prSet presAssocID="{4647B133-5926-4729-8909-06AB0BB26C7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E15ECF-33DB-4D64-ADC6-A71BC6B02230}" type="pres">
      <dgm:prSet presAssocID="{94BB441E-15C8-4866-ABEC-303E97CD1787}" presName="spacer" presStyleCnt="0"/>
      <dgm:spPr/>
    </dgm:pt>
    <dgm:pt modelId="{DED43CE6-C01A-441F-9B2B-DE95E4C48B84}" type="pres">
      <dgm:prSet presAssocID="{E84C9433-C37F-4F10-BCD6-8BD2CF2A37E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ED8962-43A8-45EF-86B0-D9857F2B3715}" type="pres">
      <dgm:prSet presAssocID="{7CB4E718-5E3A-4937-B558-B8E299D7656F}" presName="spacer" presStyleCnt="0"/>
      <dgm:spPr/>
    </dgm:pt>
    <dgm:pt modelId="{18F7A69C-836A-4735-96F4-5B4F2490BCF1}" type="pres">
      <dgm:prSet presAssocID="{83A7EE27-86DF-42AD-A848-E7C702F57D0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A9A007-46D6-4318-AA5A-C4FCD3C9C8B6}" type="pres">
      <dgm:prSet presAssocID="{BB879780-F14B-49F4-91A3-6D99EEF6BDC6}" presName="spacer" presStyleCnt="0"/>
      <dgm:spPr/>
    </dgm:pt>
    <dgm:pt modelId="{32423D61-637F-414C-8031-0A3EE52E8CBB}" type="pres">
      <dgm:prSet presAssocID="{0522B137-9B42-4B11-BDDE-1FE5082A2BE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953040-8023-4DDA-8D3C-9CA810A53B01}" srcId="{4FFE0C0D-465A-4B27-A9FC-51868E826203}" destId="{0522B137-9B42-4B11-BDDE-1FE5082A2BE3}" srcOrd="7" destOrd="0" parTransId="{38B3092F-CD5E-4503-8B7B-7E983F9D5D0C}" sibTransId="{F6172876-D84C-43FB-B305-F90A199E2588}"/>
    <dgm:cxn modelId="{0471EC61-5FFE-4F26-A3F6-0B86C958CDCC}" srcId="{4FFE0C0D-465A-4B27-A9FC-51868E826203}" destId="{E84C9433-C37F-4F10-BCD6-8BD2CF2A37E5}" srcOrd="5" destOrd="0" parTransId="{1108EA6F-37CF-4A04-B616-CB2977456BD1}" sibTransId="{7CB4E718-5E3A-4937-B558-B8E299D7656F}"/>
    <dgm:cxn modelId="{DFE7229F-5499-41FD-B008-8069D1BD486B}" srcId="{4FFE0C0D-465A-4B27-A9FC-51868E826203}" destId="{6E18E2A3-0BE6-4195-873C-EAEFD5185890}" srcOrd="2" destOrd="0" parTransId="{B3E432F4-4535-4A34-B20C-76BD5B08B8DB}" sibTransId="{2B266618-338F-4FE3-B68C-E69F7001AA54}"/>
    <dgm:cxn modelId="{76008942-5A90-4634-9A6C-3EDF813F72E2}" type="presOf" srcId="{6E18E2A3-0BE6-4195-873C-EAEFD5185890}" destId="{F19A22BF-62F2-45CF-A41B-626DF3C21367}" srcOrd="0" destOrd="0" presId="urn:microsoft.com/office/officeart/2005/8/layout/vList2"/>
    <dgm:cxn modelId="{3EC42739-76C1-423D-880A-94CAB615D18E}" srcId="{4FFE0C0D-465A-4B27-A9FC-51868E826203}" destId="{83A7EE27-86DF-42AD-A848-E7C702F57D00}" srcOrd="6" destOrd="0" parTransId="{E8B25CE5-D1CA-48BB-BCA9-052CEF926CC8}" sibTransId="{BB879780-F14B-49F4-91A3-6D99EEF6BDC6}"/>
    <dgm:cxn modelId="{66AD47C2-84DE-4AB6-A8BC-17CC5E149DF0}" type="presOf" srcId="{FD454F11-7A02-44E7-8CAD-41C26BE67F5F}" destId="{FE034DF3-CD9D-4DFA-A1F1-A88ED4817E52}" srcOrd="0" destOrd="0" presId="urn:microsoft.com/office/officeart/2005/8/layout/vList2"/>
    <dgm:cxn modelId="{390DA469-E1B2-4A6D-9C3D-88F4F9FE57CE}" type="presOf" srcId="{9394E719-1AC7-4BAD-900E-A51AC6B7D381}" destId="{6EF8F818-D39F-4868-9B7A-1C39211C770D}" srcOrd="0" destOrd="0" presId="urn:microsoft.com/office/officeart/2005/8/layout/vList2"/>
    <dgm:cxn modelId="{3887757B-268A-436D-9BFD-9A4AB189B7C6}" type="presOf" srcId="{4647B133-5926-4729-8909-06AB0BB26C77}" destId="{54E93A3C-9ECE-4774-8D3C-327D3C4569AC}" srcOrd="0" destOrd="0" presId="urn:microsoft.com/office/officeart/2005/8/layout/vList2"/>
    <dgm:cxn modelId="{A8D19610-2A25-43CC-B2C1-C8B6FDDB9B0B}" type="presOf" srcId="{05F6DAA9-8429-47DD-87B1-BE4574CC5E26}" destId="{9AAF25FF-3D9B-4004-9CB4-B6954ED1E689}" srcOrd="0" destOrd="0" presId="urn:microsoft.com/office/officeart/2005/8/layout/vList2"/>
    <dgm:cxn modelId="{D3E368F0-A609-4EE8-B16C-2DDFC7978FDC}" type="presOf" srcId="{E84C9433-C37F-4F10-BCD6-8BD2CF2A37E5}" destId="{DED43CE6-C01A-441F-9B2B-DE95E4C48B84}" srcOrd="0" destOrd="0" presId="urn:microsoft.com/office/officeart/2005/8/layout/vList2"/>
    <dgm:cxn modelId="{232EA975-FF86-40D7-A6BC-9CCD4B6D554E}" srcId="{4FFE0C0D-465A-4B27-A9FC-51868E826203}" destId="{05F6DAA9-8429-47DD-87B1-BE4574CC5E26}" srcOrd="0" destOrd="0" parTransId="{4F012958-6F0D-424C-BB96-3A1DED25A08C}" sibTransId="{1F964E1D-DD2E-42C2-81E1-EFE746CB5284}"/>
    <dgm:cxn modelId="{63E37D4F-B266-4DCF-ACC0-08463A25DACD}" type="presOf" srcId="{0522B137-9B42-4B11-BDDE-1FE5082A2BE3}" destId="{32423D61-637F-414C-8031-0A3EE52E8CBB}" srcOrd="0" destOrd="0" presId="urn:microsoft.com/office/officeart/2005/8/layout/vList2"/>
    <dgm:cxn modelId="{4FF22AA8-B6FA-4C4B-A49C-2D9D804C182B}" srcId="{4FFE0C0D-465A-4B27-A9FC-51868E826203}" destId="{4647B133-5926-4729-8909-06AB0BB26C77}" srcOrd="4" destOrd="0" parTransId="{E5012578-C718-4F43-A0B6-51ACB1834EDC}" sibTransId="{94BB441E-15C8-4866-ABEC-303E97CD1787}"/>
    <dgm:cxn modelId="{C1F6C227-7253-4E92-959E-050AC0E3E659}" srcId="{4FFE0C0D-465A-4B27-A9FC-51868E826203}" destId="{9394E719-1AC7-4BAD-900E-A51AC6B7D381}" srcOrd="3" destOrd="0" parTransId="{14ACF301-BDBB-4EAB-B210-5C42F95A10D6}" sibTransId="{9AFD5880-8848-4988-A121-5483E52511BD}"/>
    <dgm:cxn modelId="{13A8A1E4-EC27-4172-BCE1-827138DC7540}" type="presOf" srcId="{83A7EE27-86DF-42AD-A848-E7C702F57D00}" destId="{18F7A69C-836A-4735-96F4-5B4F2490BCF1}" srcOrd="0" destOrd="0" presId="urn:microsoft.com/office/officeart/2005/8/layout/vList2"/>
    <dgm:cxn modelId="{259BEC65-A60E-4AD2-A45B-A190C736DD52}" type="presOf" srcId="{4FFE0C0D-465A-4B27-A9FC-51868E826203}" destId="{B2604B8A-7138-4FF2-A8B3-754508430CBD}" srcOrd="0" destOrd="0" presId="urn:microsoft.com/office/officeart/2005/8/layout/vList2"/>
    <dgm:cxn modelId="{506F7E3A-664C-49AA-9275-F4EF3F927C2C}" srcId="{4FFE0C0D-465A-4B27-A9FC-51868E826203}" destId="{FD454F11-7A02-44E7-8CAD-41C26BE67F5F}" srcOrd="1" destOrd="0" parTransId="{FE0D3DBD-A63A-486D-8CB1-CB889BED35B8}" sibTransId="{33BF32AB-3B72-4211-9A01-4A9CB880BE7C}"/>
    <dgm:cxn modelId="{84CDC5AA-C84E-438D-85C1-8A64D708282B}" type="presParOf" srcId="{B2604B8A-7138-4FF2-A8B3-754508430CBD}" destId="{9AAF25FF-3D9B-4004-9CB4-B6954ED1E689}" srcOrd="0" destOrd="0" presId="urn:microsoft.com/office/officeart/2005/8/layout/vList2"/>
    <dgm:cxn modelId="{F7C6EA2A-35E7-4937-9122-49BE83869A2E}" type="presParOf" srcId="{B2604B8A-7138-4FF2-A8B3-754508430CBD}" destId="{61847A6E-299F-47F5-9575-B2008A065596}" srcOrd="1" destOrd="0" presId="urn:microsoft.com/office/officeart/2005/8/layout/vList2"/>
    <dgm:cxn modelId="{ED6A9A4F-A1B8-4A33-B816-B16478B54393}" type="presParOf" srcId="{B2604B8A-7138-4FF2-A8B3-754508430CBD}" destId="{FE034DF3-CD9D-4DFA-A1F1-A88ED4817E52}" srcOrd="2" destOrd="0" presId="urn:microsoft.com/office/officeart/2005/8/layout/vList2"/>
    <dgm:cxn modelId="{678F7B65-26B1-45A7-9820-9D2B74588F57}" type="presParOf" srcId="{B2604B8A-7138-4FF2-A8B3-754508430CBD}" destId="{FD89121A-F457-49AC-8BA5-1629F040AA2E}" srcOrd="3" destOrd="0" presId="urn:microsoft.com/office/officeart/2005/8/layout/vList2"/>
    <dgm:cxn modelId="{E2F42A81-017F-4067-A9D2-230A2B1051EE}" type="presParOf" srcId="{B2604B8A-7138-4FF2-A8B3-754508430CBD}" destId="{F19A22BF-62F2-45CF-A41B-626DF3C21367}" srcOrd="4" destOrd="0" presId="urn:microsoft.com/office/officeart/2005/8/layout/vList2"/>
    <dgm:cxn modelId="{EAA7D760-CF23-4923-99EE-4A7D45F0DAEB}" type="presParOf" srcId="{B2604B8A-7138-4FF2-A8B3-754508430CBD}" destId="{00CFC533-3334-45D8-916E-850066636296}" srcOrd="5" destOrd="0" presId="urn:microsoft.com/office/officeart/2005/8/layout/vList2"/>
    <dgm:cxn modelId="{7299C1EF-BFD0-48CD-8509-207032500761}" type="presParOf" srcId="{B2604B8A-7138-4FF2-A8B3-754508430CBD}" destId="{6EF8F818-D39F-4868-9B7A-1C39211C770D}" srcOrd="6" destOrd="0" presId="urn:microsoft.com/office/officeart/2005/8/layout/vList2"/>
    <dgm:cxn modelId="{CF74D5E9-9FB1-404A-AA52-3E43D34D4D30}" type="presParOf" srcId="{B2604B8A-7138-4FF2-A8B3-754508430CBD}" destId="{0A730B41-18CA-4E35-96D0-466DCAC341F4}" srcOrd="7" destOrd="0" presId="urn:microsoft.com/office/officeart/2005/8/layout/vList2"/>
    <dgm:cxn modelId="{ED73584D-BAC2-4D22-8568-F4BC9077A1AE}" type="presParOf" srcId="{B2604B8A-7138-4FF2-A8B3-754508430CBD}" destId="{54E93A3C-9ECE-4774-8D3C-327D3C4569AC}" srcOrd="8" destOrd="0" presId="urn:microsoft.com/office/officeart/2005/8/layout/vList2"/>
    <dgm:cxn modelId="{CE947F01-DAE7-4B9F-AEB7-8462DC56A8F3}" type="presParOf" srcId="{B2604B8A-7138-4FF2-A8B3-754508430CBD}" destId="{00E15ECF-33DB-4D64-ADC6-A71BC6B02230}" srcOrd="9" destOrd="0" presId="urn:microsoft.com/office/officeart/2005/8/layout/vList2"/>
    <dgm:cxn modelId="{5C042E08-43C4-4A23-9869-B49E46854AC0}" type="presParOf" srcId="{B2604B8A-7138-4FF2-A8B3-754508430CBD}" destId="{DED43CE6-C01A-441F-9B2B-DE95E4C48B84}" srcOrd="10" destOrd="0" presId="urn:microsoft.com/office/officeart/2005/8/layout/vList2"/>
    <dgm:cxn modelId="{28391020-7891-4293-B702-303A9C72AF31}" type="presParOf" srcId="{B2604B8A-7138-4FF2-A8B3-754508430CBD}" destId="{AAED8962-43A8-45EF-86B0-D9857F2B3715}" srcOrd="11" destOrd="0" presId="urn:microsoft.com/office/officeart/2005/8/layout/vList2"/>
    <dgm:cxn modelId="{56E8674D-2AF3-4C38-A5B6-6C4F3D2596FC}" type="presParOf" srcId="{B2604B8A-7138-4FF2-A8B3-754508430CBD}" destId="{18F7A69C-836A-4735-96F4-5B4F2490BCF1}" srcOrd="12" destOrd="0" presId="urn:microsoft.com/office/officeart/2005/8/layout/vList2"/>
    <dgm:cxn modelId="{DD2098AC-4262-4C59-A96B-CFCA703E52BC}" type="presParOf" srcId="{B2604B8A-7138-4FF2-A8B3-754508430CBD}" destId="{6BA9A007-46D6-4318-AA5A-C4FCD3C9C8B6}" srcOrd="13" destOrd="0" presId="urn:microsoft.com/office/officeart/2005/8/layout/vList2"/>
    <dgm:cxn modelId="{F9A8F745-3093-46FD-9AA4-58E2309A4972}" type="presParOf" srcId="{B2604B8A-7138-4FF2-A8B3-754508430CBD}" destId="{32423D61-637F-414C-8031-0A3EE52E8CBB}" srcOrd="1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3C745-F7E3-43EF-8697-84B6895AA7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C9412C-DFA2-4A30-9FE7-89E6CF98E847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творчого мислення;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B4278-F254-48C9-A8DD-5A23F8D21530}" type="parTrans" cxnId="{24DF3F6E-F7C7-4889-A54B-685DBDB54D2E}">
      <dgm:prSet/>
      <dgm:spPr/>
      <dgm:t>
        <a:bodyPr/>
        <a:lstStyle/>
        <a:p>
          <a:endParaRPr lang="uk-UA"/>
        </a:p>
      </dgm:t>
    </dgm:pt>
    <dgm:pt modelId="{86A23545-5F58-4EE6-BA43-60587E251D7D}" type="sibTrans" cxnId="{24DF3F6E-F7C7-4889-A54B-685DBDB54D2E}">
      <dgm:prSet/>
      <dgm:spPr/>
      <dgm:t>
        <a:bodyPr/>
        <a:lstStyle/>
        <a:p>
          <a:endParaRPr lang="uk-UA"/>
        </a:p>
      </dgm:t>
    </dgm:pt>
    <dgm:pt modelId="{CD968785-1CB8-40BB-AA9F-D27788FF075C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 створювати гіпотези;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96255-F72F-493C-A2E7-1DFE0B51D60F}" type="parTrans" cxnId="{C5061B65-AD52-4F70-B3CD-C2B9EFFDD49F}">
      <dgm:prSet/>
      <dgm:spPr/>
      <dgm:t>
        <a:bodyPr/>
        <a:lstStyle/>
        <a:p>
          <a:endParaRPr lang="uk-UA"/>
        </a:p>
      </dgm:t>
    </dgm:pt>
    <dgm:pt modelId="{7C20E60C-5C34-4327-9C6A-7D96D6335611}" type="sibTrans" cxnId="{C5061B65-AD52-4F70-B3CD-C2B9EFFDD49F}">
      <dgm:prSet/>
      <dgm:spPr/>
      <dgm:t>
        <a:bodyPr/>
        <a:lstStyle/>
        <a:p>
          <a:endParaRPr lang="uk-UA"/>
        </a:p>
      </dgm:t>
    </dgm:pt>
    <dgm:pt modelId="{4BB50E47-F184-4CD3-83E7-51062D34F85C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уміння працювати колективно;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FCA42-48F6-4082-993E-BC42ED1740E0}" type="parTrans" cxnId="{F7C597BA-797D-4AEC-BA4B-46CFE8ACB064}">
      <dgm:prSet/>
      <dgm:spPr/>
      <dgm:t>
        <a:bodyPr/>
        <a:lstStyle/>
        <a:p>
          <a:endParaRPr lang="uk-UA"/>
        </a:p>
      </dgm:t>
    </dgm:pt>
    <dgm:pt modelId="{8C2F561D-EC86-46DC-A9D7-EFC15DD1EA3B}" type="sibTrans" cxnId="{F7C597BA-797D-4AEC-BA4B-46CFE8ACB064}">
      <dgm:prSet/>
      <dgm:spPr/>
      <dgm:t>
        <a:bodyPr/>
        <a:lstStyle/>
        <a:p>
          <a:endParaRPr lang="uk-UA"/>
        </a:p>
      </dgm:t>
    </dgm:pt>
    <dgm:pt modelId="{D44723FE-1AF4-4C69-9174-66D51041F68F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 приймати рішення та прогнозувати їх наслідки;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71EF3-5D91-416A-A4BF-21A68BA93BD1}" type="parTrans" cxnId="{EA1F644C-580B-4CF2-8157-E198CF91DD85}">
      <dgm:prSet/>
      <dgm:spPr/>
      <dgm:t>
        <a:bodyPr/>
        <a:lstStyle/>
        <a:p>
          <a:endParaRPr lang="uk-UA"/>
        </a:p>
      </dgm:t>
    </dgm:pt>
    <dgm:pt modelId="{823EEE3A-C083-4359-983B-7C8653C1796D}" type="sibTrans" cxnId="{EA1F644C-580B-4CF2-8157-E198CF91DD85}">
      <dgm:prSet/>
      <dgm:spPr/>
      <dgm:t>
        <a:bodyPr/>
        <a:lstStyle/>
        <a:p>
          <a:endParaRPr lang="uk-UA"/>
        </a:p>
      </dgm:t>
    </dgm:pt>
    <dgm:pt modelId="{D58086EC-BD54-4C5C-AD83-D107DD4B51E0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творчість та ініціативність;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0CF4A-F5DA-4064-83FD-8C1584A56112}" type="parTrans" cxnId="{FB802FF3-28F8-4864-ABC0-3DB1D8E28E73}">
      <dgm:prSet/>
      <dgm:spPr/>
      <dgm:t>
        <a:bodyPr/>
        <a:lstStyle/>
        <a:p>
          <a:endParaRPr lang="uk-UA"/>
        </a:p>
      </dgm:t>
    </dgm:pt>
    <dgm:pt modelId="{671E8D74-8A39-419A-919C-F85A8281CDD4}" type="sibTrans" cxnId="{FB802FF3-28F8-4864-ABC0-3DB1D8E28E73}">
      <dgm:prSet/>
      <dgm:spPr/>
      <dgm:t>
        <a:bodyPr/>
        <a:lstStyle/>
        <a:p>
          <a:endParaRPr lang="uk-UA"/>
        </a:p>
      </dgm:t>
    </dgm:pt>
    <dgm:pt modelId="{65346D70-8531-4411-BA70-162D560174DB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критичне мислення;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3070B-4F2F-4C0A-93E2-78D414DF09FD}" type="parTrans" cxnId="{2E2DD4D9-2682-4E2B-A1F8-8F846B6A70DB}">
      <dgm:prSet/>
      <dgm:spPr/>
      <dgm:t>
        <a:bodyPr/>
        <a:lstStyle/>
        <a:p>
          <a:endParaRPr lang="uk-UA"/>
        </a:p>
      </dgm:t>
    </dgm:pt>
    <dgm:pt modelId="{8494B9BD-D8D3-4570-843A-F89AE2D10C55}" type="sibTrans" cxnId="{2E2DD4D9-2682-4E2B-A1F8-8F846B6A70DB}">
      <dgm:prSet/>
      <dgm:spPr/>
      <dgm:t>
        <a:bodyPr/>
        <a:lstStyle/>
        <a:p>
          <a:endParaRPr lang="uk-UA"/>
        </a:p>
      </dgm:t>
    </dgm:pt>
    <dgm:pt modelId="{9442F06D-E1BA-4AB6-B555-9C795B9F7D9D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комунікативні навички;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E1FC5-F64C-47AF-B3B1-7B2C218F3D88}" type="parTrans" cxnId="{7C541689-3B4B-453E-A890-89A6F2018A31}">
      <dgm:prSet/>
      <dgm:spPr/>
      <dgm:t>
        <a:bodyPr/>
        <a:lstStyle/>
        <a:p>
          <a:endParaRPr lang="uk-UA"/>
        </a:p>
      </dgm:t>
    </dgm:pt>
    <dgm:pt modelId="{8DF83250-5771-4A29-9809-4E5A15A98BAF}" type="sibTrans" cxnId="{7C541689-3B4B-453E-A890-89A6F2018A31}">
      <dgm:prSet/>
      <dgm:spPr/>
      <dgm:t>
        <a:bodyPr/>
        <a:lstStyle/>
        <a:p>
          <a:endParaRPr lang="uk-UA"/>
        </a:p>
      </dgm:t>
    </dgm:pt>
    <dgm:pt modelId="{F718268A-8ABC-4856-98B7-88B8F421DA77}">
      <dgm:prSet custT="1"/>
      <dgm:spPr/>
      <dgm:t>
        <a:bodyPr/>
        <a:lstStyle/>
        <a:p>
          <a:pPr rtl="0"/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/>
            </a:rPr>
            <a:t> </a:t>
          </a:r>
          <a:r>
            <a:rPr lang="uk-UA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вміння працювати з інформацією.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5692B-B992-421F-9124-26A5D704FC71}" type="parTrans" cxnId="{06AABE1B-ABFC-4A6F-93BD-27AE718240BB}">
      <dgm:prSet/>
      <dgm:spPr/>
      <dgm:t>
        <a:bodyPr/>
        <a:lstStyle/>
        <a:p>
          <a:endParaRPr lang="uk-UA"/>
        </a:p>
      </dgm:t>
    </dgm:pt>
    <dgm:pt modelId="{32683A04-74AB-4B17-AF6C-7942DB4E90B2}" type="sibTrans" cxnId="{06AABE1B-ABFC-4A6F-93BD-27AE718240BB}">
      <dgm:prSet/>
      <dgm:spPr/>
      <dgm:t>
        <a:bodyPr/>
        <a:lstStyle/>
        <a:p>
          <a:endParaRPr lang="uk-UA"/>
        </a:p>
      </dgm:t>
    </dgm:pt>
    <dgm:pt modelId="{5C5B911A-F3D5-4D6C-AD60-A627F520CB07}" type="pres">
      <dgm:prSet presAssocID="{DA33C745-F7E3-43EF-8697-84B6895AA7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C54176-0EC9-4729-9D36-E28AAEA9EB2A}" type="pres">
      <dgm:prSet presAssocID="{E4C9412C-DFA2-4A30-9FE7-89E6CF98E847}" presName="linNode" presStyleCnt="0"/>
      <dgm:spPr/>
    </dgm:pt>
    <dgm:pt modelId="{572B8321-0838-4A3A-A2F8-F69C02B36D53}" type="pres">
      <dgm:prSet presAssocID="{E4C9412C-DFA2-4A30-9FE7-89E6CF98E847}" presName="parentText" presStyleLbl="node1" presStyleIdx="0" presStyleCnt="8" custScaleX="14301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3438A6-1B40-48DE-B58E-8F5FC10CC008}" type="pres">
      <dgm:prSet presAssocID="{86A23545-5F58-4EE6-BA43-60587E251D7D}" presName="sp" presStyleCnt="0"/>
      <dgm:spPr/>
    </dgm:pt>
    <dgm:pt modelId="{804ACA1F-B4A4-42E0-9C5C-DE303DC3F6C6}" type="pres">
      <dgm:prSet presAssocID="{CD968785-1CB8-40BB-AA9F-D27788FF075C}" presName="linNode" presStyleCnt="0"/>
      <dgm:spPr/>
    </dgm:pt>
    <dgm:pt modelId="{309E27EA-B266-4A25-AF95-398C87705ECF}" type="pres">
      <dgm:prSet presAssocID="{CD968785-1CB8-40BB-AA9F-D27788FF075C}" presName="parentText" presStyleLbl="node1" presStyleIdx="1" presStyleCnt="8" custScaleX="21365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6A1093-6995-4431-A6F6-0C6D7FE4E26E}" type="pres">
      <dgm:prSet presAssocID="{7C20E60C-5C34-4327-9C6A-7D96D6335611}" presName="sp" presStyleCnt="0"/>
      <dgm:spPr/>
    </dgm:pt>
    <dgm:pt modelId="{829E35E7-5CDB-40D7-97A7-9B8C36B6894F}" type="pres">
      <dgm:prSet presAssocID="{4BB50E47-F184-4CD3-83E7-51062D34F85C}" presName="linNode" presStyleCnt="0"/>
      <dgm:spPr/>
    </dgm:pt>
    <dgm:pt modelId="{80B9F823-C70A-4AC7-BBE8-FD4AB5322841}" type="pres">
      <dgm:prSet presAssocID="{4BB50E47-F184-4CD3-83E7-51062D34F85C}" presName="parentText" presStyleLbl="node1" presStyleIdx="2" presStyleCnt="8" custScaleX="13508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30B7FB-08A5-460D-BB8D-50307CD24962}" type="pres">
      <dgm:prSet presAssocID="{8C2F561D-EC86-46DC-A9D7-EFC15DD1EA3B}" presName="sp" presStyleCnt="0"/>
      <dgm:spPr/>
    </dgm:pt>
    <dgm:pt modelId="{5642081C-4986-4EBB-8C08-E10DE51FBF6C}" type="pres">
      <dgm:prSet presAssocID="{D44723FE-1AF4-4C69-9174-66D51041F68F}" presName="linNode" presStyleCnt="0"/>
      <dgm:spPr/>
    </dgm:pt>
    <dgm:pt modelId="{FE5FF77C-BE0C-4D32-80F9-FE585556CA6F}" type="pres">
      <dgm:prSet presAssocID="{D44723FE-1AF4-4C69-9174-66D51041F68F}" presName="parentText" presStyleLbl="node1" presStyleIdx="3" presStyleCnt="8" custScaleX="22903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5C6299-5898-4E04-B177-8927DDF36E24}" type="pres">
      <dgm:prSet presAssocID="{823EEE3A-C083-4359-983B-7C8653C1796D}" presName="sp" presStyleCnt="0"/>
      <dgm:spPr/>
    </dgm:pt>
    <dgm:pt modelId="{9D461D80-63F3-4B4E-8F30-6E9A53F9E625}" type="pres">
      <dgm:prSet presAssocID="{D58086EC-BD54-4C5C-AD83-D107DD4B51E0}" presName="linNode" presStyleCnt="0"/>
      <dgm:spPr/>
    </dgm:pt>
    <dgm:pt modelId="{BDB59A44-E730-4A6B-82AB-0AA1B8C74AAE}" type="pres">
      <dgm:prSet presAssocID="{D58086EC-BD54-4C5C-AD83-D107DD4B51E0}" presName="parentText" presStyleLbl="node1" presStyleIdx="4" presStyleCnt="8" custScaleX="17809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DB9A5D-2BEF-457D-9CF8-8648C9766544}" type="pres">
      <dgm:prSet presAssocID="{671E8D74-8A39-419A-919C-F85A8281CDD4}" presName="sp" presStyleCnt="0"/>
      <dgm:spPr/>
    </dgm:pt>
    <dgm:pt modelId="{F9ED38A7-74DC-400F-9CE1-CFC51EC1550A}" type="pres">
      <dgm:prSet presAssocID="{65346D70-8531-4411-BA70-162D560174DB}" presName="linNode" presStyleCnt="0"/>
      <dgm:spPr/>
    </dgm:pt>
    <dgm:pt modelId="{733B0C28-B4DD-4E90-9CBC-9786F7018AB4}" type="pres">
      <dgm:prSet presAssocID="{65346D70-8531-4411-BA70-162D560174DB}" presName="parentText" presStyleLbl="node1" presStyleIdx="5" presStyleCnt="8" custScaleX="25546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496C2F-BD77-4F4B-A84B-9191103A1088}" type="pres">
      <dgm:prSet presAssocID="{8494B9BD-D8D3-4570-843A-F89AE2D10C55}" presName="sp" presStyleCnt="0"/>
      <dgm:spPr/>
    </dgm:pt>
    <dgm:pt modelId="{54DBC0E2-6EB6-4FAA-B9A1-BFF78382E33C}" type="pres">
      <dgm:prSet presAssocID="{9442F06D-E1BA-4AB6-B555-9C795B9F7D9D}" presName="linNode" presStyleCnt="0"/>
      <dgm:spPr/>
    </dgm:pt>
    <dgm:pt modelId="{ACD349AA-F91A-41DB-B3CB-CD0A3C3448C3}" type="pres">
      <dgm:prSet presAssocID="{9442F06D-E1BA-4AB6-B555-9C795B9F7D9D}" presName="parentText" presStyleLbl="node1" presStyleIdx="6" presStyleCnt="8" custScaleX="15479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24E250-F44B-44E6-B6DA-B2BD024A238C}" type="pres">
      <dgm:prSet presAssocID="{8DF83250-5771-4A29-9809-4E5A15A98BAF}" presName="sp" presStyleCnt="0"/>
      <dgm:spPr/>
    </dgm:pt>
    <dgm:pt modelId="{8644A606-6D45-4F27-8B00-E32D0A72D3D3}" type="pres">
      <dgm:prSet presAssocID="{F718268A-8ABC-4856-98B7-88B8F421DA77}" presName="linNode" presStyleCnt="0"/>
      <dgm:spPr/>
    </dgm:pt>
    <dgm:pt modelId="{604EC87B-FF35-4FB5-BEA5-69AC29F4D659}" type="pres">
      <dgm:prSet presAssocID="{F718268A-8ABC-4856-98B7-88B8F421DA77}" presName="parentText" presStyleLbl="node1" presStyleIdx="7" presStyleCnt="8" custScaleX="1934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061B65-AD52-4F70-B3CD-C2B9EFFDD49F}" srcId="{DA33C745-F7E3-43EF-8697-84B6895AA791}" destId="{CD968785-1CB8-40BB-AA9F-D27788FF075C}" srcOrd="1" destOrd="0" parTransId="{6BD96255-F72F-493C-A2E7-1DFE0B51D60F}" sibTransId="{7C20E60C-5C34-4327-9C6A-7D96D6335611}"/>
    <dgm:cxn modelId="{095463C4-9A90-41EB-AFC4-B451C48B04B2}" type="presOf" srcId="{D44723FE-1AF4-4C69-9174-66D51041F68F}" destId="{FE5FF77C-BE0C-4D32-80F9-FE585556CA6F}" srcOrd="0" destOrd="0" presId="urn:microsoft.com/office/officeart/2005/8/layout/vList5"/>
    <dgm:cxn modelId="{E307EA99-39F2-42A2-8F72-B06C84349DEA}" type="presOf" srcId="{CD968785-1CB8-40BB-AA9F-D27788FF075C}" destId="{309E27EA-B266-4A25-AF95-398C87705ECF}" srcOrd="0" destOrd="0" presId="urn:microsoft.com/office/officeart/2005/8/layout/vList5"/>
    <dgm:cxn modelId="{AA1B97E6-6CC5-4235-BB89-A32F7F5FA409}" type="presOf" srcId="{DA33C745-F7E3-43EF-8697-84B6895AA791}" destId="{5C5B911A-F3D5-4D6C-AD60-A627F520CB07}" srcOrd="0" destOrd="0" presId="urn:microsoft.com/office/officeart/2005/8/layout/vList5"/>
    <dgm:cxn modelId="{85A2226C-1A10-48E1-8AE3-E76590EC2D65}" type="presOf" srcId="{E4C9412C-DFA2-4A30-9FE7-89E6CF98E847}" destId="{572B8321-0838-4A3A-A2F8-F69C02B36D53}" srcOrd="0" destOrd="0" presId="urn:microsoft.com/office/officeart/2005/8/layout/vList5"/>
    <dgm:cxn modelId="{A35D1BE0-B88F-4A2A-B48C-118ADB597214}" type="presOf" srcId="{4BB50E47-F184-4CD3-83E7-51062D34F85C}" destId="{80B9F823-C70A-4AC7-BBE8-FD4AB5322841}" srcOrd="0" destOrd="0" presId="urn:microsoft.com/office/officeart/2005/8/layout/vList5"/>
    <dgm:cxn modelId="{D1C8D6EE-23E4-46DC-96C5-9118CD5BC35F}" type="presOf" srcId="{F718268A-8ABC-4856-98B7-88B8F421DA77}" destId="{604EC87B-FF35-4FB5-BEA5-69AC29F4D659}" srcOrd="0" destOrd="0" presId="urn:microsoft.com/office/officeart/2005/8/layout/vList5"/>
    <dgm:cxn modelId="{EA1F644C-580B-4CF2-8157-E198CF91DD85}" srcId="{DA33C745-F7E3-43EF-8697-84B6895AA791}" destId="{D44723FE-1AF4-4C69-9174-66D51041F68F}" srcOrd="3" destOrd="0" parTransId="{95B71EF3-5D91-416A-A4BF-21A68BA93BD1}" sibTransId="{823EEE3A-C083-4359-983B-7C8653C1796D}"/>
    <dgm:cxn modelId="{06AABE1B-ABFC-4A6F-93BD-27AE718240BB}" srcId="{DA33C745-F7E3-43EF-8697-84B6895AA791}" destId="{F718268A-8ABC-4856-98B7-88B8F421DA77}" srcOrd="7" destOrd="0" parTransId="{7C85692B-B992-421F-9124-26A5D704FC71}" sibTransId="{32683A04-74AB-4B17-AF6C-7942DB4E90B2}"/>
    <dgm:cxn modelId="{E7E6CD72-E741-4510-9616-F9CDA115C672}" type="presOf" srcId="{9442F06D-E1BA-4AB6-B555-9C795B9F7D9D}" destId="{ACD349AA-F91A-41DB-B3CB-CD0A3C3448C3}" srcOrd="0" destOrd="0" presId="urn:microsoft.com/office/officeart/2005/8/layout/vList5"/>
    <dgm:cxn modelId="{24DF3F6E-F7C7-4889-A54B-685DBDB54D2E}" srcId="{DA33C745-F7E3-43EF-8697-84B6895AA791}" destId="{E4C9412C-DFA2-4A30-9FE7-89E6CF98E847}" srcOrd="0" destOrd="0" parTransId="{EACB4278-F254-48C9-A8DD-5A23F8D21530}" sibTransId="{86A23545-5F58-4EE6-BA43-60587E251D7D}"/>
    <dgm:cxn modelId="{FB802FF3-28F8-4864-ABC0-3DB1D8E28E73}" srcId="{DA33C745-F7E3-43EF-8697-84B6895AA791}" destId="{D58086EC-BD54-4C5C-AD83-D107DD4B51E0}" srcOrd="4" destOrd="0" parTransId="{5080CF4A-F5DA-4064-83FD-8C1584A56112}" sibTransId="{671E8D74-8A39-419A-919C-F85A8281CDD4}"/>
    <dgm:cxn modelId="{F7C597BA-797D-4AEC-BA4B-46CFE8ACB064}" srcId="{DA33C745-F7E3-43EF-8697-84B6895AA791}" destId="{4BB50E47-F184-4CD3-83E7-51062D34F85C}" srcOrd="2" destOrd="0" parTransId="{ABEFCA42-48F6-4082-993E-BC42ED1740E0}" sibTransId="{8C2F561D-EC86-46DC-A9D7-EFC15DD1EA3B}"/>
    <dgm:cxn modelId="{13977D83-5E30-483E-B646-981B812FD485}" type="presOf" srcId="{65346D70-8531-4411-BA70-162D560174DB}" destId="{733B0C28-B4DD-4E90-9CBC-9786F7018AB4}" srcOrd="0" destOrd="0" presId="urn:microsoft.com/office/officeart/2005/8/layout/vList5"/>
    <dgm:cxn modelId="{2E2DD4D9-2682-4E2B-A1F8-8F846B6A70DB}" srcId="{DA33C745-F7E3-43EF-8697-84B6895AA791}" destId="{65346D70-8531-4411-BA70-162D560174DB}" srcOrd="5" destOrd="0" parTransId="{73D3070B-4F2F-4C0A-93E2-78D414DF09FD}" sibTransId="{8494B9BD-D8D3-4570-843A-F89AE2D10C55}"/>
    <dgm:cxn modelId="{7C541689-3B4B-453E-A890-89A6F2018A31}" srcId="{DA33C745-F7E3-43EF-8697-84B6895AA791}" destId="{9442F06D-E1BA-4AB6-B555-9C795B9F7D9D}" srcOrd="6" destOrd="0" parTransId="{26DE1FC5-F64C-47AF-B3B1-7B2C218F3D88}" sibTransId="{8DF83250-5771-4A29-9809-4E5A15A98BAF}"/>
    <dgm:cxn modelId="{70793D10-2501-4D4D-9A05-A7DF7467CE5E}" type="presOf" srcId="{D58086EC-BD54-4C5C-AD83-D107DD4B51E0}" destId="{BDB59A44-E730-4A6B-82AB-0AA1B8C74AAE}" srcOrd="0" destOrd="0" presId="urn:microsoft.com/office/officeart/2005/8/layout/vList5"/>
    <dgm:cxn modelId="{A31DA543-C21C-4796-B1F8-AA64929D536E}" type="presParOf" srcId="{5C5B911A-F3D5-4D6C-AD60-A627F520CB07}" destId="{B0C54176-0EC9-4729-9D36-E28AAEA9EB2A}" srcOrd="0" destOrd="0" presId="urn:microsoft.com/office/officeart/2005/8/layout/vList5"/>
    <dgm:cxn modelId="{A572BE6B-DCA3-4659-AF77-C0832864ADF4}" type="presParOf" srcId="{B0C54176-0EC9-4729-9D36-E28AAEA9EB2A}" destId="{572B8321-0838-4A3A-A2F8-F69C02B36D53}" srcOrd="0" destOrd="0" presId="urn:microsoft.com/office/officeart/2005/8/layout/vList5"/>
    <dgm:cxn modelId="{FAAC3FF7-0337-4923-AE89-76AFF79D050F}" type="presParOf" srcId="{5C5B911A-F3D5-4D6C-AD60-A627F520CB07}" destId="{AA3438A6-1B40-48DE-B58E-8F5FC10CC008}" srcOrd="1" destOrd="0" presId="urn:microsoft.com/office/officeart/2005/8/layout/vList5"/>
    <dgm:cxn modelId="{ED25D00E-5B7C-44D8-AB1B-32E3F796D48F}" type="presParOf" srcId="{5C5B911A-F3D5-4D6C-AD60-A627F520CB07}" destId="{804ACA1F-B4A4-42E0-9C5C-DE303DC3F6C6}" srcOrd="2" destOrd="0" presId="urn:microsoft.com/office/officeart/2005/8/layout/vList5"/>
    <dgm:cxn modelId="{9870B8C8-ECB3-4947-A4AF-7435BE2B88E8}" type="presParOf" srcId="{804ACA1F-B4A4-42E0-9C5C-DE303DC3F6C6}" destId="{309E27EA-B266-4A25-AF95-398C87705ECF}" srcOrd="0" destOrd="0" presId="urn:microsoft.com/office/officeart/2005/8/layout/vList5"/>
    <dgm:cxn modelId="{DB68E5F1-7B67-45BA-B36C-B0DA4F249418}" type="presParOf" srcId="{5C5B911A-F3D5-4D6C-AD60-A627F520CB07}" destId="{276A1093-6995-4431-A6F6-0C6D7FE4E26E}" srcOrd="3" destOrd="0" presId="urn:microsoft.com/office/officeart/2005/8/layout/vList5"/>
    <dgm:cxn modelId="{FB1443F3-1310-4035-A059-57991C13C1DF}" type="presParOf" srcId="{5C5B911A-F3D5-4D6C-AD60-A627F520CB07}" destId="{829E35E7-5CDB-40D7-97A7-9B8C36B6894F}" srcOrd="4" destOrd="0" presId="urn:microsoft.com/office/officeart/2005/8/layout/vList5"/>
    <dgm:cxn modelId="{1C2B90F2-73B5-4C10-8895-4A886BE971AB}" type="presParOf" srcId="{829E35E7-5CDB-40D7-97A7-9B8C36B6894F}" destId="{80B9F823-C70A-4AC7-BBE8-FD4AB5322841}" srcOrd="0" destOrd="0" presId="urn:microsoft.com/office/officeart/2005/8/layout/vList5"/>
    <dgm:cxn modelId="{0DBF760A-0437-409F-9EBD-65C8337510EE}" type="presParOf" srcId="{5C5B911A-F3D5-4D6C-AD60-A627F520CB07}" destId="{B030B7FB-08A5-460D-BB8D-50307CD24962}" srcOrd="5" destOrd="0" presId="urn:microsoft.com/office/officeart/2005/8/layout/vList5"/>
    <dgm:cxn modelId="{990A729C-FC19-4431-A5E8-82D11C4A4F48}" type="presParOf" srcId="{5C5B911A-F3D5-4D6C-AD60-A627F520CB07}" destId="{5642081C-4986-4EBB-8C08-E10DE51FBF6C}" srcOrd="6" destOrd="0" presId="urn:microsoft.com/office/officeart/2005/8/layout/vList5"/>
    <dgm:cxn modelId="{04ACB4A5-5716-40D7-A404-AF1D035FE1B3}" type="presParOf" srcId="{5642081C-4986-4EBB-8C08-E10DE51FBF6C}" destId="{FE5FF77C-BE0C-4D32-80F9-FE585556CA6F}" srcOrd="0" destOrd="0" presId="urn:microsoft.com/office/officeart/2005/8/layout/vList5"/>
    <dgm:cxn modelId="{F6C94BE8-91C6-4FD5-8A52-4EF2A0FBBEBD}" type="presParOf" srcId="{5C5B911A-F3D5-4D6C-AD60-A627F520CB07}" destId="{975C6299-5898-4E04-B177-8927DDF36E24}" srcOrd="7" destOrd="0" presId="urn:microsoft.com/office/officeart/2005/8/layout/vList5"/>
    <dgm:cxn modelId="{F94EADCB-0D56-4E30-8596-4E2ECD78A837}" type="presParOf" srcId="{5C5B911A-F3D5-4D6C-AD60-A627F520CB07}" destId="{9D461D80-63F3-4B4E-8F30-6E9A53F9E625}" srcOrd="8" destOrd="0" presId="urn:microsoft.com/office/officeart/2005/8/layout/vList5"/>
    <dgm:cxn modelId="{0A795D3D-E76E-4BDE-8017-29A394E6C896}" type="presParOf" srcId="{9D461D80-63F3-4B4E-8F30-6E9A53F9E625}" destId="{BDB59A44-E730-4A6B-82AB-0AA1B8C74AAE}" srcOrd="0" destOrd="0" presId="urn:microsoft.com/office/officeart/2005/8/layout/vList5"/>
    <dgm:cxn modelId="{F83B3436-FA00-4B22-8677-D7D6BE2B2D68}" type="presParOf" srcId="{5C5B911A-F3D5-4D6C-AD60-A627F520CB07}" destId="{A8DB9A5D-2BEF-457D-9CF8-8648C9766544}" srcOrd="9" destOrd="0" presId="urn:microsoft.com/office/officeart/2005/8/layout/vList5"/>
    <dgm:cxn modelId="{D0F5D019-AAD6-4A27-912E-197AD91380F1}" type="presParOf" srcId="{5C5B911A-F3D5-4D6C-AD60-A627F520CB07}" destId="{F9ED38A7-74DC-400F-9CE1-CFC51EC1550A}" srcOrd="10" destOrd="0" presId="urn:microsoft.com/office/officeart/2005/8/layout/vList5"/>
    <dgm:cxn modelId="{19ED38F7-9355-44CC-83F9-0FB134A1C20E}" type="presParOf" srcId="{F9ED38A7-74DC-400F-9CE1-CFC51EC1550A}" destId="{733B0C28-B4DD-4E90-9CBC-9786F7018AB4}" srcOrd="0" destOrd="0" presId="urn:microsoft.com/office/officeart/2005/8/layout/vList5"/>
    <dgm:cxn modelId="{41AFEDAE-0C96-4FC5-B25F-F5968CC1EF44}" type="presParOf" srcId="{5C5B911A-F3D5-4D6C-AD60-A627F520CB07}" destId="{95496C2F-BD77-4F4B-A84B-9191103A1088}" srcOrd="11" destOrd="0" presId="urn:microsoft.com/office/officeart/2005/8/layout/vList5"/>
    <dgm:cxn modelId="{DBAA2390-AB93-4F15-8886-EE398D0308F8}" type="presParOf" srcId="{5C5B911A-F3D5-4D6C-AD60-A627F520CB07}" destId="{54DBC0E2-6EB6-4FAA-B9A1-BFF78382E33C}" srcOrd="12" destOrd="0" presId="urn:microsoft.com/office/officeart/2005/8/layout/vList5"/>
    <dgm:cxn modelId="{B742FDB4-6A22-408C-90DE-0CEC9DAD0172}" type="presParOf" srcId="{54DBC0E2-6EB6-4FAA-B9A1-BFF78382E33C}" destId="{ACD349AA-F91A-41DB-B3CB-CD0A3C3448C3}" srcOrd="0" destOrd="0" presId="urn:microsoft.com/office/officeart/2005/8/layout/vList5"/>
    <dgm:cxn modelId="{2B906131-D384-4946-A18E-DBC55C687177}" type="presParOf" srcId="{5C5B911A-F3D5-4D6C-AD60-A627F520CB07}" destId="{A524E250-F44B-44E6-B6DA-B2BD024A238C}" srcOrd="13" destOrd="0" presId="urn:microsoft.com/office/officeart/2005/8/layout/vList5"/>
    <dgm:cxn modelId="{8A5A835B-BF02-49CF-A2E7-2E377DC64599}" type="presParOf" srcId="{5C5B911A-F3D5-4D6C-AD60-A627F520CB07}" destId="{8644A606-6D45-4F27-8B00-E32D0A72D3D3}" srcOrd="14" destOrd="0" presId="urn:microsoft.com/office/officeart/2005/8/layout/vList5"/>
    <dgm:cxn modelId="{099D8AC7-0EA7-4B45-AFF8-F4425476A657}" type="presParOf" srcId="{8644A606-6D45-4F27-8B00-E32D0A72D3D3}" destId="{604EC87B-FF35-4FB5-BEA5-69AC29F4D6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916832"/>
            <a:ext cx="5828184" cy="269416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Новітні підходи та ІКТ-технології у викладанні хімії як умова зростання педагогічної майстерності</a:t>
            </a:r>
            <a:endParaRPr lang="uk-UA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4139952" cy="11045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хімії: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Чебітько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О.О.</a:t>
            </a:r>
          </a:p>
          <a:p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Лиманська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 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3" y="260648"/>
            <a:ext cx="2242075" cy="1851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" y="4869160"/>
            <a:ext cx="2552096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7" y="2708919"/>
            <a:ext cx="2357011" cy="1550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6557"/>
            <a:ext cx="6014864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CS Chem3D Pro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700"/>
            <a:ext cx="2371898" cy="25972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004250" cy="3036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33" y="1268760"/>
            <a:ext cx="45538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9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Crystal Designer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414563" cy="2414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3861048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82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00B0F0"/>
                </a:solidFill>
              </a:rPr>
              <a:t>Збери</a:t>
            </a:r>
            <a:r>
              <a:rPr lang="uk-UA" dirty="0" smtClean="0">
                <a:solidFill>
                  <a:srgbClr val="00B0F0"/>
                </a:solidFill>
              </a:rPr>
              <a:t> молекулу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166960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68340"/>
            <a:ext cx="4190628" cy="32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Organic Reaction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Animations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348158" cy="5329924"/>
          </a:xfrm>
        </p:spPr>
      </p:pic>
    </p:spTree>
    <p:extLst>
      <p:ext uri="{BB962C8B-B14F-4D97-AF65-F5344CB8AC3E}">
        <p14:creationId xmlns:p14="http://schemas.microsoft.com/office/powerpoint/2010/main" val="339267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/>
          </a:bodyPr>
          <a:lstStyle/>
          <a:p>
            <a:r>
              <a:rPr lang="uk-UA" sz="2000" b="0" dirty="0">
                <a:solidFill>
                  <a:srgbClr val="00B0F0"/>
                </a:solidFill>
              </a:rPr>
              <a:t>Моделі хімічних реакцій, лабораторних робіт, хімічних </a:t>
            </a:r>
            <a:r>
              <a:rPr lang="uk-UA" sz="2000" b="0" dirty="0" smtClean="0">
                <a:solidFill>
                  <a:srgbClr val="00B0F0"/>
                </a:solidFill>
              </a:rPr>
              <a:t>виробництв, хімічних </a:t>
            </a:r>
            <a:r>
              <a:rPr lang="uk-UA" sz="2000" b="0" dirty="0">
                <a:solidFill>
                  <a:srgbClr val="00B0F0"/>
                </a:solidFill>
              </a:rPr>
              <a:t>приладів (комп'ютерні моделі макросвіту) реалізовані в наступних</a:t>
            </a:r>
            <a:br>
              <a:rPr lang="uk-UA" sz="2000" b="0" dirty="0">
                <a:solidFill>
                  <a:srgbClr val="00B0F0"/>
                </a:solidFill>
              </a:rPr>
            </a:br>
            <a:r>
              <a:rPr lang="uk-UA" sz="2000" b="0" dirty="0">
                <a:solidFill>
                  <a:srgbClr val="00B0F0"/>
                </a:solidFill>
              </a:rPr>
              <a:t>програмах</a:t>
            </a:r>
            <a:r>
              <a:rPr lang="uk-UA" sz="2000" b="0" dirty="0" smtClean="0">
                <a:solidFill>
                  <a:srgbClr val="00B0F0"/>
                </a:solidFill>
              </a:rPr>
              <a:t>:</a:t>
            </a:r>
            <a:r>
              <a:rPr lang="uk-UA" sz="2000" b="0" dirty="0"/>
              <a:t/>
            </a:r>
            <a:br>
              <a:rPr lang="uk-UA" sz="2000" b="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r>
              <a:rPr lang="uk-UA" dirty="0"/>
              <a:t>"Хімія для усіх - 2000</a:t>
            </a:r>
            <a:r>
              <a:rPr lang="uk-UA" dirty="0" smtClean="0"/>
              <a:t>”;</a:t>
            </a:r>
            <a:endParaRPr lang="uk-UA" dirty="0"/>
          </a:p>
          <a:p>
            <a:r>
              <a:rPr lang="uk-UA" dirty="0"/>
              <a:t>"</a:t>
            </a:r>
            <a:r>
              <a:rPr lang="uk-UA" dirty="0" err="1"/>
              <a:t>Химкласс</a:t>
            </a:r>
            <a:r>
              <a:rPr lang="uk-UA" dirty="0"/>
              <a:t>”;</a:t>
            </a:r>
          </a:p>
          <a:p>
            <a:r>
              <a:rPr lang="en-US" dirty="0" err="1"/>
              <a:t>ChemLab</a:t>
            </a:r>
            <a:r>
              <a:rPr lang="en-US" dirty="0"/>
              <a:t>;</a:t>
            </a:r>
          </a:p>
          <a:p>
            <a:r>
              <a:rPr lang="en-US" dirty="0"/>
              <a:t>IR and NMR Simulator </a:t>
            </a:r>
            <a:r>
              <a:rPr lang="uk-UA" dirty="0"/>
              <a:t>і ін.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546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7444680" cy="324036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інформаційно-комунікаційних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(ІКТ) є </a:t>
            </a:r>
            <a:r>
              <a:rPr lang="ru-RU" i="1" u="sng" dirty="0" err="1">
                <a:solidFill>
                  <a:srgbClr val="FF0000"/>
                </a:solidFill>
              </a:rPr>
              <a:t>персональний</a:t>
            </a:r>
            <a:r>
              <a:rPr lang="ru-RU" i="1" u="sng" dirty="0">
                <a:solidFill>
                  <a:srgbClr val="FF0000"/>
                </a:solidFill>
              </a:rPr>
              <a:t> </a:t>
            </a:r>
            <a:r>
              <a:rPr lang="ru-RU" i="1" u="sng" dirty="0" err="1">
                <a:solidFill>
                  <a:srgbClr val="FF0000"/>
                </a:solidFill>
              </a:rPr>
              <a:t>комп’ютер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технічними</a:t>
            </a:r>
            <a:r>
              <a:rPr lang="ru-RU" dirty="0"/>
              <a:t> характеристиками та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. Н. Кононенко </a:t>
            </a:r>
            <a:r>
              <a:rPr lang="ru-RU" dirty="0" err="1"/>
              <a:t>виокремлює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ІКТ: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59738"/>
            <a:ext cx="3168352" cy="369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239000" cy="4846320"/>
          </a:xfrm>
        </p:spPr>
        <p:txBody>
          <a:bodyPr/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мультимедіа</a:t>
            </a:r>
            <a:r>
              <a:rPr lang="uk-UA" dirty="0"/>
              <a:t>, що є оновою ІКТ. У широкому значенні – це сукупність різноманітних програмних та технічних засобів, які використовуються з метою найефективнішого впливу на користувача, що одночасно стає читачем, слухачем та глядачем;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5"/>
            <a:ext cx="4896544" cy="3242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інтернет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зростаючими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7"/>
            <a:ext cx="3888432" cy="38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телебачення </a:t>
            </a:r>
            <a:r>
              <a:rPr lang="uk-UA" dirty="0"/>
              <a:t>– забезпечує дозвілля, орієнтацію в суспільних процесах, має великі можливості для розширення світогляду людини;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45962"/>
            <a:ext cx="442849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90970"/>
            <a:ext cx="2520280" cy="1662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239000" cy="4377466"/>
          </a:xfrm>
        </p:spPr>
        <p:txBody>
          <a:bodyPr/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відеозаписи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uk-UA" dirty="0"/>
              <a:t> які поширюються переважно на цифрових носіях і в сукупності з відповідними засобами ІКТ можуть забезпечити як дозвілля, так і дистанційне навчання учнів.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2639360"/>
            <a:ext cx="8169488" cy="42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859216" cy="1143000"/>
          </a:xfrm>
        </p:spPr>
        <p:txBody>
          <a:bodyPr>
            <a:noAutofit/>
          </a:bodyPr>
          <a:lstStyle/>
          <a:p>
            <a:r>
              <a:rPr lang="ru-RU" sz="3200" b="0" dirty="0" err="1">
                <a:solidFill>
                  <a:srgbClr val="00B0F0"/>
                </a:solidFill>
              </a:rPr>
              <a:t>Наразі</a:t>
            </a:r>
            <a:r>
              <a:rPr lang="ru-RU" sz="3200" b="0" dirty="0">
                <a:solidFill>
                  <a:srgbClr val="00B0F0"/>
                </a:solidFill>
              </a:rPr>
              <a:t> </a:t>
            </a:r>
            <a:r>
              <a:rPr lang="ru-RU" sz="3200" b="0" dirty="0" err="1">
                <a:solidFill>
                  <a:srgbClr val="00B0F0"/>
                </a:solidFill>
              </a:rPr>
              <a:t>освітній</a:t>
            </a:r>
            <a:r>
              <a:rPr lang="ru-RU" sz="3200" b="0" dirty="0">
                <a:solidFill>
                  <a:srgbClr val="00B0F0"/>
                </a:solidFill>
              </a:rPr>
              <a:t> </a:t>
            </a:r>
            <a:r>
              <a:rPr lang="ru-RU" sz="3200" b="0" dirty="0" err="1" smtClean="0">
                <a:solidFill>
                  <a:srgbClr val="00B0F0"/>
                </a:solidFill>
              </a:rPr>
              <a:t>процес</a:t>
            </a:r>
            <a:r>
              <a:rPr lang="ru-RU" sz="3200" b="0" dirty="0">
                <a:solidFill>
                  <a:srgbClr val="00B0F0"/>
                </a:solidFill>
              </a:rPr>
              <a:t> </a:t>
            </a:r>
            <a:r>
              <a:rPr lang="ru-RU" sz="3200" b="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3200" b="0" dirty="0" smtClean="0">
                <a:solidFill>
                  <a:srgbClr val="00B0F0"/>
                </a:solidFill>
              </a:rPr>
              <a:t> </a:t>
            </a:r>
            <a:r>
              <a:rPr lang="ru-RU" sz="3200" b="0" dirty="0">
                <a:solidFill>
                  <a:srgbClr val="00B0F0"/>
                </a:solidFill>
              </a:rPr>
              <a:t>у </a:t>
            </a:r>
            <a:r>
              <a:rPr lang="ru-RU" sz="3200" b="0" dirty="0" err="1">
                <a:solidFill>
                  <a:srgbClr val="00B0F0"/>
                </a:solidFill>
              </a:rPr>
              <a:t>стані</a:t>
            </a:r>
            <a:r>
              <a:rPr lang="ru-RU" sz="3200" b="0" dirty="0">
                <a:solidFill>
                  <a:srgbClr val="00B0F0"/>
                </a:solidFill>
              </a:rPr>
              <a:t> </a:t>
            </a:r>
            <a:r>
              <a:rPr lang="ru-RU" sz="3200" b="0" dirty="0" err="1">
                <a:solidFill>
                  <a:srgbClr val="00B0F0"/>
                </a:solidFill>
              </a:rPr>
              <a:t>інформатизації</a:t>
            </a:r>
            <a:r>
              <a:rPr lang="ru-RU" sz="3200" b="0" dirty="0">
                <a:solidFill>
                  <a:srgbClr val="00B0F0"/>
                </a:solidFill>
              </a:rPr>
              <a:t>.</a:t>
            </a:r>
            <a:endParaRPr lang="uk-UA" sz="3200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052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48680"/>
            <a:ext cx="4536504" cy="5832648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Серед усіх ІКТ саме мультимедіа є найважливішою технологією для системи шкільної освіти. Навчальна ефективність мультимедіа пояснюється можливістю комбінованого подання інформації в різних формах: текст, звук, відео-, </a:t>
            </a:r>
            <a:r>
              <a:rPr lang="uk-UA" dirty="0" err="1">
                <a:latin typeface="Century Schoolbook" panose="02040604050505020304" pitchFamily="18" charset="0"/>
              </a:rPr>
              <a:t>дво</a:t>
            </a:r>
            <a:r>
              <a:rPr lang="uk-UA" dirty="0">
                <a:latin typeface="Century Schoolbook" panose="02040604050505020304" pitchFamily="18" charset="0"/>
              </a:rPr>
              <a:t>- та тривимірна графіка і </a:t>
            </a:r>
            <a:r>
              <a:rPr lang="uk-UA" dirty="0" err="1">
                <a:latin typeface="Century Schoolbook" panose="02040604050505020304" pitchFamily="18" charset="0"/>
              </a:rPr>
              <a:t>т.п</a:t>
            </a:r>
            <a:r>
              <a:rPr lang="uk-UA" dirty="0">
                <a:latin typeface="Century Schoolbook" panose="02040604050505020304" pitchFamily="18" charset="0"/>
              </a:rPr>
              <a:t>. Мультимедіа забезпечують можливість інтенсифікації навчання та підвищення мотивації навчання за рахунок застосування сучасних способів обробки аудіовізуальної інформації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7899"/>
            <a:ext cx="291895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855121" cy="202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8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396857" cy="5547643"/>
          </a:xfrm>
        </p:spPr>
      </p:pic>
    </p:spTree>
    <p:extLst>
      <p:ext uri="{BB962C8B-B14F-4D97-AF65-F5344CB8AC3E}">
        <p14:creationId xmlns:p14="http://schemas.microsoft.com/office/powerpoint/2010/main" val="9818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128792" cy="6267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Ураховуючи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Кононенко ми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виділяємо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4" y="2780928"/>
            <a:ext cx="5432152" cy="40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1) </a:t>
            </a:r>
            <a:r>
              <a:rPr lang="ru-RU" sz="2400" dirty="0" err="1">
                <a:solidFill>
                  <a:srgbClr val="00B0F0"/>
                </a:solidFill>
              </a:rPr>
              <a:t>вивчення</a:t>
            </a:r>
            <a:r>
              <a:rPr lang="ru-RU" sz="2400" dirty="0">
                <a:solidFill>
                  <a:srgbClr val="00B0F0"/>
                </a:solidFill>
              </a:rPr>
              <a:t> нового </a:t>
            </a:r>
            <a:r>
              <a:rPr lang="ru-RU" sz="2400" dirty="0" err="1">
                <a:solidFill>
                  <a:srgbClr val="00B0F0"/>
                </a:solidFill>
              </a:rPr>
              <a:t>матеріалу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візуалізація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знань</a:t>
            </a:r>
            <a:r>
              <a:rPr lang="ru-RU" sz="2400" dirty="0">
                <a:solidFill>
                  <a:srgbClr val="00B0F0"/>
                </a:solidFill>
              </a:rPr>
              <a:t> за </a:t>
            </a:r>
            <a:r>
              <a:rPr lang="ru-RU" sz="2400" dirty="0" err="1">
                <a:solidFill>
                  <a:srgbClr val="00B0F0"/>
                </a:solidFill>
              </a:rPr>
              <a:t>допомогою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демонстраційно-енциклопедичних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програм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презентацій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PowerPoint</a:t>
            </a:r>
            <a:r>
              <a:rPr lang="ru-RU" sz="2400" dirty="0">
                <a:solidFill>
                  <a:srgbClr val="00B0F0"/>
                </a:solidFill>
              </a:rPr>
              <a:t>;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2132806"/>
            <a:ext cx="5076825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4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2) </a:t>
            </a:r>
            <a:r>
              <a:rPr lang="ru-RU" sz="2400" dirty="0" err="1">
                <a:solidFill>
                  <a:srgbClr val="00B0F0"/>
                </a:solidFill>
              </a:rPr>
              <a:t>проведення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віртуальних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лабораторних</a:t>
            </a:r>
            <a:r>
              <a:rPr lang="ru-RU" sz="2400" dirty="0">
                <a:solidFill>
                  <a:srgbClr val="00B0F0"/>
                </a:solidFill>
              </a:rPr>
              <a:t> та </a:t>
            </a:r>
            <a:r>
              <a:rPr lang="ru-RU" sz="2400" dirty="0" err="1">
                <a:solidFill>
                  <a:srgbClr val="00B0F0"/>
                </a:solidFill>
              </a:rPr>
              <a:t>практичних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робіт</a:t>
            </a:r>
            <a:r>
              <a:rPr lang="ru-RU" sz="2400" dirty="0">
                <a:solidFill>
                  <a:srgbClr val="00B0F0"/>
                </a:solidFill>
              </a:rPr>
              <a:t> з </a:t>
            </a:r>
            <a:r>
              <a:rPr lang="ru-RU" sz="2400" dirty="0" err="1">
                <a:solidFill>
                  <a:srgbClr val="00B0F0"/>
                </a:solidFill>
              </a:rPr>
              <a:t>використанням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навчальних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програм</a:t>
            </a:r>
            <a:r>
              <a:rPr lang="ru-RU" sz="2400" dirty="0">
                <a:solidFill>
                  <a:srgbClr val="00B0F0"/>
                </a:solidFill>
              </a:rPr>
              <a:t>;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4" y="1700808"/>
            <a:ext cx="4771751" cy="4771751"/>
          </a:xfrm>
        </p:spPr>
      </p:pic>
    </p:spTree>
    <p:extLst>
      <p:ext uri="{BB962C8B-B14F-4D97-AF65-F5344CB8AC3E}">
        <p14:creationId xmlns:p14="http://schemas.microsoft.com/office/powerpoint/2010/main" val="328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3) </a:t>
            </a:r>
            <a:r>
              <a:rPr lang="ru-RU" sz="2400" dirty="0" err="1">
                <a:solidFill>
                  <a:srgbClr val="00B0F0"/>
                </a:solidFill>
              </a:rPr>
              <a:t>закріплення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знань</a:t>
            </a:r>
            <a:r>
              <a:rPr lang="ru-RU" sz="2400" dirty="0">
                <a:solidFill>
                  <a:srgbClr val="00B0F0"/>
                </a:solidFill>
              </a:rPr>
              <a:t> – </a:t>
            </a:r>
            <a:r>
              <a:rPr lang="ru-RU" sz="2400" dirty="0" err="1">
                <a:solidFill>
                  <a:srgbClr val="00B0F0"/>
                </a:solidFill>
              </a:rPr>
              <a:t>проведення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тренінгів</a:t>
            </a:r>
            <a:r>
              <a:rPr lang="ru-RU" sz="2400" dirty="0">
                <a:solidFill>
                  <a:srgbClr val="00B0F0"/>
                </a:solidFill>
              </a:rPr>
              <a:t> за </a:t>
            </a:r>
            <a:r>
              <a:rPr lang="ru-RU" sz="2400" dirty="0" err="1">
                <a:solidFill>
                  <a:srgbClr val="00B0F0"/>
                </a:solidFill>
              </a:rPr>
              <a:t>допомогою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різноманітних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навчальних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програм</a:t>
            </a:r>
            <a:r>
              <a:rPr lang="ru-RU" sz="2400" dirty="0">
                <a:solidFill>
                  <a:srgbClr val="00B0F0"/>
                </a:solidFill>
              </a:rPr>
              <a:t>;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4791953" cy="2850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85964" cy="251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44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4) </a:t>
            </a:r>
            <a:r>
              <a:rPr lang="ru-RU" sz="2400" dirty="0" err="1">
                <a:solidFill>
                  <a:srgbClr val="00B0F0"/>
                </a:solidFill>
              </a:rPr>
              <a:t>здійснення</a:t>
            </a:r>
            <a:r>
              <a:rPr lang="ru-RU" sz="2400" dirty="0">
                <a:solidFill>
                  <a:srgbClr val="00B0F0"/>
                </a:solidFill>
              </a:rPr>
              <a:t> контролю та </a:t>
            </a:r>
            <a:r>
              <a:rPr lang="ru-RU" sz="2400" dirty="0" err="1">
                <a:solidFill>
                  <a:srgbClr val="00B0F0"/>
                </a:solidFill>
              </a:rPr>
              <a:t>перевірки</a:t>
            </a:r>
            <a:r>
              <a:rPr lang="ru-RU" sz="2400" dirty="0">
                <a:solidFill>
                  <a:srgbClr val="00B0F0"/>
                </a:solidFill>
              </a:rPr>
              <a:t> – </a:t>
            </a:r>
            <a:r>
              <a:rPr lang="ru-RU" sz="2400" dirty="0" err="1">
                <a:solidFill>
                  <a:srgbClr val="00B0F0"/>
                </a:solidFill>
              </a:rPr>
              <a:t>програми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тестування</a:t>
            </a:r>
            <a:r>
              <a:rPr lang="ru-RU" sz="2400" dirty="0">
                <a:solidFill>
                  <a:srgbClr val="00B0F0"/>
                </a:solidFill>
              </a:rPr>
              <a:t> й </a:t>
            </a:r>
            <a:r>
              <a:rPr lang="ru-RU" sz="2400" dirty="0" err="1">
                <a:solidFill>
                  <a:srgbClr val="00B0F0"/>
                </a:solidFill>
              </a:rPr>
              <a:t>оцінювання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контролюючі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програми</a:t>
            </a:r>
            <a:r>
              <a:rPr lang="ru-RU" sz="2400" dirty="0">
                <a:solidFill>
                  <a:srgbClr val="00B0F0"/>
                </a:solidFill>
              </a:rPr>
              <a:t>;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8" y="1700809"/>
            <a:ext cx="6346233" cy="4755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328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5) </a:t>
            </a:r>
            <a:r>
              <a:rPr lang="ru-RU" sz="2400" dirty="0" err="1">
                <a:solidFill>
                  <a:srgbClr val="00B0F0"/>
                </a:solidFill>
              </a:rPr>
              <a:t>проведення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самостійної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роботи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учнів</a:t>
            </a:r>
            <a:r>
              <a:rPr lang="ru-RU" sz="2400" dirty="0">
                <a:solidFill>
                  <a:srgbClr val="00B0F0"/>
                </a:solidFill>
              </a:rPr>
              <a:t> у </a:t>
            </a:r>
            <a:r>
              <a:rPr lang="ru-RU" sz="2400" dirty="0" err="1">
                <a:solidFill>
                  <a:srgbClr val="00B0F0"/>
                </a:solidFill>
              </a:rPr>
              <a:t>програмах</a:t>
            </a:r>
            <a:r>
              <a:rPr lang="ru-RU" sz="2400" dirty="0">
                <a:solidFill>
                  <a:srgbClr val="00B0F0"/>
                </a:solidFill>
              </a:rPr>
              <a:t> «репетитор», </a:t>
            </a:r>
            <a:r>
              <a:rPr lang="ru-RU" sz="2400" dirty="0" err="1">
                <a:solidFill>
                  <a:srgbClr val="00B0F0"/>
                </a:solidFill>
              </a:rPr>
              <a:t>енциклопедії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різноманітні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розвивальні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програми</a:t>
            </a:r>
            <a:r>
              <a:rPr lang="ru-RU" sz="2400" dirty="0">
                <a:solidFill>
                  <a:srgbClr val="00B0F0"/>
                </a:solidFill>
              </a:rPr>
              <a:t>; 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3" y="1609725"/>
            <a:ext cx="6738173" cy="4846638"/>
          </a:xfrm>
        </p:spPr>
      </p:pic>
    </p:spTree>
    <p:extLst>
      <p:ext uri="{BB962C8B-B14F-4D97-AF65-F5344CB8AC3E}">
        <p14:creationId xmlns:p14="http://schemas.microsoft.com/office/powerpoint/2010/main" val="298792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6) </a:t>
            </a:r>
            <a:r>
              <a:rPr lang="ru-RU" sz="2400" dirty="0" err="1">
                <a:solidFill>
                  <a:srgbClr val="00B0F0"/>
                </a:solidFill>
              </a:rPr>
              <a:t>проведення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інтегрованих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уроків</a:t>
            </a:r>
            <a:r>
              <a:rPr lang="ru-RU" sz="2400" dirty="0">
                <a:solidFill>
                  <a:srgbClr val="00B0F0"/>
                </a:solidFill>
              </a:rPr>
              <a:t> за методом </a:t>
            </a:r>
            <a:r>
              <a:rPr lang="ru-RU" sz="2400" dirty="0" err="1">
                <a:solidFill>
                  <a:srgbClr val="00B0F0"/>
                </a:solidFill>
              </a:rPr>
              <a:t>проектів</a:t>
            </a:r>
            <a:r>
              <a:rPr lang="ru-RU" sz="2400" dirty="0">
                <a:solidFill>
                  <a:srgbClr val="00B0F0"/>
                </a:solidFill>
              </a:rPr>
              <a:t>, результатом </a:t>
            </a:r>
            <a:r>
              <a:rPr lang="ru-RU" sz="2400" dirty="0" err="1">
                <a:solidFill>
                  <a:srgbClr val="00B0F0"/>
                </a:solidFill>
              </a:rPr>
              <a:t>яких</a:t>
            </a:r>
            <a:r>
              <a:rPr lang="ru-RU" sz="2400" dirty="0">
                <a:solidFill>
                  <a:srgbClr val="00B0F0"/>
                </a:solidFill>
              </a:rPr>
              <a:t> є </a:t>
            </a:r>
            <a:r>
              <a:rPr lang="ru-RU" sz="2400" dirty="0" err="1">
                <a:solidFill>
                  <a:srgbClr val="00B0F0"/>
                </a:solidFill>
              </a:rPr>
              <a:t>створення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web-сторінок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16" y="2012220"/>
            <a:ext cx="5382768" cy="4041648"/>
          </a:xfrm>
        </p:spPr>
      </p:pic>
    </p:spTree>
    <p:extLst>
      <p:ext uri="{BB962C8B-B14F-4D97-AF65-F5344CB8AC3E}">
        <p14:creationId xmlns:p14="http://schemas.microsoft.com/office/powerpoint/2010/main" val="403214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Хмарні технології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836712"/>
            <a:ext cx="4176464" cy="5832648"/>
          </a:xfr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just" fontAlgn="base">
              <a:buNone/>
            </a:pPr>
            <a:r>
              <a:rPr lang="uk-UA" dirty="0"/>
              <a:t> </a:t>
            </a: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 перевагою такої технології, крім її безкоштовності та ліцензійної чистоти, є залучення учнів до основного напряму розвитку мережевих </a:t>
            </a:r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технологій. В </a:t>
            </a: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роботи учням прищеплюється  культура самостійної роботи з мережевими ресурсами на досить високому рівні, починаючи із середньої </a:t>
            </a:r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школи. Важливим </a:t>
            </a: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також надання школярам персонального доступу до мережевих ресурсів, розміщених на сайтах. При цьому вони мають можливість редагувати свій розділ, не маючи доступу до інших сторінок. Це, з одного боку, дає можливість педагогу контролювати інформацію, що надходить, а з другого – розвиває самостійність і відповідальність учнів.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37" y="1628800"/>
            <a:ext cx="4896544" cy="31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7848872" cy="28803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інформаційно-комунікативні 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 в усі сфери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 людини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освіту зокрема. Сучасність вимагає нових підходів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процесу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нових методів, форм подання навчальної інформації. Зокрема,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 і у викладанні хімії та природничих дисциплін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цілому. Одним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таких підходів є використання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інформаційно-комунікативних технологій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(ІКТ) під час навчального процесу. Використання ІКТ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 хімії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інтенсифікувати освітній процес, прискорити передачу знань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досвіду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підвищити якість навчання й освіти.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112568" cy="34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302896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Використання хмарних технологій у школі: </a:t>
            </a:r>
            <a:br>
              <a:rPr lang="uk-UA" dirty="0">
                <a:solidFill>
                  <a:srgbClr val="00B0F0"/>
                </a:solidFill>
              </a:rPr>
            </a:br>
            <a:endParaRPr lang="uk-UA" dirty="0">
              <a:solidFill>
                <a:srgbClr val="00B0F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98385"/>
              </p:ext>
            </p:extLst>
          </p:nvPr>
        </p:nvGraphicFramePr>
        <p:xfrm>
          <a:off x="457200" y="1268759"/>
          <a:ext cx="7499176" cy="363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81404"/>
            <a:ext cx="3240360" cy="19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0" dirty="0"/>
              <a:t>В учнів можуть бути сформовані навички самостійної діяльності , уміння планувати власну діяльність,  вирішувати проблеми, приймати важливі рішення. Можна виділити наступні переваги хмарних технологій:</a:t>
            </a:r>
            <a:endParaRPr lang="uk-UA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590179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702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207482" y="116632"/>
            <a:ext cx="6820902" cy="6624736"/>
          </a:xfrm>
          <a:custGeom>
            <a:avLst/>
            <a:gdLst>
              <a:gd name="connsiteX0" fmla="*/ 0 w 6597378"/>
              <a:gd name="connsiteY0" fmla="*/ 0 h 5755024"/>
              <a:gd name="connsiteX1" fmla="*/ 3719866 w 6597378"/>
              <a:gd name="connsiteY1" fmla="*/ 0 h 5755024"/>
              <a:gd name="connsiteX2" fmla="*/ 6597378 w 6597378"/>
              <a:gd name="connsiteY2" fmla="*/ 2877512 h 5755024"/>
              <a:gd name="connsiteX3" fmla="*/ 3719866 w 6597378"/>
              <a:gd name="connsiteY3" fmla="*/ 5755024 h 5755024"/>
              <a:gd name="connsiteX4" fmla="*/ 0 w 6597378"/>
              <a:gd name="connsiteY4" fmla="*/ 5755024 h 5755024"/>
              <a:gd name="connsiteX5" fmla="*/ 0 w 6597378"/>
              <a:gd name="connsiteY5" fmla="*/ 0 h 575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378" h="5755024">
                <a:moveTo>
                  <a:pt x="6597378" y="5755024"/>
                </a:moveTo>
                <a:lnTo>
                  <a:pt x="2877512" y="5755024"/>
                </a:lnTo>
                <a:lnTo>
                  <a:pt x="0" y="2877512"/>
                </a:lnTo>
                <a:lnTo>
                  <a:pt x="2877512" y="0"/>
                </a:lnTo>
                <a:lnTo>
                  <a:pt x="6597378" y="0"/>
                </a:lnTo>
                <a:lnTo>
                  <a:pt x="6597378" y="5755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8985" tIns="106681" rIns="199137" bIns="106679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kern="1200" baseline="0" dirty="0" smtClean="0">
                <a:solidFill>
                  <a:schemeClr val="tx1"/>
                </a:solidFill>
              </a:rPr>
              <a:t>Хмарні технології, безумовно, покращують навчальний процес, оскільки вони зацікавлюють учнів, заставляють нестандартно мислити, самостійно шукати відповіді на питання та шляхи розв'язання проблем. Для них це нове, незвичне та корисне.</a:t>
            </a:r>
            <a:endParaRPr lang="uk-UA" sz="2800" kern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" y="2181007"/>
            <a:ext cx="3585184" cy="2688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665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6120680" cy="60486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Комп'ютеризація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навчанні створює особливу інформаційне середовище, яке стимулює інтерес і допитливість дитини. Це полегшує розуміння й вирішення багатьох завдань інтелектуального характеру, сприяє розкриттю природою закладених потенціалів і здібностей до пізнання, творчої ініціативи, особистісному розвитку кожного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учня. Використання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комп'ютерної технології при вивченні хімії в середній школі відкриває широкі можливості для створення та використання складного наочно-демонстраційного супроводу на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при виконанні лабораторної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використання ІКТ у процесі викладання хімії:</a:t>
            </a:r>
          </a:p>
          <a:p>
            <a:pPr>
              <a:lnSpc>
                <a:spcPct val="120000"/>
              </a:lnSpc>
            </a:pP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 та урізноманітнює програму вивчення хімії у школах;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різноманітних автентичних матеріалів;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зацікавлює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до вивчення хімії;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індивідуальному вивченню матеріалу учнями;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потоки при використанні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Internet;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інтенсифікує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 роботу учнів.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9080"/>
            <a:ext cx="1800200" cy="25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87896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Література:</a:t>
            </a:r>
            <a:br>
              <a:rPr lang="uk-UA" dirty="0" smtClean="0">
                <a:solidFill>
                  <a:srgbClr val="00B0F0"/>
                </a:solidFill>
              </a:rPr>
            </a:b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239000" cy="484632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Аксьомова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Адаптивна система навчання: використання комп’ютерних технологій в 11-му класі суспільно-гуманітарного профілю / Оксана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Аксьомова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Хімія. Шкільний світ. – 2010. – Січень (2). – С. 6–12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Бондар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Інформаційні технології при викладанні хімії / Л. Бондар, О. Міщенко // Хімія. – 2011. – Жовтень. – № 29. – С. 10–13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інформаційно-комп’ютерних технологій на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хімії / [Автор-укладач О. І.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Замулко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– Черкаси: ЧОІПОПП. – 2007. – 32 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Кононенко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Мультимедіа на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хімії / Н. Кононенко // Біологія і хімія в школі. – 2009. – № 4. – С. 38–39.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Родигіна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В. Використання інформаційних технологій у процесі вивчення історії хімії / І. В.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Родигіна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М.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Родигін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Комп’ютер у школі та сім’ї. – 2009. – № 4. – С. 28–29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Тасенко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В. Використання комп’ютерів у викладанні хімії та біології / О. В.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Тасенко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Комп’ютер у школі та сім’ї. – 2007. – № 1. – С. 16–18.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Шумська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Комп’ютерні технології у навчанні хімії / Н.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Шумська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Біологія і хімія в школі. – 2006. – № 6. – С. 24.</a:t>
            </a:r>
          </a:p>
        </p:txBody>
      </p:sp>
    </p:spTree>
    <p:extLst>
      <p:ext uri="{BB962C8B-B14F-4D97-AF65-F5344CB8AC3E}">
        <p14:creationId xmlns:p14="http://schemas.microsoft.com/office/powerpoint/2010/main" val="257308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56084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B0F0"/>
                </a:solidFill>
              </a:rPr>
              <a:t>Дякую за увагу!!!</a:t>
            </a:r>
            <a:endParaRPr lang="uk-UA" sz="60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66" y="3526700"/>
            <a:ext cx="1944216" cy="2032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" y="3068960"/>
            <a:ext cx="2611974" cy="2611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0018"/>
            <a:ext cx="2048613" cy="204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65316"/>
            <a:ext cx="1099009" cy="10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Основною метою </a:t>
            </a:r>
            <a:r>
              <a:rPr lang="uk-UA" sz="3200" dirty="0"/>
              <a:t>впровадження нових інформаційних технологій навчання є підготовка учнів до повноцінної життєдіяльності інформаційного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  суспільства</a:t>
            </a:r>
            <a:r>
              <a:rPr lang="uk-UA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287024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03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B0F0"/>
                </a:solidFill>
              </a:rPr>
              <a:t>У </a:t>
            </a:r>
            <a:r>
              <a:rPr lang="ru-RU" sz="2700" dirty="0" err="1">
                <a:solidFill>
                  <a:srgbClr val="00B0F0"/>
                </a:solidFill>
              </a:rPr>
              <a:t>процесі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використання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нових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інформаційних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технологій</a:t>
            </a:r>
            <a:r>
              <a:rPr lang="ru-RU" sz="2700" dirty="0">
                <a:solidFill>
                  <a:srgbClr val="00B0F0"/>
                </a:solidFill>
              </a:rPr>
              <a:t> у </a:t>
            </a:r>
            <a:r>
              <a:rPr lang="ru-RU" sz="2700" dirty="0" err="1">
                <a:solidFill>
                  <a:srgbClr val="00B0F0"/>
                </a:solidFill>
              </a:rPr>
              <a:t>навчанні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>Л</a:t>
            </a:r>
            <a:r>
              <a:rPr lang="ru-RU" sz="2700" dirty="0">
                <a:solidFill>
                  <a:srgbClr val="00B0F0"/>
                </a:solidFill>
              </a:rPr>
              <a:t>. </a:t>
            </a:r>
            <a:r>
              <a:rPr lang="ru-RU" sz="2700" dirty="0" err="1">
                <a:solidFill>
                  <a:srgbClr val="00B0F0"/>
                </a:solidFill>
              </a:rPr>
              <a:t>Боднар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виділяє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такі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педагогічні</a:t>
            </a: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err="1">
                <a:solidFill>
                  <a:srgbClr val="00B0F0"/>
                </a:solidFill>
              </a:rPr>
              <a:t>завдання</a:t>
            </a:r>
            <a:r>
              <a:rPr lang="ru-RU" sz="2700" dirty="0">
                <a:solidFill>
                  <a:srgbClr val="00B0F0"/>
                </a:solidFill>
              </a:rPr>
              <a:t>: </a:t>
            </a:r>
            <a:endParaRPr lang="uk-UA" sz="27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/>
              <a:t>інтенсифікація </a:t>
            </a:r>
            <a:r>
              <a:rPr lang="uk-UA" sz="2400" dirty="0"/>
              <a:t>всіх рівнів навчально-виховного процесу, підвищення його ефективності та якості; </a:t>
            </a:r>
          </a:p>
          <a:p>
            <a:r>
              <a:rPr lang="uk-UA" sz="2400" dirty="0" smtClean="0"/>
              <a:t>побудова </a:t>
            </a:r>
            <a:r>
              <a:rPr lang="uk-UA" sz="2400" dirty="0"/>
              <a:t>відкритої системи освіти, що забезпечує кожній дитині власний шлях до самоосвіти; </a:t>
            </a:r>
          </a:p>
          <a:p>
            <a:r>
              <a:rPr lang="uk-UA" sz="2400" dirty="0" smtClean="0"/>
              <a:t>системна </a:t>
            </a:r>
            <a:r>
              <a:rPr lang="uk-UA" sz="2400" dirty="0"/>
              <a:t>інтеграція предметних галузей освіти; </a:t>
            </a:r>
          </a:p>
          <a:p>
            <a:r>
              <a:rPr lang="uk-UA" sz="2400" dirty="0" smtClean="0"/>
              <a:t>розвиток </a:t>
            </a:r>
            <a:r>
              <a:rPr lang="uk-UA" sz="2400" dirty="0"/>
              <a:t>творчого потенціалу учня, його здібностей до комунікативних дій; розвиток умінь експериментально-дослідницької та пізнавальної діяльності; </a:t>
            </a:r>
          </a:p>
          <a:p>
            <a:r>
              <a:rPr lang="uk-UA" sz="2400" dirty="0" smtClean="0"/>
              <a:t>формування </a:t>
            </a:r>
            <a:r>
              <a:rPr lang="uk-UA" sz="2400" dirty="0"/>
              <a:t>інформаційної культури учнів. </a:t>
            </a:r>
          </a:p>
        </p:txBody>
      </p:sp>
    </p:spTree>
    <p:extLst>
      <p:ext uri="{BB962C8B-B14F-4D97-AF65-F5344CB8AC3E}">
        <p14:creationId xmlns:p14="http://schemas.microsoft.com/office/powerpoint/2010/main" val="25555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70485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вважає важливим для шкільної хімічної освіти використання нових інформаційних технологій навчання, які дають змогу розв’язувати такі дидактичні завдання</a:t>
            </a:r>
            <a:r>
              <a:rPr lang="uk-UA" sz="24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uk-UA" sz="2400" dirty="0" smtClean="0"/>
              <a:t> вивчення </a:t>
            </a:r>
            <a:r>
              <a:rPr lang="uk-UA" sz="2400" dirty="0"/>
              <a:t>явищ та процесів у </a:t>
            </a:r>
            <a:r>
              <a:rPr lang="uk-UA" sz="2400" dirty="0">
                <a:solidFill>
                  <a:srgbClr val="FF0000"/>
                </a:solidFill>
              </a:rPr>
              <a:t>мікро-</a:t>
            </a:r>
            <a:r>
              <a:rPr lang="uk-UA" sz="2400" dirty="0"/>
              <a:t> та </a:t>
            </a:r>
            <a:r>
              <a:rPr lang="uk-UA" sz="2400" dirty="0">
                <a:solidFill>
                  <a:srgbClr val="FF0000"/>
                </a:solidFill>
              </a:rPr>
              <a:t>макросвіті</a:t>
            </a:r>
            <a:r>
              <a:rPr lang="uk-UA" sz="2400" dirty="0"/>
              <a:t>, у складних технічних і біологічних системах на основі використання засобів комп’ютерної графіки та комп’ютерного моделювання; </a:t>
            </a:r>
          </a:p>
          <a:p>
            <a:r>
              <a:rPr lang="uk-UA" sz="2400" dirty="0" smtClean="0"/>
              <a:t>подача </a:t>
            </a:r>
            <a:r>
              <a:rPr lang="uk-UA" sz="2400" dirty="0"/>
              <a:t>в зручному для вивчення масштабі перебігу різних хімічних та фізичних процесів, які реально протікають із дуже великою або дуже малою швидкістю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3192016" cy="211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3608"/>
            <a:ext cx="3635896" cy="188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95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632848" cy="3312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При вивченні хімії учні стикаються з об'єктами мікросвіту буквально </a:t>
            </a:r>
            <a:r>
              <a:rPr lang="uk-UA" dirty="0" smtClean="0"/>
              <a:t>з перших </a:t>
            </a:r>
            <a:r>
              <a:rPr lang="uk-UA" dirty="0"/>
              <a:t>уроків, і звичайно ж НКМ, що моделюють такі об'єкти, можуть </a:t>
            </a:r>
            <a:r>
              <a:rPr lang="uk-UA" dirty="0" smtClean="0"/>
              <a:t>стати неоціненними </a:t>
            </a:r>
            <a:r>
              <a:rPr lang="uk-UA" dirty="0"/>
              <a:t>помічниками, наприклад, при вивченні будови атомів, </a:t>
            </a:r>
            <a:r>
              <a:rPr lang="uk-UA" dirty="0" smtClean="0"/>
              <a:t>типів хімічного </a:t>
            </a:r>
            <a:r>
              <a:rPr lang="uk-UA" dirty="0"/>
              <a:t>зв'язку, будови речовини, теорії електролітичної </a:t>
            </a:r>
            <a:r>
              <a:rPr lang="uk-UA" dirty="0" smtClean="0"/>
              <a:t>дисоціації, механізмів </a:t>
            </a:r>
            <a:r>
              <a:rPr lang="uk-UA" dirty="0"/>
              <a:t>хімічної реакції, стереохімічних уявлень і </a:t>
            </a:r>
            <a:r>
              <a:rPr lang="uk-UA" dirty="0" err="1"/>
              <a:t>т.д</a:t>
            </a:r>
            <a:r>
              <a:rPr lang="uk-UA" dirty="0"/>
              <a:t>. Усі ці </a:t>
            </a:r>
            <a:r>
              <a:rPr lang="uk-UA" dirty="0" smtClean="0"/>
              <a:t>перераховані моделі </a:t>
            </a:r>
            <a:r>
              <a:rPr lang="uk-UA" dirty="0"/>
              <a:t>реалізовані </a:t>
            </a:r>
            <a:r>
              <a:rPr lang="uk-UA" dirty="0" smtClean="0"/>
              <a:t>в програмах: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3244756"/>
            <a:ext cx="4518606" cy="3339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77548"/>
            <a:ext cx="2678148" cy="20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1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</a:rPr>
              <a:t>1С: Репетитор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88991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411519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ChemLand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" y="1700808"/>
            <a:ext cx="4104456" cy="3085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4" y="3140968"/>
            <a:ext cx="39516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</TotalTime>
  <Words>1069</Words>
  <Application>Microsoft Office PowerPoint</Application>
  <PresentationFormat>Экран (4:3)</PresentationFormat>
  <Paragraphs>80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Новітні підходи та ІКТ-технології у викладанні хімії як умова зростання педагогічної майстерності</vt:lpstr>
      <vt:lpstr>Наразі освітній процес знаходиться у стані інформатизації.</vt:lpstr>
      <vt:lpstr>Презентация PowerPoint</vt:lpstr>
      <vt:lpstr>Презентация PowerPoint</vt:lpstr>
      <vt:lpstr>У процесі використання нових інформаційних технологій у навчанні  Л. Боднар виділяє такі педагогічні завдання: </vt:lpstr>
      <vt:lpstr>Презентация PowerPoint</vt:lpstr>
      <vt:lpstr>Презентация PowerPoint</vt:lpstr>
      <vt:lpstr>1С: Репетитор</vt:lpstr>
      <vt:lpstr>ChemLand</vt:lpstr>
      <vt:lpstr>CS Chem3D Pro</vt:lpstr>
      <vt:lpstr>Crystal Designer</vt:lpstr>
      <vt:lpstr>Збери молекулу</vt:lpstr>
      <vt:lpstr>Organic Reaction Animations</vt:lpstr>
      <vt:lpstr>Моделі хімічних реакцій, лабораторних робіт, хімічних виробництв, хімічних приладів (комп'ютерні моделі макросвіту) реалізовані в наступних програмах: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1) вивчення нового матеріалу візуалізація знань за допомогою демонстраційно-енциклопедичних програм та презентацій PowerPoint;</vt:lpstr>
      <vt:lpstr>2) проведення віртуальних лабораторних та практичних робіт з використанням навчальних програм;</vt:lpstr>
      <vt:lpstr>3) закріплення знань – проведення тренінгів за допомогою різноманітних навчальних програм;</vt:lpstr>
      <vt:lpstr>4) здійснення контролю та перевірки – програми тестування й оцінювання, контролюючі програми;</vt:lpstr>
      <vt:lpstr>5) проведення самостійної роботи учнів у програмах «репетитор», енциклопедії, різноманітні розвивальні програми; </vt:lpstr>
      <vt:lpstr>6) проведення інтегрованих уроків за методом проектів, результатом яких є створення web-сторінок.</vt:lpstr>
      <vt:lpstr>Хмарні технології</vt:lpstr>
      <vt:lpstr>Використання хмарних технологій у школі:  </vt:lpstr>
      <vt:lpstr>В учнів можуть бути сформовані навички самостійної діяльності , уміння планувати власну діяльність,  вирішувати проблеми, приймати важливі рішення. Можна виділити наступні переваги хмарних технологій:</vt:lpstr>
      <vt:lpstr>Презентация PowerPoint</vt:lpstr>
      <vt:lpstr>Висновок</vt:lpstr>
      <vt:lpstr>Література: 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Новітні підходи та ІКТ-технології у викладанні хімії як умова зростання педагогічної майстерності</dc:title>
  <dc:creator>Леново</dc:creator>
  <cp:lastModifiedBy>Леново</cp:lastModifiedBy>
  <cp:revision>75</cp:revision>
  <dcterms:created xsi:type="dcterms:W3CDTF">2018-01-03T17:35:51Z</dcterms:created>
  <dcterms:modified xsi:type="dcterms:W3CDTF">2018-04-17T06:01:17Z</dcterms:modified>
</cp:coreProperties>
</file>