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0" r:id="rId3"/>
    <p:sldId id="286" r:id="rId4"/>
    <p:sldId id="311" r:id="rId5"/>
    <p:sldId id="307" r:id="rId6"/>
    <p:sldId id="312" r:id="rId7"/>
    <p:sldId id="294" r:id="rId8"/>
    <p:sldId id="313" r:id="rId9"/>
    <p:sldId id="306" r:id="rId10"/>
    <p:sldId id="314" r:id="rId11"/>
    <p:sldId id="291" r:id="rId12"/>
    <p:sldId id="264" r:id="rId13"/>
    <p:sldId id="315" r:id="rId14"/>
    <p:sldId id="309" r:id="rId15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3300"/>
    <a:srgbClr val="000066"/>
    <a:srgbClr val="FFFF99"/>
    <a:srgbClr val="FF0066"/>
    <a:srgbClr val="FF3399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05884743532268E-2"/>
          <c:w val="0.5805555555555556"/>
          <c:h val="0.9098823051293540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7795209515725"/>
          <c:y val="0.12992596782175717"/>
          <c:w val="0.72964419291338578"/>
          <c:h val="0.73011417322834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37</c:v>
                </c:pt>
                <c:pt idx="2">
                  <c:v>5</c:v>
                </c:pt>
                <c:pt idx="3">
                  <c:v>80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68544"/>
        <c:axId val="129870080"/>
      </c:barChart>
      <c:catAx>
        <c:axId val="1298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870080"/>
        <c:crosses val="autoZero"/>
        <c:auto val="1"/>
        <c:lblAlgn val="ctr"/>
        <c:lblOffset val="100"/>
        <c:noMultiLvlLbl val="0"/>
      </c:catAx>
      <c:valAx>
        <c:axId val="1298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6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05884743532268E-2"/>
          <c:w val="0.5805555555555556"/>
          <c:h val="0.9098823051293540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05CB0-099B-4C33-B132-4049419905C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7EDDA1B-CBE6-4162-BA28-CA38515A9FE3}" type="pres">
      <dgm:prSet presAssocID="{42805CB0-099B-4C33-B132-4049419905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E7204CAA-DE11-4CC9-B79C-53EA4ABDEDD6}" type="presOf" srcId="{42805CB0-099B-4C33-B132-4049419905CA}" destId="{47EDDA1B-CBE6-4162-BA28-CA38515A9FE3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02F5D8B-3344-4EAF-B56B-78F52B529395}" type="datetimeFigureOut">
              <a:rPr lang="uk-UA" smtClean="0"/>
              <a:pPr/>
              <a:t>05.04.2018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1890D8D-A260-4770-8A5A-310C37E419E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03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A79887-F070-47D3-9A2E-B1A35F5505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m.co.ua/13/13-4/13-410.html" TargetMode="External"/><Relationship Id="rId2" Type="http://schemas.openxmlformats.org/officeDocument/2006/relationships/hyperlink" Target="https://kievrem.com.ua/ua/fasad/uteplennya-stin-pinoplast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ndex.fr/clck/jsredir?from=yandex.fr%3Bimages%2Fsearch%3Bimages%3B%3B&amp;text=&amp;etext=1748.kf0gPZ7eX9h__xF42m3tEIaTX-p-UQFddlvM8QTGKmwfrm4Qm2eNH5P3NXkO1qCHW24KJMmDlRMS7bWr2ufHmQ.01ee9ff1fd02b7c9ffa66c14a56d0f4d2ea59dbe&amp;uuid=&amp;state=tid_Wvm4RM28ca_MiO4Ne9osTPtpHS9wicjEF5X7fRziVPIHCd9FyQ,,&amp;data=UlNrNmk5WktYejR0eWJFYk1Ldmtxb2RMcjMxZTRSZ1R5QWNmZUdtbzVJdXhrdHBULUx2cEVzYnNUQWVuM1BQRWM4N3JmeDhndXBrRHhQNjFnZmluelpwNXlTM2RxLUxTVmQ0akZWb1VRWDBTTUR3SXotNjFGZGc4VFVIZmVKTHU,&amp;sign=7fb7fbd6c4502e9b149f9a1b7bcb3d10&amp;keyno=0&amp;b64e=2&amp;l10n=ru" TargetMode="External"/><Relationship Id="rId4" Type="http://schemas.openxmlformats.org/officeDocument/2006/relationships/hyperlink" Target="http://www.rv.gov.ua/sitenew/main/ua/publication/content/2777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8503424"/>
              </p:ext>
            </p:extLst>
          </p:nvPr>
        </p:nvGraphicFramePr>
        <p:xfrm>
          <a:off x="179512" y="5745162"/>
          <a:ext cx="648072" cy="70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64028" y="4581128"/>
            <a:ext cx="4512973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uk-UA" b="1" dirty="0" smtClean="0">
              <a:latin typeface="Cambria" pitchFamily="18" charset="0"/>
            </a:endParaRPr>
          </a:p>
          <a:p>
            <a:pPr>
              <a:spcBef>
                <a:spcPts val="1200"/>
              </a:spcBef>
            </a:pPr>
            <a:endParaRPr lang="uk-UA" b="1" dirty="0">
              <a:latin typeface="Cambria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Над проектом працювали учні 8 класу: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Кінебас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Яна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Корягін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Станіслав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Керівник: </a:t>
            </a:r>
            <a:r>
              <a:rPr lang="uk-UA" dirty="0" smtClean="0">
                <a:latin typeface="Georgia" pitchFamily="18" charset="0"/>
              </a:rPr>
              <a:t>В.В. Ніколаєва</a:t>
            </a:r>
          </a:p>
          <a:p>
            <a:pPr algn="ctr">
              <a:spcBef>
                <a:spcPct val="50000"/>
              </a:spcBef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Енергозбереження – шлях до порятунку Землі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mota.ru/upload/wallpapers/source/2009/07/16/12/03/14936/space_0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3387" r="13357" b="4827"/>
          <a:stretch/>
        </p:blipFill>
        <p:spPr bwMode="auto">
          <a:xfrm>
            <a:off x="117889" y="2060848"/>
            <a:ext cx="4535761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076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Висновок.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Щоб нагріти кімнату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 ҆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ємом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36м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додаткові 11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С, потрібно витратити  приблизно 511 кДж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енергії.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дорівнює спаленню 2 кг вугілля або 5,5 кг деревини.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799" y="519498"/>
            <a:ext cx="202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 </a:t>
            </a:r>
            <a:r>
              <a:rPr lang="uk-UA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36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8510"/>
            <a:ext cx="6331867" cy="10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Ð¯Ðº ÑÐ¾ÑÐµÑÑÑ Ð¿Ð¾Ð²ÐµÑÐ½ÑÑÐ¸ÑÑ Ñ Ð²ÐµÑÐ½Ñ,Ð¾ÑÐ¾Ð±Ð»Ð¸Ð²Ð¾ Ð²Ð¾ÑÐµÐ½Ð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45577"/>
            <a:ext cx="6297906" cy="3885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8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0675" y="1437205"/>
            <a:ext cx="824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2031" y="3963837"/>
            <a:ext cx="52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Енерговитрати будівель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1036" y="6021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Висновок.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втрачаємо тепло через усі частини будівлі. Щоб зберегти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якомога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  теплової енергії усередині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приміщення,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 зменшити теплопровідність споруди.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569913"/>
            <a:ext cx="7621587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22313"/>
            <a:ext cx="7621587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874713"/>
            <a:ext cx="7621587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Users\User\Pictures\дом 2 (3)ппп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9" b="24182"/>
          <a:stretch/>
        </p:blipFill>
        <p:spPr bwMode="auto">
          <a:xfrm>
            <a:off x="760414" y="1050561"/>
            <a:ext cx="7128956" cy="46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033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допоможе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964488" cy="2114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sz="1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Заощадити енергоресурси країни для </a:t>
            </a:r>
            <a:r>
              <a:rPr lang="uk-UA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uk-UA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 стати незалежними </a:t>
            </a:r>
            <a:r>
              <a:rPr lang="uk-UA" sz="1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енергоносіїв інших </a:t>
            </a:r>
            <a:r>
              <a:rPr lang="uk-UA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</a:p>
          <a:p>
            <a:pPr marL="0" indent="0">
              <a:buNone/>
            </a:pPr>
            <a:endParaRPr lang="uk-UA" sz="1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Зберегти </a:t>
            </a:r>
            <a:r>
              <a:rPr lang="uk-UA" sz="1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ресурси нашої планети для </a:t>
            </a:r>
            <a:r>
              <a:rPr lang="uk-UA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нащадків</a:t>
            </a:r>
            <a:endParaRPr lang="uk-UA" sz="1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1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Зекономити зароблені кошти. </a:t>
            </a:r>
            <a:endParaRPr lang="uk-UA" sz="1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1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endParaRPr lang="uk-UA" sz="2000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>
                <a:solidFill>
                  <a:srgbClr val="000066"/>
                </a:solidFill>
                <a:latin typeface="Century Schoolbook" pitchFamily="18" charset="0"/>
              </a:rPr>
              <a:t/>
            </a:r>
            <a:br>
              <a:rPr lang="ru-RU" sz="3000" b="1" dirty="0">
                <a:solidFill>
                  <a:srgbClr val="000066"/>
                </a:solidFill>
                <a:latin typeface="Century Schoolbook" pitchFamily="18" charset="0"/>
              </a:rPr>
            </a:br>
            <a:endParaRPr lang="ru-RU" sz="3000" b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sp>
        <p:nvSpPr>
          <p:cNvPr id="2" name="AutoShape 2" descr="https://content.foto.my.mail.ru/community/zemlya00/2/h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content.foto.my.mail.ru/community/zemlya00/2/h-2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84984"/>
            <a:ext cx="3810000" cy="35854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FF6600"/>
                </a:solidFill>
              </a:rPr>
              <a:t>Підручник  «Фізика» 8 клас </a:t>
            </a:r>
            <a:r>
              <a:rPr lang="ru-RU" dirty="0" smtClean="0">
                <a:solidFill>
                  <a:srgbClr val="FF6600"/>
                </a:solidFill>
              </a:rPr>
              <a:t>В.Г</a:t>
            </a:r>
            <a:r>
              <a:rPr lang="ru-RU" dirty="0">
                <a:solidFill>
                  <a:srgbClr val="FF6600"/>
                </a:solidFill>
              </a:rPr>
              <a:t>. </a:t>
            </a:r>
            <a:r>
              <a:rPr lang="ru-RU" dirty="0" err="1">
                <a:solidFill>
                  <a:srgbClr val="FF6600"/>
                </a:solidFill>
              </a:rPr>
              <a:t>Бар’яхтар</a:t>
            </a:r>
            <a:r>
              <a:rPr lang="ru-RU" dirty="0">
                <a:solidFill>
                  <a:srgbClr val="FF6600"/>
                </a:solidFill>
              </a:rPr>
              <a:t>, </a:t>
            </a:r>
            <a:r>
              <a:rPr lang="ru-RU" dirty="0" smtClean="0">
                <a:solidFill>
                  <a:srgbClr val="FF6600"/>
                </a:solidFill>
              </a:rPr>
              <a:t>Ф.Я</a:t>
            </a:r>
            <a:r>
              <a:rPr lang="ru-RU" dirty="0">
                <a:solidFill>
                  <a:srgbClr val="FF6600"/>
                </a:solidFill>
              </a:rPr>
              <a:t>. </a:t>
            </a:r>
            <a:r>
              <a:rPr lang="ru-RU" dirty="0" err="1">
                <a:solidFill>
                  <a:srgbClr val="FF6600"/>
                </a:solidFill>
              </a:rPr>
              <a:t>Божинова</a:t>
            </a:r>
            <a:r>
              <a:rPr lang="ru-RU" dirty="0">
                <a:solidFill>
                  <a:srgbClr val="FF6600"/>
                </a:solidFill>
              </a:rPr>
              <a:t>, С. О. </a:t>
            </a:r>
            <a:r>
              <a:rPr lang="ru-RU" dirty="0" err="1">
                <a:solidFill>
                  <a:srgbClr val="FF6600"/>
                </a:solidFill>
              </a:rPr>
              <a:t>Довгий</a:t>
            </a:r>
            <a:r>
              <a:rPr lang="ru-RU" dirty="0">
                <a:solidFill>
                  <a:srgbClr val="FF6600"/>
                </a:solidFill>
              </a:rPr>
              <a:t>. </a:t>
            </a:r>
            <a:endParaRPr lang="ru-RU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66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6600"/>
                </a:solidFill>
                <a:hlinkClick r:id="rId2"/>
              </a:rPr>
              <a:t>kievrem.com.ua/ua/fasad/uteplennya-stin-pinoplastom</a:t>
            </a:r>
            <a:endParaRPr lang="uk-UA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66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6600"/>
                </a:solidFill>
                <a:hlinkClick r:id="rId3"/>
              </a:rPr>
              <a:t>um.co.ua/13/13-4/13-410.html</a:t>
            </a:r>
            <a:endParaRPr lang="uk-UA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66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FF6600"/>
                </a:solidFill>
                <a:hlinkClick r:id="rId4"/>
              </a:rPr>
              <a:t>www.rv.gov.ua/sitenew/main/ua/publication/content/2777.htm</a:t>
            </a:r>
            <a:endParaRPr lang="uk-UA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6600"/>
                </a:solidFill>
                <a:hlinkClick r:id="rId5"/>
              </a:rPr>
              <a:t>myshared.ru</a:t>
            </a:r>
            <a:endParaRPr lang="uk-UA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6600"/>
                </a:solidFill>
              </a:rPr>
              <a:t>https://</a:t>
            </a:r>
            <a:r>
              <a:rPr lang="en-US" dirty="0" smtClean="0">
                <a:solidFill>
                  <a:srgbClr val="FF6600"/>
                </a:solidFill>
              </a:rPr>
              <a:t>my.mail.ru/mail/beregizemlya</a:t>
            </a:r>
            <a:endParaRPr lang="uk-UA" dirty="0" smtClean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5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Дякуємо</a:t>
            </a:r>
            <a:br>
              <a:rPr lang="uk-UA" sz="8000" dirty="0">
                <a:latin typeface="Times New Roman" pitchFamily="18" charset="0"/>
                <a:cs typeface="Times New Roman" pitchFamily="18" charset="0"/>
              </a:rPr>
            </a:b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увагу!!!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1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42978"/>
            <a:ext cx="3316928" cy="521725"/>
          </a:xfrm>
        </p:spPr>
        <p:txBody>
          <a:bodyPr/>
          <a:lstStyle/>
          <a:p>
            <a:endParaRPr lang="uk-UA" sz="2400" b="1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700049" y="208867"/>
            <a:ext cx="3316928" cy="5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</a:t>
            </a:r>
            <a:r>
              <a:rPr lang="uk-UA" sz="3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Мета проекту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7315" y="980728"/>
            <a:ext cx="8838923" cy="39589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Підтримати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напрямок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енергозбереженні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сімейний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бюджет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берегти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pic>
        <p:nvPicPr>
          <p:cNvPr id="7" name="Picture 2" descr="F:\IMG_39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23790" r="13787" b="12525"/>
          <a:stretch/>
        </p:blipFill>
        <p:spPr bwMode="auto">
          <a:xfrm>
            <a:off x="179512" y="3501008"/>
            <a:ext cx="8748463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1193"/>
            <a:ext cx="3316928" cy="521725"/>
          </a:xfrm>
        </p:spPr>
        <p:txBody>
          <a:bodyPr/>
          <a:lstStyle/>
          <a:p>
            <a:endParaRPr lang="uk-UA" sz="2400" b="1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242979"/>
            <a:ext cx="3316928" cy="5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4" y="764704"/>
            <a:ext cx="8605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Зрозуміти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цінності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теплових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ресурсів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Усвідомити наявність зв’язку </a:t>
            </a:r>
          </a:p>
          <a:p>
            <a:pPr lvl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між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теплоспоживанням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та                                                           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теплопостачанням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Вчитися раціонально використовувати природні ресурси країни та витрачати  сімейний бюджет.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uk-U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lar energy panels and wind turbines Фото со стока - 41261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21" y="0"/>
            <a:ext cx="4729562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868144" y="4725144"/>
            <a:ext cx="2526104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1.Провели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домівках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2.Дослідили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енергозберігаючі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3.Дослідили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обігріву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36 м²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11°С.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47126221"/>
              </p:ext>
            </p:extLst>
          </p:nvPr>
        </p:nvGraphicFramePr>
        <p:xfrm>
          <a:off x="-7671" y="3929066"/>
          <a:ext cx="6143668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593539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Утеплюють  або замінюють на енергозберігаючі вікна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амінюють двері.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37%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Провітрюють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кімнату,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відкривши  вікно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5%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Стелять килим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підлогу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80%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утеплюють взагалі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20%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15" y="332656"/>
            <a:ext cx="925252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endParaRPr lang="uk-UA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800" b="1" i="1" u="sng" dirty="0">
                <a:latin typeface="Times New Roman" pitchFamily="18" charset="0"/>
                <a:cs typeface="Times New Roman" pitchFamily="18" charset="0"/>
              </a:rPr>
              <a:t>Ви робите для енергозбереження у вашому домі?</a:t>
            </a:r>
          </a:p>
        </p:txBody>
      </p:sp>
      <p:pic>
        <p:nvPicPr>
          <p:cNvPr id="1026" name="Picture 2" descr="F:\відео заняття\DSCN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57" y="3311183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5179787"/>
              </p:ext>
            </p:extLst>
          </p:nvPr>
        </p:nvGraphicFramePr>
        <p:xfrm>
          <a:off x="107503" y="4509121"/>
          <a:ext cx="4409853" cy="226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31" y="58834"/>
            <a:ext cx="9070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опитувані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енергозбереження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домівках</a:t>
            </a:r>
            <a:r>
              <a:rPr lang="ru-RU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76340966"/>
              </p:ext>
            </p:extLst>
          </p:nvPr>
        </p:nvGraphicFramePr>
        <p:xfrm>
          <a:off x="-7671" y="3929066"/>
          <a:ext cx="6143668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F:\відео заняття\DSCN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12" y="3284984"/>
            <a:ext cx="4564488" cy="359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ідео заняття\DSCN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" y="2038536"/>
            <a:ext cx="4505981" cy="337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569660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Взяли дві однакові картонні коробки. Одну з них обклеїли пінопластом товщиною 3 см з обох сторін, а другу не утеплювали. В середину них поклали термометри при кімнатній температурі 22 °. Коробки винесли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подвір̕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 при температурі    -6 °. Через годину покази термометрів були такі: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якоробці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без пінопласту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-4 °С, а з пінопластом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13°. Різниця вражаюча!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2656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Дослід 1. </a:t>
            </a:r>
          </a:p>
          <a:p>
            <a:pPr algn="ctr"/>
            <a:r>
              <a:rPr lang="uk-UA" sz="3200" b="1" dirty="0" smtClean="0">
                <a:ln w="11430"/>
                <a:latin typeface="Times New Roman" pitchFamily="18" charset="0"/>
                <a:cs typeface="Times New Roman" pitchFamily="18" charset="0"/>
              </a:rPr>
              <a:t>Дослідження енергозберігаючих матеріалів</a:t>
            </a:r>
            <a:endParaRPr lang="ru-RU" sz="3200" b="1" cap="none" spc="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SCN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9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SCN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89" y="3845922"/>
            <a:ext cx="4016104" cy="301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611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9794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 1.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36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енергозберігаючих матеріалів</a:t>
            </a:r>
            <a:r>
              <a:rPr lang="ru-RU" sz="5300" b="1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>
                <a:ln w="11430"/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03227"/>
            <a:ext cx="8229600" cy="2789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Висновок.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Для того, щоб утеплювати приміщення  існують різноманітні будівельні матеріали.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Найрозповсюдженішим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пінопласт через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високу енергоефективність та помірну вартість.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Утепление дома пеноплас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75658"/>
            <a:ext cx="4283969" cy="369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»Ð¸ÑÑ Ð¿ÑÐ½Ð¾Ð¿Ð»Ð°ÑÑ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0581"/>
            <a:ext cx="4320480" cy="3642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7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5331" y="285728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 2.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773010"/>
            <a:ext cx="8464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eorgia" pitchFamily="18" charset="0"/>
              </a:rPr>
              <a:t>   У кімнаті розміром 3м•4м•3м = 36м</a:t>
            </a:r>
            <a:r>
              <a:rPr lang="en-US" sz="2400" dirty="0" smtClean="0">
                <a:latin typeface="Georgia" pitchFamily="18" charset="0"/>
              </a:rPr>
              <a:t>³</a:t>
            </a:r>
            <a:r>
              <a:rPr lang="uk-UA" sz="2400" dirty="0" smtClean="0">
                <a:latin typeface="Georgia" pitchFamily="18" charset="0"/>
              </a:rPr>
              <a:t>  звечора була температура 26 </a:t>
            </a:r>
            <a:r>
              <a:rPr lang="en-US" sz="2400" dirty="0" smtClean="0">
                <a:latin typeface="Georgia" pitchFamily="18" charset="0"/>
              </a:rPr>
              <a:t>º</a:t>
            </a:r>
            <a:r>
              <a:rPr lang="uk-UA" sz="2400" dirty="0" smtClean="0">
                <a:latin typeface="Georgia" pitchFamily="18" charset="0"/>
              </a:rPr>
              <a:t>С. </a:t>
            </a:r>
            <a:r>
              <a:rPr lang="uk-UA" sz="2400" dirty="0">
                <a:latin typeface="Georgia" pitchFamily="18" charset="0"/>
              </a:rPr>
              <a:t>Відключили батарею, зранку </a:t>
            </a:r>
            <a:r>
              <a:rPr lang="uk-UA" sz="2400" dirty="0">
                <a:latin typeface="Georgia" pitchFamily="18" charset="0"/>
              </a:rPr>
              <a:t>термометр показував </a:t>
            </a:r>
            <a:r>
              <a:rPr lang="uk-UA" sz="2400" dirty="0" smtClean="0">
                <a:latin typeface="Georgia" pitchFamily="18" charset="0"/>
              </a:rPr>
              <a:t>15</a:t>
            </a:r>
            <a:r>
              <a:rPr lang="en-US" sz="2400" dirty="0" smtClean="0">
                <a:latin typeface="Georgia" pitchFamily="18" charset="0"/>
              </a:rPr>
              <a:t>º</a:t>
            </a:r>
            <a:r>
              <a:rPr lang="uk-UA" sz="2400" dirty="0">
                <a:latin typeface="Georgia" pitchFamily="18" charset="0"/>
              </a:rPr>
              <a:t>С</a:t>
            </a:r>
            <a:r>
              <a:rPr lang="uk-UA" sz="2400" dirty="0" smtClean="0">
                <a:latin typeface="Georgia" pitchFamily="18" charset="0"/>
              </a:rPr>
              <a:t>.  </a:t>
            </a:r>
            <a:endParaRPr lang="ru-RU" sz="2400" dirty="0"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952" y="1628800"/>
            <a:ext cx="82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9632"/>
            <a:ext cx="8320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eorgia" pitchFamily="18" charset="0"/>
              </a:rPr>
              <a:t>   За підрахунками втрата тепла у </a:t>
            </a:r>
            <a:r>
              <a:rPr lang="uk-UA" sz="2400" dirty="0" smtClean="0">
                <a:latin typeface="Georgia" pitchFamily="18" charset="0"/>
              </a:rPr>
              <a:t>даній </a:t>
            </a:r>
            <a:r>
              <a:rPr lang="uk-UA" sz="2400" dirty="0" smtClean="0">
                <a:latin typeface="Georgia" pitchFamily="18" charset="0"/>
              </a:rPr>
              <a:t>кімнаті дорівнювала: </a:t>
            </a:r>
            <a:r>
              <a:rPr lang="en-US" sz="2400" dirty="0" smtClean="0">
                <a:latin typeface="Georgia" pitchFamily="18" charset="0"/>
              </a:rPr>
              <a:t>Q</a:t>
            </a:r>
            <a:r>
              <a:rPr lang="uk-UA" sz="2400" dirty="0" smtClean="0">
                <a:latin typeface="Georgia" pitchFamily="18" charset="0"/>
              </a:rPr>
              <a:t>=1000·46,44·11=510840Дж ≈511 кДж (у грошовому еквіваленті -      </a:t>
            </a:r>
            <a:r>
              <a:rPr lang="uk-UA" sz="2400" dirty="0" err="1" smtClean="0">
                <a:latin typeface="Georgia" pitchFamily="18" charset="0"/>
              </a:rPr>
              <a:t>грн</a:t>
            </a:r>
            <a:r>
              <a:rPr lang="uk-UA" sz="2400" dirty="0" smtClean="0">
                <a:latin typeface="Georgia" pitchFamily="18" charset="0"/>
              </a:rPr>
              <a:t>)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122" name="Picture 2" descr="Ð´Ð¸Ð·Ð°Ð¹Ð½ Ð¼Ð°Ð»ÐµÐ½ÑÐºÐ¸Ñ ÐºÐ¾Ð¼Ð½Ð°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12" y="2924944"/>
            <a:ext cx="4920481" cy="3776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8168</TotalTime>
  <Words>430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Енергозбереження – шлях до порятунку Землі</vt:lpstr>
      <vt:lpstr>Презентация PowerPoint</vt:lpstr>
      <vt:lpstr>Презентация PowerPoint</vt:lpstr>
      <vt:lpstr>Для цього</vt:lpstr>
      <vt:lpstr>Презентация PowerPoint</vt:lpstr>
      <vt:lpstr>Презентация PowerPoint</vt:lpstr>
      <vt:lpstr>Презентация PowerPoint</vt:lpstr>
      <vt:lpstr>       Дослід 1.  Дослідження енергозберігаючих матеріалів </vt:lpstr>
      <vt:lpstr>Презентация PowerPoint</vt:lpstr>
      <vt:lpstr>Презентация PowerPoint</vt:lpstr>
      <vt:lpstr>Висновок. Ми втрачаємо тепло через усі частини будівлі. Щоб зберегти якомога більше  теплової енергії усередині приміщення, потрібно зменшити теплопровідність споруди.  </vt:lpstr>
      <vt:lpstr>                          Висновок Енергозбереження допоможе</vt:lpstr>
      <vt:lpstr>Використані джерела</vt:lpstr>
      <vt:lpstr>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Потяг</dc:title>
  <dc:creator>XTreme</dc:creator>
  <cp:lastModifiedBy>User</cp:lastModifiedBy>
  <cp:revision>180</cp:revision>
  <cp:lastPrinted>2018-04-05T04:01:06Z</cp:lastPrinted>
  <dcterms:created xsi:type="dcterms:W3CDTF">2009-10-07T14:14:58Z</dcterms:created>
  <dcterms:modified xsi:type="dcterms:W3CDTF">2018-04-05T20:12:10Z</dcterms:modified>
</cp:coreProperties>
</file>