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2" r:id="rId4"/>
    <p:sldId id="273" r:id="rId5"/>
    <p:sldId id="274" r:id="rId6"/>
    <p:sldId id="275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6" r:id="rId15"/>
    <p:sldId id="267" r:id="rId16"/>
    <p:sldId id="268" r:id="rId17"/>
    <p:sldId id="269" r:id="rId18"/>
    <p:sldId id="270" r:id="rId19"/>
    <p:sldId id="277" r:id="rId20"/>
    <p:sldId id="27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6FDCB"/>
    <a:srgbClr val="C1F2B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17" autoAdjust="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EFCDD-5673-442B-9635-8A08CD8E3A89}" type="datetimeFigureOut">
              <a:rPr lang="ru-RU" smtClean="0"/>
              <a:pPr/>
              <a:t>03.03.2018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A5B8-6770-45DD-8338-10AD2EC560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EFCDD-5673-442B-9635-8A08CD8E3A89}" type="datetimeFigureOut">
              <a:rPr lang="ru-RU" smtClean="0"/>
              <a:pPr/>
              <a:t>03.03.2018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A5B8-6770-45DD-8338-10AD2EC560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EFCDD-5673-442B-9635-8A08CD8E3A89}" type="datetimeFigureOut">
              <a:rPr lang="ru-RU" smtClean="0"/>
              <a:pPr/>
              <a:t>03.03.2018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A5B8-6770-45DD-8338-10AD2EC560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EFCDD-5673-442B-9635-8A08CD8E3A89}" type="datetimeFigureOut">
              <a:rPr lang="ru-RU" smtClean="0"/>
              <a:pPr/>
              <a:t>03.03.2018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A5B8-6770-45DD-8338-10AD2EC560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EFCDD-5673-442B-9635-8A08CD8E3A89}" type="datetimeFigureOut">
              <a:rPr lang="ru-RU" smtClean="0"/>
              <a:pPr/>
              <a:t>03.03.2018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A5B8-6770-45DD-8338-10AD2EC560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EFCDD-5673-442B-9635-8A08CD8E3A89}" type="datetimeFigureOut">
              <a:rPr lang="ru-RU" smtClean="0"/>
              <a:pPr/>
              <a:t>03.03.2018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A5B8-6770-45DD-8338-10AD2EC560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EFCDD-5673-442B-9635-8A08CD8E3A89}" type="datetimeFigureOut">
              <a:rPr lang="ru-RU" smtClean="0"/>
              <a:pPr/>
              <a:t>03.03.2018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A5B8-6770-45DD-8338-10AD2EC560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EFCDD-5673-442B-9635-8A08CD8E3A89}" type="datetimeFigureOut">
              <a:rPr lang="ru-RU" smtClean="0"/>
              <a:pPr/>
              <a:t>03.03.2018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A5B8-6770-45DD-8338-10AD2EC560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EFCDD-5673-442B-9635-8A08CD8E3A89}" type="datetimeFigureOut">
              <a:rPr lang="ru-RU" smtClean="0"/>
              <a:pPr/>
              <a:t>03.03.2018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A5B8-6770-45DD-8338-10AD2EC560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EFCDD-5673-442B-9635-8A08CD8E3A89}" type="datetimeFigureOut">
              <a:rPr lang="ru-RU" smtClean="0"/>
              <a:pPr/>
              <a:t>03.03.2018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A5B8-6770-45DD-8338-10AD2EC560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EFCDD-5673-442B-9635-8A08CD8E3A89}" type="datetimeFigureOut">
              <a:rPr lang="ru-RU" smtClean="0"/>
              <a:pPr/>
              <a:t>03.03.2018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A5B8-6770-45DD-8338-10AD2EC560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50000"/>
              </a:schemeClr>
            </a:gs>
            <a:gs pos="50000">
              <a:srgbClr val="C1F2BA"/>
            </a:gs>
            <a:gs pos="100000">
              <a:srgbClr val="F6FDCB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glob57777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315" y="68577"/>
            <a:ext cx="1571604" cy="15985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5" y="274638"/>
            <a:ext cx="71151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5EFCDD-5673-442B-9635-8A08CD8E3A89}" type="datetimeFigureOut">
              <a:rPr lang="ru-RU" smtClean="0"/>
              <a:pPr/>
              <a:t>03.03.2018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A5B8-6770-45DD-8338-10AD2EC560A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19050">
            <a:solidFill>
              <a:schemeClr val="tx2">
                <a:tint val="1000"/>
              </a:schemeClr>
            </a:solidFill>
            <a:prstDash val="solid"/>
          </a:ln>
          <a:solidFill>
            <a:schemeClr val="accent3"/>
          </a:solidFill>
          <a:effectLst>
            <a:outerShdw blurRad="50000" dist="50800" dir="7500000" algn="tl">
              <a:srgbClr val="000000">
                <a:shade val="5000"/>
                <a:alpha val="35000"/>
              </a:srgbClr>
            </a:outerShdw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4">
              <a:lumMod val="50000"/>
            </a:schemeClr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4">
              <a:lumMod val="50000"/>
            </a:schemeClr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4">
              <a:lumMod val="50000"/>
            </a:schemeClr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4">
              <a:lumMod val="50000"/>
            </a:schemeClr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4">
              <a:lumMod val="50000"/>
            </a:schemeClr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cap="all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Подорож містами України</a:t>
            </a:r>
            <a:endParaRPr lang="ru-RU" cap="all" dirty="0">
              <a:ln w="9000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054968"/>
          </a:xfrm>
        </p:spPr>
        <p:txBody>
          <a:bodyPr>
            <a:normAutofit lnSpcReduction="10000"/>
          </a:bodyPr>
          <a:lstStyle/>
          <a:p>
            <a:r>
              <a:rPr lang="uk-UA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+mj-lt"/>
              </a:rPr>
              <a:t>Урок математики у 6 класі з теми </a:t>
            </a:r>
            <a:r>
              <a:rPr lang="uk-UA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+mj-lt"/>
              </a:rPr>
              <a:t>“Масштаб</a:t>
            </a:r>
            <a:r>
              <a:rPr lang="uk-UA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+mj-lt"/>
              </a:rPr>
              <a:t>”</a:t>
            </a:r>
            <a:endParaRPr lang="uk-UA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+mj-lt"/>
            </a:endParaRPr>
          </a:p>
          <a:p>
            <a:endParaRPr lang="uk-UA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91680" y="260648"/>
            <a:ext cx="57606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           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lt"/>
              </a:rPr>
              <a:t>Золочівська 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lt"/>
              </a:rPr>
              <a:t>ЗОШ І-ІІ </a:t>
            </a:r>
            <a:r>
              <a:rPr 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lt"/>
              </a:rPr>
              <a:t>ступенів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5445224"/>
            <a:ext cx="56886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Презентація</a:t>
            </a:r>
            <a:r>
              <a:rPr lang="ru-RU" sz="2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</a:t>
            </a:r>
            <a:r>
              <a:rPr lang="ru-RU" sz="24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підготовлена</a:t>
            </a:r>
            <a:r>
              <a:rPr lang="ru-RU" sz="2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</a:t>
            </a:r>
            <a:r>
              <a:rPr lang="ru-RU" sz="24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вчителем</a:t>
            </a:r>
            <a:r>
              <a:rPr lang="ru-RU" sz="2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математики     Процаюк Н.І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88640"/>
            <a:ext cx="6024732" cy="1143000"/>
          </a:xfrm>
        </p:spPr>
        <p:txBody>
          <a:bodyPr/>
          <a:lstStyle/>
          <a:p>
            <a:r>
              <a:rPr lang="uk-UA" sz="4800" dirty="0" smtClean="0">
                <a:ln w="19050">
                  <a:solidFill>
                    <a:srgbClr val="0070C0"/>
                  </a:solidFill>
                  <a:prstDash val="solid"/>
                </a:ln>
                <a:solidFill>
                  <a:srgbClr val="006600"/>
                </a:solidFill>
              </a:rPr>
              <a:t>Львів</a:t>
            </a:r>
            <a:r>
              <a:rPr lang="uk-UA" dirty="0" smtClean="0">
                <a:solidFill>
                  <a:srgbClr val="006600"/>
                </a:solidFill>
              </a:rPr>
              <a:t> </a:t>
            </a:r>
            <a:endParaRPr lang="ru-RU" dirty="0">
              <a:solidFill>
                <a:srgbClr val="0066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313" y="332656"/>
            <a:ext cx="11334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6910312" y="1412776"/>
            <a:ext cx="22336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Хоругва міської ради</a:t>
            </a:r>
            <a:endParaRPr lang="uk-UA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1340768"/>
            <a:ext cx="1944216" cy="12945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3419873" y="2636912"/>
            <a:ext cx="22958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Львів на мапі України</a:t>
            </a:r>
            <a:endParaRPr lang="uk-UA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5085185"/>
            <a:ext cx="4032448" cy="1196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555776" y="6309320"/>
            <a:ext cx="4034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Панорама центральної частини Львова</a:t>
            </a:r>
            <a:endParaRPr lang="uk-UA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1772816"/>
            <a:ext cx="2232248" cy="1674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79512" y="3573016"/>
            <a:ext cx="28620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 smtClean="0"/>
              <a:t>Львівський національний університет імені Івана Франка</a:t>
            </a:r>
            <a:endParaRPr lang="uk-UA" dirty="0"/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217" y="1844824"/>
            <a:ext cx="2370876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6588224" y="3429001"/>
            <a:ext cx="22139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     Львівська </a:t>
            </a:r>
            <a:r>
              <a:rPr lang="ru-RU" dirty="0" smtClean="0"/>
              <a:t>опера</a:t>
            </a:r>
            <a:endParaRPr lang="ru-RU" dirty="0"/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5856" y="3212977"/>
            <a:ext cx="2703171" cy="1164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3419872" y="4437112"/>
            <a:ext cx="24064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Стадіон «Арена Львів»</a:t>
            </a:r>
            <a:endParaRPr lang="uk-UA" dirty="0"/>
          </a:p>
        </p:txBody>
      </p:sp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1521" y="4509120"/>
            <a:ext cx="2095500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539552" y="6021288"/>
            <a:ext cx="15007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Площа</a:t>
            </a:r>
            <a:r>
              <a:rPr lang="ru-RU" dirty="0" smtClean="0"/>
              <a:t> </a:t>
            </a:r>
            <a:r>
              <a:rPr lang="uk-UA" dirty="0" smtClean="0"/>
              <a:t>Ринок</a:t>
            </a:r>
            <a:endParaRPr lang="uk-UA" dirty="0"/>
          </a:p>
        </p:txBody>
      </p:sp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04249" y="3861049"/>
            <a:ext cx="209550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>
          <a:xfrm>
            <a:off x="7092280" y="5445224"/>
            <a:ext cx="15841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 smtClean="0"/>
              <a:t>Національний університет «Львівська політехніка» 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427168" cy="1642194"/>
          </a:xfrm>
        </p:spPr>
        <p:txBody>
          <a:bodyPr>
            <a:normAutofit/>
          </a:bodyPr>
          <a:lstStyle/>
          <a:p>
            <a:r>
              <a:rPr lang="uk-UA" dirty="0" smtClean="0">
                <a:solidFill>
                  <a:srgbClr val="C00000"/>
                </a:solidFill>
              </a:rPr>
              <a:t>Рівне - осередок</a:t>
            </a:r>
            <a:br>
              <a:rPr lang="uk-UA" dirty="0" smtClean="0">
                <a:solidFill>
                  <a:srgbClr val="C00000"/>
                </a:solidFill>
              </a:rPr>
            </a:br>
            <a:r>
              <a:rPr lang="uk-UA" dirty="0" smtClean="0">
                <a:solidFill>
                  <a:srgbClr val="C00000"/>
                </a:solidFill>
              </a:rPr>
              <a:t>культури держави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32656"/>
            <a:ext cx="914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7524329" y="1484784"/>
            <a:ext cx="14014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mtClean="0"/>
              <a:t>Герб Рівного</a:t>
            </a:r>
            <a:endParaRPr lang="uk-UA"/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2204865"/>
            <a:ext cx="69127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C00000"/>
                </a:solidFill>
              </a:rPr>
              <a:t>Рівне — місто обласного значення в Україні, обласний центр Рівненської області, центр Рівненського району Рівненської області</a:t>
            </a:r>
            <a:r>
              <a:rPr lang="ru-RU" sz="2400" b="1" dirty="0" smtClean="0">
                <a:solidFill>
                  <a:srgbClr val="C00000"/>
                </a:solidFill>
              </a:rPr>
              <a:t>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3356993"/>
            <a:ext cx="70949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dirty="0" smtClean="0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</a:rPr>
              <a:t>Місто розташоване на річці Устя. Відоме з 1283 року.</a:t>
            </a:r>
            <a:endParaRPr lang="uk-UA" sz="2400" dirty="0">
              <a:ln>
                <a:solidFill>
                  <a:srgbClr val="0070C0"/>
                </a:solidFill>
              </a:ln>
              <a:solidFill>
                <a:srgbClr val="7030A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3717033"/>
            <a:ext cx="75608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C00000"/>
                </a:solidFill>
              </a:rPr>
              <a:t>Рівне є значним осередком культури держави — тут працюють театри (обласний муздрамтеатр, ляльковий і декілька театрів-студій), філармонія, зал камерної та органної музики, низка музеїв, палаців і будинків культури, кінотеатрів, численні бібліотеки; у місті є декілька парків та зоопарк.</a:t>
            </a:r>
            <a:endParaRPr lang="uk-UA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274638"/>
            <a:ext cx="4176464" cy="1143000"/>
          </a:xfrm>
        </p:spPr>
        <p:txBody>
          <a:bodyPr>
            <a:normAutofit/>
          </a:bodyPr>
          <a:lstStyle/>
          <a:p>
            <a:r>
              <a:rPr lang="uk-UA" sz="5400" dirty="0" smtClean="0">
                <a:solidFill>
                  <a:srgbClr val="C00000"/>
                </a:solidFill>
              </a:rPr>
              <a:t>Рівне</a:t>
            </a:r>
            <a:endParaRPr lang="ru-RU" sz="5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07400"/>
            <a:ext cx="2304256" cy="17281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67546" y="3429000"/>
            <a:ext cx="23249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mtClean="0"/>
              <a:t>Знак при в'їзді у місто</a:t>
            </a:r>
            <a:endParaRPr lang="uk-UA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1700809"/>
            <a:ext cx="2448272" cy="16358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940152" y="3284984"/>
            <a:ext cx="29340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СУ-100 із номерним знаком «029» на вулиці Соборній</a:t>
            </a:r>
            <a:endParaRPr lang="uk-UA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789040"/>
            <a:ext cx="1905000" cy="1428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323528" y="5301208"/>
            <a:ext cx="25020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 smtClean="0"/>
              <a:t>Національний університет водного господарства та природокористування</a:t>
            </a:r>
            <a:endParaRPr lang="uk-UA" dirty="0"/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3" y="3933056"/>
            <a:ext cx="2190751" cy="16478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6300194" y="5589240"/>
            <a:ext cx="2222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Кінопалац «Україна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873" y="4365104"/>
            <a:ext cx="2095500" cy="15716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3419873" y="6021288"/>
            <a:ext cx="21210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Залізничний вокзал</a:t>
            </a:r>
            <a:endParaRPr lang="uk-UA" dirty="0"/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52321" y="188641"/>
            <a:ext cx="13335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7236296" y="1124744"/>
            <a:ext cx="17049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Прапор </a:t>
            </a:r>
            <a:r>
              <a:rPr lang="uk-UA" dirty="0" smtClean="0"/>
              <a:t>Рівного</a:t>
            </a:r>
            <a:endParaRPr lang="uk-UA" dirty="0"/>
          </a:p>
        </p:txBody>
      </p:sp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63889" y="1412777"/>
            <a:ext cx="1932807" cy="12885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" name="Прямоугольник 15"/>
          <p:cNvSpPr/>
          <p:nvPr/>
        </p:nvSpPr>
        <p:spPr>
          <a:xfrm>
            <a:off x="3419874" y="2852936"/>
            <a:ext cx="22926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Рівне на мапі України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5" y="274638"/>
            <a:ext cx="5880716" cy="1143000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Луцьк – культурний центр Волині</a:t>
            </a:r>
            <a:endParaRPr lang="ru-RU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329" y="188641"/>
            <a:ext cx="1343025" cy="151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7524328" y="1700808"/>
            <a:ext cx="13685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Герб </a:t>
            </a:r>
            <a:r>
              <a:rPr lang="uk-UA" dirty="0" smtClean="0"/>
              <a:t>Луцька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2060849"/>
            <a:ext cx="63367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002060"/>
                </a:solidFill>
              </a:rPr>
              <a:t>Луцьк — місто в Україні, обласний центр Волинської області. Політичний, культурний і релігійний центр Волині.</a:t>
            </a:r>
            <a:endParaRPr lang="uk-UA" sz="24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3212977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7030A0"/>
                </a:solidFill>
              </a:rPr>
              <a:t>Сучасні мешканці міста Луцька лучани зберегли незмінною стародавню назву племені «лучан», що мешкало в околицях міста Луцька та в Луцьку.</a:t>
            </a:r>
            <a:endParaRPr lang="uk-UA" sz="2400" b="1" dirty="0">
              <a:solidFill>
                <a:srgbClr val="7030A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4365105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 </a:t>
            </a:r>
            <a:r>
              <a:rPr lang="uk-UA" sz="2400" b="1" dirty="0" smtClean="0">
                <a:solidFill>
                  <a:srgbClr val="002060"/>
                </a:solidFill>
              </a:rPr>
              <a:t>Вперше згадка про Луцьк з'явилася у Іпатіївському літописі (датована 1085 роком), який вже тоді вказав на досить істотний розвиток міста.</a:t>
            </a:r>
            <a:endParaRPr lang="uk-UA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5" y="274638"/>
            <a:ext cx="5808708" cy="1143000"/>
          </a:xfrm>
        </p:spPr>
        <p:txBody>
          <a:bodyPr>
            <a:normAutofit/>
          </a:bodyPr>
          <a:lstStyle/>
          <a:p>
            <a:r>
              <a:rPr lang="uk-UA" sz="540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Луцьк</a:t>
            </a:r>
            <a:endParaRPr lang="ru-RU" sz="54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329" y="260649"/>
            <a:ext cx="1240729" cy="1240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7308305" y="1484784"/>
            <a:ext cx="16720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Прапор </a:t>
            </a:r>
            <a:r>
              <a:rPr lang="uk-UA" dirty="0" smtClean="0"/>
              <a:t>Луцька</a:t>
            </a:r>
            <a:endParaRPr lang="uk-UA" dirty="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9" y="1340768"/>
            <a:ext cx="2268252" cy="15121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419873" y="2780928"/>
            <a:ext cx="23982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Луцьк на карті України</a:t>
            </a:r>
            <a:endParaRPr lang="uk-UA" dirty="0"/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628800"/>
            <a:ext cx="1885752" cy="28320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179512" y="4509120"/>
            <a:ext cx="28730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В'їзна вежа Луцького замку</a:t>
            </a:r>
            <a:endParaRPr lang="uk-UA" dirty="0"/>
          </a:p>
        </p:txBody>
      </p:sp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1844825"/>
            <a:ext cx="2160240" cy="16273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6425952" y="3501009"/>
            <a:ext cx="27180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 smtClean="0"/>
              <a:t>Східноєвропейський національний університет імені Лесі Українки</a:t>
            </a:r>
            <a:endParaRPr lang="uk-UA" dirty="0"/>
          </a:p>
        </p:txBody>
      </p:sp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1881" y="3212977"/>
            <a:ext cx="2800311" cy="20162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3779912" y="5229201"/>
            <a:ext cx="23042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 smtClean="0"/>
              <a:t>Волинська обласна державна адміністрація</a:t>
            </a:r>
            <a:endParaRPr lang="uk-UA" dirty="0"/>
          </a:p>
        </p:txBody>
      </p:sp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04249" y="4725145"/>
            <a:ext cx="2076823" cy="13568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6660234" y="6021288"/>
            <a:ext cx="22392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Вигляд Старого міста</a:t>
            </a:r>
            <a:endParaRPr lang="uk-UA" dirty="0"/>
          </a:p>
        </p:txBody>
      </p:sp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9552" y="4797153"/>
            <a:ext cx="2088232" cy="13921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7" name="Прямоугольник 16"/>
          <p:cNvSpPr/>
          <p:nvPr/>
        </p:nvSpPr>
        <p:spPr>
          <a:xfrm>
            <a:off x="1" y="6237312"/>
            <a:ext cx="3303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Волинський краєзнавчий музей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5976664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pc="50" dirty="0" smtClean="0">
                <a:ln w="11430">
                  <a:solidFill>
                    <a:srgbClr val="002060"/>
                  </a:solidFill>
                </a:ln>
                <a:solidFill>
                  <a:srgbClr val="00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Харків  –   </a:t>
            </a:r>
            <a:r>
              <a:rPr lang="uk-UA" spc="50" dirty="0" err="1" smtClean="0">
                <a:ln w="11430">
                  <a:solidFill>
                    <a:srgbClr val="002060"/>
                  </a:solidFill>
                </a:ln>
                <a:solidFill>
                  <a:srgbClr val="00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“Перша</a:t>
            </a:r>
            <a:r>
              <a:rPr lang="uk-UA" spc="50" dirty="0" smtClean="0">
                <a:ln w="11430">
                  <a:solidFill>
                    <a:srgbClr val="002060"/>
                  </a:solidFill>
                </a:ln>
                <a:solidFill>
                  <a:srgbClr val="00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pc="50" dirty="0" err="1" smtClean="0">
                <a:ln w="11430">
                  <a:solidFill>
                    <a:srgbClr val="002060"/>
                  </a:solidFill>
                </a:ln>
                <a:solidFill>
                  <a:srgbClr val="00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столиця”</a:t>
            </a:r>
            <a:r>
              <a:rPr lang="uk-UA" spc="50" dirty="0" smtClean="0">
                <a:ln w="11430">
                  <a:solidFill>
                    <a:srgbClr val="002060"/>
                  </a:solidFill>
                </a:ln>
                <a:solidFill>
                  <a:srgbClr val="00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України</a:t>
            </a:r>
            <a:endParaRPr lang="ru-RU" spc="50" dirty="0">
              <a:ln w="11430">
                <a:solidFill>
                  <a:srgbClr val="002060"/>
                </a:solidFill>
              </a:ln>
              <a:solidFill>
                <a:srgbClr val="0066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4368" y="260648"/>
            <a:ext cx="9239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7671929" y="1484784"/>
            <a:ext cx="14720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Герб </a:t>
            </a:r>
            <a:r>
              <a:rPr lang="uk-UA" dirty="0" smtClean="0"/>
              <a:t>Харкова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1556793"/>
            <a:ext cx="69127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2400" dirty="0" smtClean="0">
                <a:solidFill>
                  <a:srgbClr val="C00000"/>
                </a:solidFill>
              </a:rPr>
              <a:t>Ха́рків</a:t>
            </a:r>
            <a:r>
              <a:rPr lang="en-US" sz="2400" dirty="0" smtClean="0">
                <a:solidFill>
                  <a:srgbClr val="C00000"/>
                </a:solidFill>
              </a:rPr>
              <a:t>— </a:t>
            </a:r>
            <a:r>
              <a:rPr lang="vi-VN" sz="2400" dirty="0" smtClean="0">
                <a:solidFill>
                  <a:srgbClr val="C00000"/>
                </a:solidFill>
              </a:rPr>
              <a:t>місто на сході України на Слобожанщині, адміністративний центр Харківської області.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2708921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Друге за кількістю мешканців місто України, з січня 1920 по червень 1934 рр. — столиця УРСР.</a:t>
            </a:r>
            <a:endParaRPr lang="uk-UA" sz="2400" dirty="0">
              <a:ln>
                <a:solidFill>
                  <a:srgbClr val="002060"/>
                </a:solidFill>
              </a:ln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3501009"/>
            <a:ext cx="74888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Великий науковий, культурний, промисловий і транспортний осередок України.</a:t>
            </a:r>
            <a:endParaRPr lang="uk-UA" sz="2400" dirty="0">
              <a:ln>
                <a:solidFill>
                  <a:srgbClr val="002060"/>
                </a:solidFill>
              </a:ln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55576" y="4365105"/>
            <a:ext cx="75608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Харківська площа Свободи — найбільша в Європі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899592" y="4725145"/>
            <a:ext cx="7200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Харкову присуджена Премія Європи 2010, це перше місто в Україні, яке отримало цю премію.</a:t>
            </a:r>
            <a:endParaRPr lang="uk-UA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5" y="0"/>
            <a:ext cx="5592684" cy="1143000"/>
          </a:xfrm>
        </p:spPr>
        <p:txBody>
          <a:bodyPr>
            <a:normAutofit/>
          </a:bodyPr>
          <a:lstStyle/>
          <a:p>
            <a:r>
              <a:rPr lang="uk-UA" sz="5400" spc="50" dirty="0" smtClean="0">
                <a:ln w="11430"/>
                <a:solidFill>
                  <a:srgbClr val="00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Харків</a:t>
            </a:r>
            <a:endParaRPr lang="ru-RU" sz="54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28801"/>
            <a:ext cx="1905000" cy="2543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323528" y="4149081"/>
            <a:ext cx="21373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 smtClean="0"/>
              <a:t>Харко, легендарний засновник міста</a:t>
            </a:r>
            <a:endParaRPr lang="uk-UA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1628800"/>
            <a:ext cx="2381251" cy="1581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5795776" y="3284984"/>
            <a:ext cx="33482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Харківський залізничний </a:t>
            </a:r>
            <a:r>
              <a:rPr lang="ru-RU" dirty="0" smtClean="0"/>
              <a:t>вокзал</a:t>
            </a:r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1" y="3645025"/>
            <a:ext cx="2411103" cy="18135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6372200" y="5445224"/>
            <a:ext cx="25020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 smtClean="0"/>
              <a:t>Харківський український драматичний театр імені Тараса Шевченка</a:t>
            </a:r>
            <a:endParaRPr lang="uk-UA" dirty="0"/>
          </a:p>
        </p:txBody>
      </p:sp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24329" y="188641"/>
            <a:ext cx="13335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7320090" y="1124745"/>
            <a:ext cx="18239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Прапор </a:t>
            </a:r>
            <a:r>
              <a:rPr lang="uk-UA" dirty="0" smtClean="0"/>
              <a:t>Харкова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419874" y="5445224"/>
            <a:ext cx="18549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Майдан свободи</a:t>
            </a:r>
            <a:endParaRPr lang="uk-UA" dirty="0"/>
          </a:p>
        </p:txBody>
      </p:sp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1052737"/>
            <a:ext cx="2736304" cy="18242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3203850" y="2996952"/>
            <a:ext cx="23928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Харків на мапі України</a:t>
            </a:r>
            <a:endParaRPr lang="uk-UA" dirty="0"/>
          </a:p>
        </p:txBody>
      </p:sp>
      <p:pic>
        <p:nvPicPr>
          <p:cNvPr id="11274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4725145"/>
            <a:ext cx="2304256" cy="16444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Прямоугольник 17"/>
          <p:cNvSpPr/>
          <p:nvPr/>
        </p:nvSpPr>
        <p:spPr>
          <a:xfrm>
            <a:off x="0" y="6309321"/>
            <a:ext cx="35828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Пам'ятник Г. Сковороді в Харкові</a:t>
            </a:r>
            <a:endParaRPr lang="uk-UA" dirty="0"/>
          </a:p>
        </p:txBody>
      </p:sp>
      <p:pic>
        <p:nvPicPr>
          <p:cNvPr id="11275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59832" y="3573016"/>
            <a:ext cx="2730640" cy="180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71605" y="274638"/>
            <a:ext cx="6168748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Одеса – «Перлина Чорного моря»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1" y="260648"/>
            <a:ext cx="9048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7668345" y="1412776"/>
            <a:ext cx="12859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mtClean="0"/>
              <a:t>Герб Одеси</a:t>
            </a:r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1700809"/>
            <a:ext cx="8352928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Одеса (до XVI століття — Коцюбі́їв, до 1795 року — Хаджибей) — місто обласного підпорядкування на чорноморському узбережжі України; адміністративний центр Одеської області; культурний, освітньо-науковий, туристичний та торговий осередок країни; найбільший морський торговий порт у країні. </a:t>
            </a:r>
          </a:p>
          <a:p>
            <a:pPr algn="ctr"/>
            <a:r>
              <a:rPr lang="uk-UA" sz="2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Уперше назва Одеса з'явилася 10 (21) січня 1795 року. Історичний центр Одеси з 2009 року знаходиться у попередньому списку об'єктів Світової спадщини ЮНЕСКО.</a:t>
            </a:r>
          </a:p>
          <a:p>
            <a:pPr algn="ctr"/>
            <a:r>
              <a:rPr lang="uk-UA" sz="2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Під містом знаходиться велика мережа підземних ходів і лабіринтів, які утворюють одну з найбільших у світі катакомб з довжиною тунелів приблизно 2,5 тисячі кілометрів.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7" y="0"/>
            <a:ext cx="6096740" cy="1143000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002060"/>
                </a:solidFill>
              </a:rPr>
              <a:t>Одеса</a:t>
            </a:r>
            <a:endParaRPr lang="ru-RU" sz="54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329" y="260648"/>
            <a:ext cx="13335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380312" y="1196752"/>
            <a:ext cx="15894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Прапор </a:t>
            </a:r>
            <a:r>
              <a:rPr lang="uk-UA" dirty="0" smtClean="0"/>
              <a:t>Одеси</a:t>
            </a:r>
            <a:endParaRPr lang="uk-UA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3" y="1052736"/>
            <a:ext cx="2292847" cy="15285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347865" y="2564904"/>
            <a:ext cx="24084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Одеса на карті України</a:t>
            </a:r>
            <a:endParaRPr lang="uk-UA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844824"/>
            <a:ext cx="2381251" cy="1790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611561" y="3645024"/>
            <a:ext cx="21911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mtClean="0"/>
              <a:t>Потьомкінські сходи</a:t>
            </a:r>
            <a:endParaRPr lang="uk-UA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9" y="4941169"/>
            <a:ext cx="285750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3347864" y="6165304"/>
            <a:ext cx="26602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Одеський морський порт</a:t>
            </a:r>
            <a:endParaRPr lang="uk-UA" dirty="0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4208" y="1772817"/>
            <a:ext cx="2376265" cy="16561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6028469" y="3429000"/>
            <a:ext cx="31155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Одеський залізничний вокзал</a:t>
            </a:r>
            <a:endParaRPr lang="uk-UA" dirty="0"/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3" y="4149080"/>
            <a:ext cx="2857500" cy="1562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" name="Прямоугольник 15"/>
          <p:cNvSpPr/>
          <p:nvPr/>
        </p:nvSpPr>
        <p:spPr>
          <a:xfrm>
            <a:off x="251520" y="5661249"/>
            <a:ext cx="28620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 smtClean="0"/>
              <a:t>Одеський національний академічний театр опери та балету</a:t>
            </a:r>
            <a:endParaRPr lang="uk-UA" dirty="0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00193" y="3933057"/>
            <a:ext cx="2641476" cy="17609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8" name="Прямоугольник 17"/>
          <p:cNvSpPr/>
          <p:nvPr/>
        </p:nvSpPr>
        <p:spPr>
          <a:xfrm>
            <a:off x="6660232" y="5661249"/>
            <a:ext cx="20162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Торговий центр «Новий Привоз»</a:t>
            </a:r>
            <a:endParaRPr lang="uk-UA" dirty="0"/>
          </a:p>
        </p:txBody>
      </p:sp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91881" y="3068961"/>
            <a:ext cx="2153249" cy="15841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332656"/>
            <a:ext cx="8003233" cy="3816424"/>
          </a:xfrm>
        </p:spPr>
        <p:txBody>
          <a:bodyPr>
            <a:normAutofit/>
          </a:bodyPr>
          <a:lstStyle/>
          <a:p>
            <a:r>
              <a:rPr lang="uk-UA" sz="5400" i="1" dirty="0" smtClean="0">
                <a:solidFill>
                  <a:srgbClr val="FF0000"/>
                </a:solidFill>
              </a:rPr>
              <a:t>Бажаю успіхів у вивченні математики              та цікавих подорожей</a:t>
            </a:r>
            <a:endParaRPr lang="ru-RU" sz="5400" i="1" dirty="0">
              <a:solidFill>
                <a:srgbClr val="FF000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3789040"/>
            <a:ext cx="4762500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412775"/>
            <a:ext cx="784887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dirty="0" smtClean="0"/>
              <a:t> </a:t>
            </a:r>
            <a:r>
              <a:rPr lang="ru-RU" sz="7200" b="1" i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Кожному мила своя сторона.</a:t>
            </a:r>
            <a:endParaRPr lang="ru-RU" sz="7200" b="1" i="1" dirty="0" smtClean="0">
              <a:solidFill>
                <a:srgbClr val="FF0000"/>
              </a:solidFill>
            </a:endParaRPr>
          </a:p>
          <a:p>
            <a:pPr algn="r"/>
            <a:r>
              <a:rPr lang="ru-RU" sz="6000" dirty="0" smtClean="0"/>
              <a:t>     </a:t>
            </a:r>
            <a:r>
              <a:rPr lang="ru-RU" sz="4800" i="1" dirty="0" smtClean="0">
                <a:solidFill>
                  <a:srgbClr val="002060"/>
                </a:solidFill>
              </a:rPr>
              <a:t>Г. Сковорода</a:t>
            </a:r>
            <a:endParaRPr lang="ru-RU" sz="4800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0000FF"/>
                </a:solidFill>
                <a:latin typeface="+mj-lt"/>
              </a:rPr>
              <a:t>Використані джерела:</a:t>
            </a:r>
            <a:endParaRPr lang="ru-RU" dirty="0"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1628800"/>
            <a:ext cx="71287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rgbClr val="002060"/>
                </a:solidFill>
              </a:rPr>
              <a:t>1.  Істер </a:t>
            </a:r>
            <a:r>
              <a:rPr lang="uk-UA" sz="2400" b="1" dirty="0" smtClean="0">
                <a:solidFill>
                  <a:srgbClr val="002060"/>
                </a:solidFill>
              </a:rPr>
              <a:t>О.С.  Математика: підручник для 6 </a:t>
            </a:r>
            <a:r>
              <a:rPr lang="uk-UA" sz="2400" b="1" dirty="0" smtClean="0">
                <a:solidFill>
                  <a:srgbClr val="002060"/>
                </a:solidFill>
              </a:rPr>
              <a:t>кл. </a:t>
            </a:r>
            <a:r>
              <a:rPr lang="uk-UA" sz="2400" b="1" dirty="0" err="1" smtClean="0">
                <a:solidFill>
                  <a:srgbClr val="002060"/>
                </a:solidFill>
              </a:rPr>
              <a:t>загальноосвіт</a:t>
            </a:r>
            <a:r>
              <a:rPr lang="uk-UA" sz="2400" b="1" dirty="0" smtClean="0">
                <a:solidFill>
                  <a:srgbClr val="002060"/>
                </a:solidFill>
              </a:rPr>
              <a:t>. навч. закл./ </a:t>
            </a:r>
            <a:r>
              <a:rPr lang="uk-UA" sz="2400" b="1" dirty="0" smtClean="0">
                <a:solidFill>
                  <a:srgbClr val="002060"/>
                </a:solidFill>
              </a:rPr>
              <a:t> </a:t>
            </a:r>
            <a:r>
              <a:rPr lang="uk-UA" sz="2400" b="1" dirty="0" smtClean="0">
                <a:solidFill>
                  <a:srgbClr val="002060"/>
                </a:solidFill>
              </a:rPr>
              <a:t>О.С. Істер. – К. : Генеза, 2014. – 296 с. : іл.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403648" y="2828836"/>
            <a:ext cx="68407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zh-CN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2. Київ, Львів, Харків, Одеса, Рівне, Харків, Луцьк — </a:t>
            </a:r>
            <a:r>
              <a:rPr kumimoji="0" lang="uk-UA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Вікіпедія</a:t>
            </a:r>
            <a:r>
              <a:rPr kumimoji="0" lang="uk-UA" altLang="zh-CN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.</a:t>
            </a:r>
            <a:r>
              <a:rPr kumimoji="0" lang="uk-UA" altLang="zh-CN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   [Електронний ресурс] </a:t>
            </a:r>
            <a:r>
              <a:rPr kumimoji="0" lang="uk-UA" altLang="zh-CN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  – Режим доступу: </a:t>
            </a:r>
            <a:r>
              <a:rPr kumimoji="0" lang="uk-UA" altLang="zh-CN" sz="2400" b="1" i="0" u="sng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uk.wikipedia.org</a:t>
            </a:r>
            <a:r>
              <a:rPr kumimoji="0" lang="uk-UA" altLang="zh-CN" sz="2400" b="1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/</a:t>
            </a:r>
            <a:endParaRPr kumimoji="0" lang="uk-UA" altLang="zh-CN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dirty="0" smtClean="0">
                <a:solidFill>
                  <a:srgbClr val="C00000"/>
                </a:solidFill>
                <a:latin typeface="+mn-lt"/>
                <a:cs typeface="Arial" pitchFamily="34" charset="0"/>
              </a:rPr>
              <a:t>Дайте відповіді на запитання</a:t>
            </a:r>
            <a:endParaRPr lang="uk-UA" dirty="0">
              <a:solidFill>
                <a:srgbClr val="C00000"/>
              </a:solidFill>
              <a:latin typeface="+mn-lt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8820" t="30141" r="18426" b="17688"/>
          <a:stretch>
            <a:fillRect/>
          </a:stretch>
        </p:blipFill>
        <p:spPr bwMode="auto">
          <a:xfrm>
            <a:off x="539552" y="4221088"/>
            <a:ext cx="3637361" cy="226800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18993" t="22438" r="17516" b="13579"/>
          <a:stretch>
            <a:fillRect/>
          </a:stretch>
        </p:blipFill>
        <p:spPr bwMode="auto">
          <a:xfrm>
            <a:off x="5292080" y="4221088"/>
            <a:ext cx="3191247" cy="2232248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 l="56645" t="45078" r="18254" b="31297"/>
          <a:stretch>
            <a:fillRect/>
          </a:stretch>
        </p:blipFill>
        <p:spPr bwMode="auto">
          <a:xfrm>
            <a:off x="6012160" y="2276872"/>
            <a:ext cx="2448272" cy="1728192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323528" y="1382434"/>
            <a:ext cx="5616624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1.   Що зображено на даних малюнках?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2.  Що називають масштабом карти чи плану?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Що означає масштаб записаний на даних картах (плані)?</a:t>
            </a:r>
            <a:endParaRPr lang="uk-UA" b="1" i="1" dirty="0" smtClean="0">
              <a:solidFill>
                <a:srgbClr val="002060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lang="uk-UA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Що означає масштаб 50 : 1?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5.  Якими способами можна розв’язувати задачі пов’язані з масштабом?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6.  Де ще використовують масштаб?</a:t>
            </a:r>
            <a:endParaRPr kumimoji="0" lang="uk-UA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5" y="274638"/>
            <a:ext cx="6600795" cy="1143000"/>
          </a:xfrm>
        </p:spPr>
        <p:txBody>
          <a:bodyPr/>
          <a:lstStyle/>
          <a:p>
            <a:r>
              <a:rPr lang="uk-UA" dirty="0" smtClean="0">
                <a:ln w="19050">
                  <a:solidFill>
                    <a:srgbClr val="002060"/>
                  </a:solidFill>
                  <a:prstDash val="solid"/>
                </a:ln>
              </a:rPr>
              <a:t>Перевір себе</a:t>
            </a:r>
            <a:endParaRPr lang="ru-RU" dirty="0">
              <a:ln w="19050">
                <a:solidFill>
                  <a:srgbClr val="002060"/>
                </a:solidFill>
                <a:prstDash val="solid"/>
              </a:ln>
            </a:endParaRP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683568" y="1896214"/>
            <a:ext cx="784887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Вправа № 586</a:t>
            </a:r>
            <a:endParaRPr kumimoji="0" lang="ru-RU" sz="2400" b="1" i="0" u="sng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 25 м = 2500 см. Отже, масштаб плану 1: 2500;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 3 км = 300000 см. Отже, масштаб карти  1: 300000.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Вправа № 588</a:t>
            </a:r>
            <a:endParaRPr kumimoji="0" lang="ru-RU" sz="2400" b="1" i="0" u="sng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2000 см = 20 м. Отже: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 20 × 1 = 20 м 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відстань на місцевості;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 20 × 2,6 = 52 м 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відстань на місцевості.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Вправа № 616</a:t>
            </a:r>
            <a:endParaRPr kumimoji="0" lang="ru-RU" sz="2400" b="1" i="0" u="sng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  : 50  = 0,4 (см)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Відповідь: 0,4 см довжина крила комахи.</a:t>
            </a:r>
            <a:endParaRPr kumimoji="0" lang="uk-UA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5013176"/>
            <a:ext cx="1950010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C00000"/>
                </a:solidFill>
                <a:latin typeface="+mn-lt"/>
              </a:rPr>
              <a:t>Знаходження відстаней за допомогою  карти чи плану</a:t>
            </a:r>
            <a:endParaRPr lang="ru-RU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 l="4794" t="14391" r="4399" b="9813"/>
          <a:stretch>
            <a:fillRect/>
          </a:stretch>
        </p:blipFill>
        <p:spPr bwMode="auto">
          <a:xfrm>
            <a:off x="323528" y="1700808"/>
            <a:ext cx="3795850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/>
          <a:srcRect t="5727" b="8390"/>
          <a:stretch>
            <a:fillRect/>
          </a:stretch>
        </p:blipFill>
        <p:spPr bwMode="auto">
          <a:xfrm>
            <a:off x="4932040" y="4077072"/>
            <a:ext cx="3800954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4716016" y="1484784"/>
            <a:ext cx="4211960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1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Алгоритм знаходження відстаней </a:t>
            </a:r>
            <a:r>
              <a:rPr kumimoji="0" lang="uk-UA" b="1" i="1" u="sng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 допомогою карти чи плану</a:t>
            </a:r>
            <a:r>
              <a:rPr kumimoji="0" lang="uk-UA" b="1" i="1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ru-RU" b="1" i="1" u="sng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Переводимо сантиметри масштабу в кілометри (або метри).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За допомогою лінійки знаходимо відстань між даними містами чи населеними пунктами.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За допомогою дії множення знаходимо відстань на місцевості.</a:t>
            </a:r>
            <a:endParaRPr kumimoji="0" lang="uk-UA" sz="1600" b="0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323528" y="4392540"/>
            <a:ext cx="4176464" cy="216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500" b="1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Приклад. </a:t>
            </a:r>
            <a:r>
              <a:rPr kumimoji="0" lang="uk-UA" sz="15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Знайти відстань між Києвом та Тернополем</a:t>
            </a:r>
            <a:r>
              <a:rPr kumimoji="0" lang="uk-UA" sz="150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500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5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Розв</a:t>
            </a:r>
            <a:r>
              <a:rPr kumimoji="0" lang="uk-UA" sz="15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’</a:t>
            </a:r>
            <a:r>
              <a:rPr kumimoji="0" lang="uk-UA" sz="15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язання. 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5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  12000000 см = 120 км.</a:t>
            </a:r>
            <a:endParaRPr kumimoji="0" lang="ru-RU" sz="1500" b="0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5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  3см </a:t>
            </a:r>
            <a:r>
              <a:rPr kumimoji="0" lang="uk-UA" sz="15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uk-UA" sz="15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відстань між даними містами на карті.</a:t>
            </a:r>
            <a:endParaRPr kumimoji="0" lang="ru-RU" sz="1500" b="0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5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3)  120 × 3 = 360 км.</a:t>
            </a:r>
            <a:endParaRPr kumimoji="0" lang="ru-RU" sz="1500" b="0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5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Відповідь: 360 км відстань між Києвом та Тернополем.</a:t>
            </a:r>
            <a:endParaRPr kumimoji="0" lang="uk-UA" sz="1500" b="0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0"/>
            <a:ext cx="7115196" cy="1143000"/>
          </a:xfrm>
        </p:spPr>
        <p:txBody>
          <a:bodyPr/>
          <a:lstStyle/>
          <a:p>
            <a:r>
              <a:rPr lang="uk-UA" dirty="0" smtClean="0">
                <a:solidFill>
                  <a:srgbClr val="C00000"/>
                </a:solidFill>
              </a:rPr>
              <a:t>Знайдіть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uk-UA" dirty="0" smtClean="0">
                <a:solidFill>
                  <a:srgbClr val="C00000"/>
                </a:solidFill>
              </a:rPr>
              <a:t>відстані</a:t>
            </a:r>
            <a:endParaRPr lang="uk-UA" dirty="0">
              <a:solidFill>
                <a:srgbClr val="C0000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492896"/>
            <a:ext cx="1728194" cy="2304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115616" y="4797152"/>
            <a:ext cx="11521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Київ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4048" y="1844824"/>
            <a:ext cx="7200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ln w="19050">
                  <a:solidFill>
                    <a:srgbClr val="0070C0"/>
                  </a:solidFill>
                  <a:prstDash val="solid"/>
                </a:ln>
              </a:rPr>
              <a:t>Львів</a:t>
            </a:r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980728"/>
            <a:ext cx="648072" cy="8273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2996952"/>
            <a:ext cx="720080" cy="900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6804248" y="3861048"/>
            <a:ext cx="7056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Рівне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1844824"/>
            <a:ext cx="720080" cy="8145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6084168" y="2636912"/>
            <a:ext cx="7713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Луцьк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4221088"/>
            <a:ext cx="720080" cy="8908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6156176" y="5085184"/>
            <a:ext cx="844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pc="50" dirty="0" smtClean="0">
                <a:ln w="11430">
                  <a:solidFill>
                    <a:srgbClr val="002060"/>
                  </a:solidFill>
                </a:ln>
                <a:solidFill>
                  <a:srgbClr val="006600"/>
                </a:solidFill>
              </a:rPr>
              <a:t>Харків</a:t>
            </a:r>
            <a:endParaRPr lang="ru-RU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92080" y="5373216"/>
            <a:ext cx="741082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5220072" y="6309320"/>
            <a:ext cx="8640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Одеса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2" name="Прямая со стрелкой 21"/>
          <p:cNvCxnSpPr>
            <a:stCxn id="3" idx="3"/>
            <a:endCxn id="10" idx="1"/>
          </p:cNvCxnSpPr>
          <p:nvPr/>
        </p:nvCxnSpPr>
        <p:spPr>
          <a:xfrm flipV="1">
            <a:off x="2627786" y="2252103"/>
            <a:ext cx="3528390" cy="1392921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3" idx="3"/>
            <a:endCxn id="7" idx="1"/>
          </p:cNvCxnSpPr>
          <p:nvPr/>
        </p:nvCxnSpPr>
        <p:spPr>
          <a:xfrm flipV="1">
            <a:off x="2627786" y="1394391"/>
            <a:ext cx="2448270" cy="2250633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3" idx="3"/>
          </p:cNvCxnSpPr>
          <p:nvPr/>
        </p:nvCxnSpPr>
        <p:spPr>
          <a:xfrm flipV="1">
            <a:off x="2627786" y="3501008"/>
            <a:ext cx="4104454" cy="144016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3" idx="3"/>
            <a:endCxn id="12" idx="1"/>
          </p:cNvCxnSpPr>
          <p:nvPr/>
        </p:nvCxnSpPr>
        <p:spPr>
          <a:xfrm>
            <a:off x="2627786" y="3645024"/>
            <a:ext cx="3600398" cy="1021474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3" idx="3"/>
            <a:endCxn id="14" idx="1"/>
          </p:cNvCxnSpPr>
          <p:nvPr/>
        </p:nvCxnSpPr>
        <p:spPr>
          <a:xfrm>
            <a:off x="2627786" y="3645024"/>
            <a:ext cx="2664294" cy="2196244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7030A0"/>
                </a:solidFill>
              </a:rPr>
              <a:t>Київ – столиця України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1340768"/>
            <a:ext cx="857251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596338" y="2564904"/>
            <a:ext cx="1248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mtClean="0"/>
              <a:t>Герб Києва</a:t>
            </a:r>
            <a:endParaRPr lang="uk-UA"/>
          </a:p>
        </p:txBody>
      </p:sp>
      <p:sp>
        <p:nvSpPr>
          <p:cNvPr id="6" name="Прямоугольник 5"/>
          <p:cNvSpPr/>
          <p:nvPr/>
        </p:nvSpPr>
        <p:spPr>
          <a:xfrm>
            <a:off x="1547664" y="1916833"/>
            <a:ext cx="58326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dirty="0" smtClean="0">
                <a:ln>
                  <a:solidFill>
                    <a:srgbClr val="002060"/>
                  </a:solidFill>
                </a:ln>
              </a:rPr>
              <a:t>Одне з найбільших і найстаріших міст Європи. Розташований у середній течії Дніпра, у північній Наддніпрянщині. </a:t>
            </a:r>
            <a:endParaRPr lang="uk-UA" sz="2000" dirty="0">
              <a:ln>
                <a:solidFill>
                  <a:srgbClr val="002060"/>
                </a:solidFill>
              </a:ln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87624" y="2924945"/>
            <a:ext cx="66967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dirty="0" smtClean="0">
                <a:ln>
                  <a:solidFill>
                    <a:srgbClr val="7030A0"/>
                  </a:solidFill>
                </a:ln>
              </a:rPr>
              <a:t>Заснований наприкінці 5 — початку 6 століття. Був столицею полян, Русі, Київського князівства, Української Народної Республіки, Української Держави та Української Радянської Соціалістичної Республіки. </a:t>
            </a:r>
            <a:endParaRPr lang="uk-UA" sz="2000" dirty="0">
              <a:ln>
                <a:solidFill>
                  <a:srgbClr val="7030A0"/>
                </a:solidFill>
              </a:ln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99592" y="4221089"/>
            <a:ext cx="74168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dirty="0" smtClean="0">
                <a:ln>
                  <a:solidFill>
                    <a:srgbClr val="002060"/>
                  </a:solidFill>
                </a:ln>
              </a:rPr>
              <a:t>Згідно з традиційними легендами, назва Києва походить від імені Кия — найстаршого з трьох братів, яких уважають за засновників міста. Одна з цих легенд дійшла до нас у літописі ХІІ ст. </a:t>
            </a:r>
            <a:endParaRPr lang="uk-UA" sz="2000" dirty="0">
              <a:ln>
                <a:solidFill>
                  <a:srgbClr val="002060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521832"/>
            <a:ext cx="1512168" cy="17231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1844825"/>
            <a:ext cx="2198475" cy="16561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79512" y="3284984"/>
            <a:ext cx="2592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Пам'ятний знак на честь заснування міста Києва</a:t>
            </a:r>
            <a:endParaRPr lang="uk-UA" dirty="0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9" y="4077073"/>
            <a:ext cx="2857500" cy="2143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6732242" y="6237312"/>
            <a:ext cx="15860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Золоті</a:t>
            </a:r>
            <a:r>
              <a:rPr lang="ru-RU" dirty="0" smtClean="0"/>
              <a:t> Ворота </a:t>
            </a:r>
            <a:endParaRPr lang="ru-RU" dirty="0"/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1" y="4077073"/>
            <a:ext cx="2857500" cy="2143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179512" y="6237312"/>
            <a:ext cx="30924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Вид на Поділ з київських круч</a:t>
            </a:r>
            <a:endParaRPr lang="uk-UA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300192" y="3429000"/>
            <a:ext cx="23741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Майдан </a:t>
            </a:r>
            <a:r>
              <a:rPr lang="uk-UA" dirty="0" smtClean="0"/>
              <a:t>Незалежності</a:t>
            </a:r>
            <a:endParaRPr lang="uk-UA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419872" y="476672"/>
            <a:ext cx="17281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Київ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92281" y="260648"/>
            <a:ext cx="13335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6948264" y="1196752"/>
            <a:ext cx="15520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Прапор </a:t>
            </a:r>
            <a:r>
              <a:rPr lang="uk-UA" dirty="0" smtClean="0"/>
              <a:t>Києва</a:t>
            </a:r>
            <a:endParaRPr lang="uk-UA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31841" y="1556793"/>
            <a:ext cx="2484276" cy="16561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275856" y="3284984"/>
            <a:ext cx="22250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Київ на карті України</a:t>
            </a:r>
            <a:endParaRPr lang="uk-UA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39661" y="4221088"/>
            <a:ext cx="2020935" cy="15121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7" name="Прямоугольник 16"/>
          <p:cNvSpPr/>
          <p:nvPr/>
        </p:nvSpPr>
        <p:spPr>
          <a:xfrm>
            <a:off x="3707904" y="5733256"/>
            <a:ext cx="18001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Сучасний район </a:t>
            </a:r>
            <a:r>
              <a:rPr lang="uk-UA" dirty="0" err="1" smtClean="0"/>
              <a:t>“Комфорт</a:t>
            </a:r>
            <a:r>
              <a:rPr lang="uk-UA" dirty="0" smtClean="0"/>
              <a:t> </a:t>
            </a:r>
            <a:r>
              <a:rPr lang="uk-UA" dirty="0" err="1" smtClean="0"/>
              <a:t>Таун”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6768752" cy="1143000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uk-UA" dirty="0" smtClean="0">
                <a:ln w="19050">
                  <a:solidFill>
                    <a:srgbClr val="0070C0"/>
                  </a:solidFill>
                  <a:prstDash val="solid"/>
                </a:ln>
                <a:solidFill>
                  <a:srgbClr val="006600"/>
                </a:solidFill>
              </a:rPr>
              <a:t>Львів – </a:t>
            </a:r>
            <a:r>
              <a:rPr lang="uk-UA" dirty="0" err="1" smtClean="0">
                <a:ln w="19050">
                  <a:solidFill>
                    <a:srgbClr val="0070C0"/>
                  </a:solidFill>
                  <a:prstDash val="solid"/>
                </a:ln>
                <a:solidFill>
                  <a:srgbClr val="006600"/>
                </a:solidFill>
              </a:rPr>
              <a:t>“Західна</a:t>
            </a:r>
            <a:r>
              <a:rPr lang="uk-UA" dirty="0" smtClean="0">
                <a:ln w="19050">
                  <a:solidFill>
                    <a:srgbClr val="0070C0"/>
                  </a:solidFill>
                  <a:prstDash val="solid"/>
                </a:ln>
                <a:solidFill>
                  <a:srgbClr val="006600"/>
                </a:solidFill>
              </a:rPr>
              <a:t>  </a:t>
            </a:r>
            <a:br>
              <a:rPr lang="uk-UA" dirty="0" smtClean="0">
                <a:ln w="19050">
                  <a:solidFill>
                    <a:srgbClr val="0070C0"/>
                  </a:solidFill>
                  <a:prstDash val="solid"/>
                </a:ln>
                <a:solidFill>
                  <a:srgbClr val="006600"/>
                </a:solidFill>
              </a:rPr>
            </a:br>
            <a:r>
              <a:rPr lang="uk-UA" dirty="0" smtClean="0">
                <a:ln w="19050">
                  <a:solidFill>
                    <a:srgbClr val="0070C0"/>
                  </a:solidFill>
                  <a:prstDash val="solid"/>
                </a:ln>
                <a:solidFill>
                  <a:srgbClr val="006600"/>
                </a:solidFill>
              </a:rPr>
              <a:t> </a:t>
            </a:r>
            <a:r>
              <a:rPr lang="uk-UA" dirty="0" err="1" smtClean="0">
                <a:ln w="19050">
                  <a:solidFill>
                    <a:srgbClr val="0070C0"/>
                  </a:solidFill>
                  <a:prstDash val="solid"/>
                </a:ln>
                <a:solidFill>
                  <a:srgbClr val="006600"/>
                </a:solidFill>
              </a:rPr>
              <a:t>столиця”</a:t>
            </a:r>
            <a:r>
              <a:rPr lang="uk-UA" dirty="0" smtClean="0">
                <a:ln w="19050">
                  <a:solidFill>
                    <a:srgbClr val="0070C0"/>
                  </a:solidFill>
                  <a:prstDash val="solid"/>
                </a:ln>
                <a:solidFill>
                  <a:srgbClr val="006600"/>
                </a:solidFill>
              </a:rPr>
              <a:t> України</a:t>
            </a:r>
            <a:endParaRPr lang="ru-RU" dirty="0">
              <a:ln w="19050">
                <a:solidFill>
                  <a:srgbClr val="0070C0"/>
                </a:solidFill>
                <a:prstDash val="solid"/>
              </a:ln>
              <a:solidFill>
                <a:srgbClr val="0066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3" y="332656"/>
            <a:ext cx="895351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7524328" y="1556792"/>
            <a:ext cx="13783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Герб Львова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2060848"/>
            <a:ext cx="7848872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C00000"/>
                </a:solidFill>
              </a:rPr>
              <a:t>Львів — місто обласного підпорядкування в Україні, адміністративний центр Львівської області, національно-культурний та освітньо-науковий осередок країни, великий промисловий центр і транспортний вузол, вважається столицею Галичини та Західної України. За чисельністю населення — сьоме місто країни.</a:t>
            </a:r>
            <a:endParaRPr lang="uk-UA" sz="20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3789039"/>
            <a:ext cx="73448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002060"/>
                </a:solidFill>
              </a:rPr>
              <a:t>Львів заснований королем Данилом Романовичем в середині 13 століття.</a:t>
            </a:r>
            <a:endParaRPr lang="uk-UA" sz="20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4437113"/>
            <a:ext cx="79928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C00000"/>
                </a:solidFill>
              </a:rPr>
              <a:t>Історичний центр Львова занесено до списку Світової спадщини ЮНЕСКО. У місті знаходиться найбільша кількість пам'яток архітектури в Україні. У 2009 році Львову надано звання Культурної столиці України.</a:t>
            </a:r>
            <a:endParaRPr lang="uk-UA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лобус 2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1224</TotalTime>
  <Words>1068</Words>
  <Application>Microsoft Office PowerPoint</Application>
  <PresentationFormat>Экран (4:3)</PresentationFormat>
  <Paragraphs>127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Глобус 2</vt:lpstr>
      <vt:lpstr>Подорож містами України</vt:lpstr>
      <vt:lpstr>Слайд 2</vt:lpstr>
      <vt:lpstr>Дайте відповіді на запитання</vt:lpstr>
      <vt:lpstr>Перевір себе</vt:lpstr>
      <vt:lpstr>Знаходження відстаней за допомогою  карти чи плану</vt:lpstr>
      <vt:lpstr>Знайдіть відстані</vt:lpstr>
      <vt:lpstr>Київ – столиця України</vt:lpstr>
      <vt:lpstr>Слайд 8</vt:lpstr>
      <vt:lpstr>Львів – “Західна    столиця” України</vt:lpstr>
      <vt:lpstr>Львів </vt:lpstr>
      <vt:lpstr>Рівне - осередок культури держави</vt:lpstr>
      <vt:lpstr>Рівне</vt:lpstr>
      <vt:lpstr>Луцьк – культурний центр Волині</vt:lpstr>
      <vt:lpstr>Луцьк</vt:lpstr>
      <vt:lpstr>Харків  –   “Перша столиця” України</vt:lpstr>
      <vt:lpstr>Харків</vt:lpstr>
      <vt:lpstr>Одеса – «Перлина Чорного моря» </vt:lpstr>
      <vt:lpstr>Одеса</vt:lpstr>
      <vt:lpstr>Бажаю успіхів у вивченні математики              та цікавих подорожей</vt:lpstr>
      <vt:lpstr>Використані джерела: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pk</dc:creator>
  <cp:lastModifiedBy>pk</cp:lastModifiedBy>
  <cp:revision>99</cp:revision>
  <dcterms:created xsi:type="dcterms:W3CDTF">2015-01-18T15:15:24Z</dcterms:created>
  <dcterms:modified xsi:type="dcterms:W3CDTF">2018-03-03T13:08:49Z</dcterms:modified>
</cp:coreProperties>
</file>