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74" r:id="rId2"/>
    <p:sldId id="312" r:id="rId3"/>
    <p:sldId id="271" r:id="rId4"/>
    <p:sldId id="314" r:id="rId5"/>
    <p:sldId id="315" r:id="rId6"/>
    <p:sldId id="272" r:id="rId7"/>
    <p:sldId id="275" r:id="rId8"/>
    <p:sldId id="313" r:id="rId9"/>
    <p:sldId id="276" r:id="rId10"/>
    <p:sldId id="277" r:id="rId11"/>
    <p:sldId id="278" r:id="rId12"/>
    <p:sldId id="279" r:id="rId13"/>
    <p:sldId id="316" r:id="rId14"/>
    <p:sldId id="280" r:id="rId15"/>
    <p:sldId id="287" r:id="rId16"/>
    <p:sldId id="288" r:id="rId17"/>
    <p:sldId id="289" r:id="rId18"/>
    <p:sldId id="317" r:id="rId19"/>
    <p:sldId id="305" r:id="rId20"/>
    <p:sldId id="308" r:id="rId21"/>
    <p:sldId id="293" r:id="rId22"/>
    <p:sldId id="318" r:id="rId23"/>
    <p:sldId id="291" r:id="rId24"/>
    <p:sldId id="299" r:id="rId25"/>
    <p:sldId id="297" r:id="rId26"/>
    <p:sldId id="300" r:id="rId27"/>
    <p:sldId id="302" r:id="rId28"/>
    <p:sldId id="310" r:id="rId29"/>
    <p:sldId id="296" r:id="rId30"/>
    <p:sldId id="319" r:id="rId31"/>
    <p:sldId id="320" r:id="rId32"/>
    <p:sldId id="294" r:id="rId33"/>
    <p:sldId id="307" r:id="rId34"/>
    <p:sldId id="286" r:id="rId35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35" autoAdjust="0"/>
  </p:normalViewPr>
  <p:slideViewPr>
    <p:cSldViewPr>
      <p:cViewPr>
        <p:scale>
          <a:sx n="89" d="100"/>
          <a:sy n="89" d="100"/>
        </p:scale>
        <p:origin x="-1224" y="-31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71807-6BD9-42AF-AE50-44CDDB2EFB98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50149-EE2B-4421-B43B-F64A27B34C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327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50149-EE2B-4421-B43B-F64A27B34C4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634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4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88904" y="1268760"/>
            <a:ext cx="52565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Портфоліо </a:t>
            </a:r>
            <a:r>
              <a:rPr lang="en-US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вчителя</a:t>
            </a:r>
            <a:br>
              <a:rPr lang="uk-UA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початкових </a:t>
            </a:r>
            <a:r>
              <a:rPr lang="en-US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endParaRPr lang="ru-RU" sz="5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37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8386" y="0"/>
            <a:ext cx="9553125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72880" y="188640"/>
            <a:ext cx="56886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uk-UA" sz="28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«Початкова школа повинна стати школою мислення, фундаментом творчих здібностей учнів. Дитина повинна бути думаючою, активним здобувачем знань, допитливим шукачем істини, мандрівником у світі пізнання».</a:t>
            </a:r>
          </a:p>
          <a:p>
            <a:pPr indent="457200" algn="r"/>
            <a:r>
              <a:rPr lang="uk-UA" sz="28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Сухомлинський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D:\1 Фотографії\фото школа уроки\IMG_00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8"/>
          <a:stretch/>
        </p:blipFill>
        <p:spPr bwMode="auto">
          <a:xfrm>
            <a:off x="6594798" y="3933056"/>
            <a:ext cx="3133133" cy="2570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1 Фотографії\фото школа уроки\IMG_00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56"/>
          <a:stretch/>
        </p:blipFill>
        <p:spPr bwMode="auto">
          <a:xfrm>
            <a:off x="3584848" y="3284984"/>
            <a:ext cx="2907766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44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-26301" y="0"/>
            <a:ext cx="9515805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33220" y="2799048"/>
            <a:ext cx="29163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Принципи</a:t>
            </a:r>
            <a:br>
              <a:rPr lang="uk-UA" sz="44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роботи</a:t>
            </a:r>
            <a:endParaRPr lang="ru-RU" sz="4400" b="1" i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53000" y="5301208"/>
            <a:ext cx="3960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ошук цікавих форм</a:t>
            </a:r>
            <a:b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 навчання</a:t>
            </a:r>
          </a:p>
          <a:p>
            <a:r>
              <a:rPr lang="uk-UA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виховання;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72680" y="3001642"/>
            <a:ext cx="39604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рофесійна</a:t>
            </a:r>
            <a:b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компетентність;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44988" y="83674"/>
            <a:ext cx="39604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доступність;</a:t>
            </a:r>
          </a:p>
          <a:p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науковість;</a:t>
            </a:r>
          </a:p>
          <a:p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наступність;</a:t>
            </a:r>
          </a:p>
          <a:p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наочність;</a:t>
            </a:r>
            <a:endParaRPr lang="ru-RU" sz="2800" dirty="0"/>
          </a:p>
        </p:txBody>
      </p:sp>
      <p:cxnSp>
        <p:nvCxnSpPr>
          <p:cNvPr id="9" name="Прямая со стрелкой 8"/>
          <p:cNvCxnSpPr>
            <a:stCxn id="3" idx="0"/>
          </p:cNvCxnSpPr>
          <p:nvPr/>
        </p:nvCxnSpPr>
        <p:spPr>
          <a:xfrm flipH="1" flipV="1">
            <a:off x="6933220" y="1772816"/>
            <a:ext cx="1458162" cy="10262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3" idx="1"/>
          </p:cNvCxnSpPr>
          <p:nvPr/>
        </p:nvCxnSpPr>
        <p:spPr>
          <a:xfrm flipH="1">
            <a:off x="6033120" y="3522323"/>
            <a:ext cx="9001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3" idx="2"/>
          </p:cNvCxnSpPr>
          <p:nvPr/>
        </p:nvCxnSpPr>
        <p:spPr>
          <a:xfrm flipH="1">
            <a:off x="6825208" y="4245598"/>
            <a:ext cx="1566174" cy="98360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44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-375592" y="12421"/>
            <a:ext cx="928903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64768" y="5444901"/>
            <a:ext cx="2664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 творчі</a:t>
            </a:r>
            <a:b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здібності учня; 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45088" y="3663026"/>
            <a:ext cx="37444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Впроваджувати методи інтерактивного навчання та методи стратегії критичного мислення;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77609" y="1423809"/>
            <a:ext cx="35283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Створювати комфортні умови для всебічного розвитку та навчання, коли учень відчуває свою успішність;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44688" y="3933056"/>
            <a:ext cx="29384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b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ІКТ;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76736" y="1562308"/>
            <a:ext cx="1872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Проектні технології;</a:t>
            </a:r>
            <a:endParaRPr lang="ru-RU" sz="2400" dirty="0"/>
          </a:p>
        </p:txBody>
      </p:sp>
      <p:cxnSp>
        <p:nvCxnSpPr>
          <p:cNvPr id="10" name="Прямая со стрелкой 9"/>
          <p:cNvCxnSpPr>
            <a:endCxn id="7" idx="0"/>
          </p:cNvCxnSpPr>
          <p:nvPr/>
        </p:nvCxnSpPr>
        <p:spPr>
          <a:xfrm>
            <a:off x="6177136" y="836712"/>
            <a:ext cx="1964669" cy="58709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177136" y="836712"/>
            <a:ext cx="0" cy="282631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4304928" y="836712"/>
            <a:ext cx="1872208" cy="46081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3224810" y="836712"/>
            <a:ext cx="2952326" cy="58709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3224810" y="836712"/>
            <a:ext cx="2952326" cy="29523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990864" y="81740"/>
            <a:ext cx="50665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Напрямки роботи</a:t>
            </a:r>
            <a:endParaRPr lang="ru-RU" sz="4400" b="1" i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44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-375592" y="12421"/>
            <a:ext cx="928903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0512" y="2864621"/>
            <a:ext cx="582211" cy="3691970"/>
          </a:xfrm>
          <a:prstGeom prst="rect">
            <a:avLst/>
          </a:prstGeom>
          <a:noFill/>
        </p:spPr>
        <p:txBody>
          <a:bodyPr vert="wordArtVert"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1699" y="1772816"/>
            <a:ext cx="582211" cy="3691970"/>
          </a:xfrm>
          <a:prstGeom prst="rect">
            <a:avLst/>
          </a:prstGeom>
          <a:noFill/>
        </p:spPr>
        <p:txBody>
          <a:bodyPr vert="wordArtVert"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41032" y="2767842"/>
            <a:ext cx="39604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Інтерактивні </a:t>
            </a:r>
            <a:br>
              <a:rPr lang="uk-UA" sz="44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endParaRPr lang="ru-RU" sz="4400" b="1" i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07493" y="4003393"/>
            <a:ext cx="24482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Рольова</a:t>
            </a:r>
            <a:b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гра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24808" y="531377"/>
            <a:ext cx="24482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«Спільний проект»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693148" y="300545"/>
            <a:ext cx="24482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«Прес</a:t>
            </a:r>
            <a:r>
              <a:rPr lang="ru-RU" sz="2400" dirty="0" smtClean="0"/>
              <a:t>»</a:t>
            </a:r>
            <a:endParaRPr lang="uk-UA" sz="2400" b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92223" y="2007386"/>
            <a:ext cx="24482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Дискусії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392224" y="5233953"/>
            <a:ext cx="24482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в групах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656856" y="6060909"/>
            <a:ext cx="24482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«Акваріум»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977336" y="260446"/>
            <a:ext cx="21602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«Синтез </a:t>
            </a:r>
            <a:b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думок»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457729" y="5877272"/>
            <a:ext cx="24482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«Мікрофон»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673079" y="5734161"/>
            <a:ext cx="24482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«Мозковий </a:t>
            </a:r>
            <a:b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штурм»</a:t>
            </a:r>
            <a:endParaRPr lang="ru-RU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392222" y="3032217"/>
            <a:ext cx="24482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Рефлексія</a:t>
            </a:r>
            <a:endParaRPr lang="ru-RU" sz="2400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7977336" y="1362374"/>
            <a:ext cx="792088" cy="12745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6897214" y="1091443"/>
            <a:ext cx="0" cy="154546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880991" y="1556792"/>
            <a:ext cx="1224136" cy="10801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 flipV="1">
            <a:off x="4448944" y="2469052"/>
            <a:ext cx="936104" cy="39556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5" idx="1"/>
          </p:cNvCxnSpPr>
          <p:nvPr/>
        </p:nvCxnSpPr>
        <p:spPr>
          <a:xfrm flipH="1" flipV="1">
            <a:off x="4412939" y="3230887"/>
            <a:ext cx="828093" cy="2602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4448943" y="4214392"/>
            <a:ext cx="1244205" cy="2947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5493059" y="4418891"/>
            <a:ext cx="828093" cy="10458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7113240" y="4418891"/>
            <a:ext cx="0" cy="12767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8121350" y="4418891"/>
            <a:ext cx="560514" cy="13152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51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-375593" y="0"/>
            <a:ext cx="9168543" cy="696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19266" y="0"/>
            <a:ext cx="79773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допомогою інтерактивних технологій учні вчаться</a:t>
            </a:r>
            <a:r>
              <a:rPr lang="ru-RU" sz="44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sz="4400" b="1" i="1" u="sng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18398" y="3858526"/>
            <a:ext cx="2520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2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endParaRPr lang="ru-RU" sz="4200" b="1" i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79321" y="2683311"/>
            <a:ext cx="18722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Формувати власну думку;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59631" y="4629812"/>
            <a:ext cx="18722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Доводити свою точку</a:t>
            </a:r>
            <a:b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зору;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611173" y="3052642"/>
            <a:ext cx="22854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Досліджувати;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107513" y="1488564"/>
            <a:ext cx="18722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Вчаться слухати та чути;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689303" y="4653136"/>
            <a:ext cx="22072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 навички самостійності;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477187" y="5733256"/>
            <a:ext cx="28614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Аргументувати </a:t>
            </a:r>
            <a:b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дискутувати;</a:t>
            </a:r>
            <a:endParaRPr lang="ru-RU" sz="2400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6538390" y="2688893"/>
            <a:ext cx="530646" cy="99752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6844037" y="3514307"/>
            <a:ext cx="989283" cy="63477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4107513" y="3438803"/>
            <a:ext cx="1205527" cy="6347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4477187" y="4653136"/>
            <a:ext cx="835853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78538" y="4869160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12" idx="1"/>
          </p:cNvCxnSpPr>
          <p:nvPr/>
        </p:nvCxnSpPr>
        <p:spPr>
          <a:xfrm>
            <a:off x="6844037" y="4653136"/>
            <a:ext cx="845266" cy="6001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6132120" y="1600512"/>
            <a:ext cx="26217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Вчаться співпрацювати;</a:t>
            </a:r>
            <a:endParaRPr lang="ru-RU" sz="2400" dirty="0"/>
          </a:p>
        </p:txBody>
      </p:sp>
      <p:cxnSp>
        <p:nvCxnSpPr>
          <p:cNvPr id="19" name="Прямая со стрелкой 18"/>
          <p:cNvCxnSpPr/>
          <p:nvPr/>
        </p:nvCxnSpPr>
        <p:spPr>
          <a:xfrm flipH="1" flipV="1">
            <a:off x="5529064" y="2688893"/>
            <a:ext cx="284151" cy="10251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44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18661" y="-13478"/>
            <a:ext cx="961581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88816" y="188640"/>
            <a:ext cx="7977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0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Науково-методична діяльність: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03889" y="1285662"/>
            <a:ext cx="1872208" cy="83099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Методична</a:t>
            </a:r>
            <a:b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75297" y="1274775"/>
            <a:ext cx="1872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Навчальна </a:t>
            </a:r>
            <a:b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014995" y="1268759"/>
            <a:ext cx="1872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Позакласна </a:t>
            </a:r>
            <a:b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68416" y="2396173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</a:t>
            </a:r>
            <a:endParaRPr lang="ru-RU" sz="2400" dirty="0"/>
          </a:p>
        </p:txBody>
      </p:sp>
      <p:cxnSp>
        <p:nvCxnSpPr>
          <p:cNvPr id="9" name="Прямая со стрелкой 8"/>
          <p:cNvCxnSpPr>
            <a:stCxn id="6" idx="2"/>
          </p:cNvCxnSpPr>
          <p:nvPr/>
        </p:nvCxnSpPr>
        <p:spPr>
          <a:xfrm>
            <a:off x="6711401" y="2105772"/>
            <a:ext cx="10580" cy="39314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3329379" y="2354134"/>
            <a:ext cx="155049" cy="10003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3761427" y="2313227"/>
            <a:ext cx="72008" cy="10412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215112" y="2313788"/>
            <a:ext cx="202922" cy="102085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625523" y="2310200"/>
            <a:ext cx="419675" cy="10412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017912" y="2970511"/>
            <a:ext cx="0" cy="9894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7386064" y="2970510"/>
            <a:ext cx="0" cy="9894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704520" y="2937520"/>
            <a:ext cx="0" cy="10224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8193360" y="2359828"/>
            <a:ext cx="0" cy="10412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8841432" y="2337232"/>
            <a:ext cx="0" cy="10412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9561512" y="2359827"/>
            <a:ext cx="0" cy="10412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5791237" y="4038493"/>
            <a:ext cx="492443" cy="172819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r"/>
            <a:r>
              <a:rPr lang="uk-UA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тандартні</a:t>
            </a:r>
            <a:endParaRPr lang="ru-RU" sz="20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098044" y="4038493"/>
            <a:ext cx="492443" cy="1952600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r"/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Інтерактивні</a:t>
            </a:r>
            <a:endParaRPr lang="ru-RU" sz="2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438939" y="3959926"/>
            <a:ext cx="492443" cy="2312640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r"/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стандартні</a:t>
            </a:r>
            <a:endParaRPr lang="ru-RU" sz="20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703547" y="3508017"/>
            <a:ext cx="800219" cy="3355291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r"/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Голова м</a:t>
            </a:r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вчителів початкових класів</a:t>
            </a:r>
            <a:endParaRPr lang="ru-RU" sz="20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916463" y="3578117"/>
            <a:ext cx="800219" cy="3259593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r"/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Методичні розробки уроків, заходів</a:t>
            </a:r>
            <a:endParaRPr lang="ru-RU" sz="20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3484428" y="3468511"/>
            <a:ext cx="492443" cy="2539484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/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Семінари, педради</a:t>
            </a:r>
            <a:endParaRPr lang="ru-RU" sz="20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052380" y="3479722"/>
            <a:ext cx="492443" cy="172819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/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Самоосвіта</a:t>
            </a:r>
            <a:endParaRPr lang="ru-RU" sz="20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9315290" y="3534552"/>
            <a:ext cx="492443" cy="2738013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r"/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батьками</a:t>
            </a:r>
            <a:endParaRPr lang="ru-RU" sz="20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8441322" y="3534553"/>
            <a:ext cx="800219" cy="3270555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r"/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обдарованими дітьми</a:t>
            </a:r>
            <a:endParaRPr lang="ru-RU" sz="20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7947138" y="3551943"/>
            <a:ext cx="492443" cy="2901394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r"/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Індивідуальні бесіди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1461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-375592" y="12421"/>
            <a:ext cx="9433048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04728" y="260648"/>
            <a:ext cx="7425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 володіння сучасними технологіями: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24264" y="2290788"/>
            <a:ext cx="18722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Проектні </a:t>
            </a:r>
            <a:b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  <a:b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24264" y="4974267"/>
            <a:ext cx="1872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Особистісне </a:t>
            </a:r>
            <a:b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27607" y="2075926"/>
            <a:ext cx="39751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індивідуальних та колективних проектів;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10772" y="2884871"/>
            <a:ext cx="3960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 учнів та батьків в проектну діяльність;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934961" y="6054387"/>
            <a:ext cx="3960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Диференційоване навчання чи кооперативне навчання;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934961" y="4107471"/>
            <a:ext cx="39604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ситуацій вибору та успіху організації співтворчості вчителя та учнів;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934961" y="5035822"/>
            <a:ext cx="3960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 стратегії критичного мислення;</a:t>
            </a:r>
            <a:endParaRPr lang="ru-RU" sz="2000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4796472" y="2420888"/>
            <a:ext cx="1131135" cy="470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5" idx="3"/>
            <a:endCxn id="8" idx="1"/>
          </p:cNvCxnSpPr>
          <p:nvPr/>
        </p:nvCxnSpPr>
        <p:spPr>
          <a:xfrm>
            <a:off x="4796472" y="2890953"/>
            <a:ext cx="1114300" cy="34786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6" idx="3"/>
          </p:cNvCxnSpPr>
          <p:nvPr/>
        </p:nvCxnSpPr>
        <p:spPr>
          <a:xfrm flipV="1">
            <a:off x="4796472" y="4615302"/>
            <a:ext cx="1131135" cy="7744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6" idx="3"/>
            <a:endCxn id="11" idx="1"/>
          </p:cNvCxnSpPr>
          <p:nvPr/>
        </p:nvCxnSpPr>
        <p:spPr>
          <a:xfrm flipV="1">
            <a:off x="4796472" y="5389765"/>
            <a:ext cx="1138489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9" idx="1"/>
          </p:cNvCxnSpPr>
          <p:nvPr/>
        </p:nvCxnSpPr>
        <p:spPr>
          <a:xfrm>
            <a:off x="4796472" y="5389765"/>
            <a:ext cx="1138489" cy="10185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5934961" y="5693492"/>
            <a:ext cx="3960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ІКТ;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1461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0" y="12421"/>
            <a:ext cx="928232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97925" y="764704"/>
            <a:ext cx="68389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- це  твір мистецтва, де педагог уміло використовує всі можливості для розвитку особистості учнів.</a:t>
            </a:r>
            <a:endParaRPr lang="ru-RU" sz="2800" dirty="0"/>
          </a:p>
        </p:txBody>
      </p:sp>
      <p:pic>
        <p:nvPicPr>
          <p:cNvPr id="4100" name="Picture 4" descr="Фото Виктории Есипок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995" y="2420888"/>
            <a:ext cx="3217592" cy="4290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2520" y="4077072"/>
            <a:ext cx="582211" cy="2004539"/>
          </a:xfrm>
          <a:prstGeom prst="rect">
            <a:avLst/>
          </a:prstGeom>
          <a:noFill/>
        </p:spPr>
        <p:txBody>
          <a:bodyPr vert="wordArtVert"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72" y="1858801"/>
            <a:ext cx="582211" cy="3691970"/>
          </a:xfrm>
          <a:prstGeom prst="rect">
            <a:avLst/>
          </a:prstGeom>
          <a:noFill/>
        </p:spPr>
        <p:txBody>
          <a:bodyPr vert="wordArtVert"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0658" y="139816"/>
            <a:ext cx="74253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3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Вчитись </a:t>
            </a:r>
            <a:r>
              <a:rPr lang="uk-UA" sz="33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легко, коли </a:t>
            </a:r>
            <a:r>
              <a:rPr lang="uk-UA" sz="3300" b="1" i="1" u="sng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вчитись </a:t>
            </a:r>
            <a:r>
              <a:rPr lang="uk-UA" sz="3300" b="1" i="1" u="sng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цікаво</a:t>
            </a:r>
            <a:endParaRPr lang="uk-UA" sz="3300" b="1" i="1" u="sng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user\Desktop\FOTO\сучаснй урок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28" y="2149699"/>
            <a:ext cx="3584205" cy="2209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FOTO\сучаснй урок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227" y="4378887"/>
            <a:ext cx="3622307" cy="2414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61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-366745" y="12421"/>
            <a:ext cx="964907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04728" y="260648"/>
            <a:ext cx="7425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Відкриті уроки: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97924" y="998251"/>
            <a:ext cx="68389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u="sng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2015 - 2016 </a:t>
            </a:r>
            <a:r>
              <a:rPr lang="uk-UA" sz="2800" b="1" u="sng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2800" b="1" u="sng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u="sng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93375" y="1413625"/>
            <a:ext cx="68389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Інтегрований урок (природознавство, трудове навчання, музичне мистецтво).</a:t>
            </a:r>
          </a:p>
          <a:p>
            <a:pPr algn="just"/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: </a:t>
            </a:r>
            <a:r>
              <a:rPr lang="uk-UA" sz="24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«Край шляху калина росте»</a:t>
            </a:r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18707" y="2721539"/>
            <a:ext cx="68389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u="sng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2016 - 2017 </a:t>
            </a:r>
            <a:r>
              <a:rPr lang="uk-UA" sz="2800" b="1" u="sng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2800" b="1" u="sng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u="sng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98638" y="3256229"/>
            <a:ext cx="68389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з української мови.</a:t>
            </a:r>
          </a:p>
          <a:p>
            <a:pPr algn="just"/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uk-UA" sz="24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«Дієслова – антоніми; </a:t>
            </a:r>
            <a:r>
              <a:rPr lang="uk-UA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24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ієслова –синоніми».</a:t>
            </a:r>
            <a:endParaRPr lang="ru-RU" sz="2400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18707" y="4514197"/>
            <a:ext cx="68389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u="sng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2017 - 2018 </a:t>
            </a:r>
            <a:r>
              <a:rPr lang="uk-UA" sz="2800" b="1" u="sng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2800" b="1" u="sng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u="sng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818707" y="5042118"/>
            <a:ext cx="68389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Інтегрований урок (природознавство, трудове навчання, літературне читання).</a:t>
            </a:r>
          </a:p>
          <a:p>
            <a:pPr algn="just"/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: </a:t>
            </a:r>
            <a:r>
              <a:rPr lang="uk-UA" sz="24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«Сонце – найпотужніше джерело енергії на Землі».</a:t>
            </a:r>
          </a:p>
        </p:txBody>
      </p:sp>
    </p:spTree>
    <p:extLst>
      <p:ext uri="{BB962C8B-B14F-4D97-AF65-F5344CB8AC3E}">
        <p14:creationId xmlns:p14="http://schemas.microsoft.com/office/powerpoint/2010/main" val="160286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30697" y="0"/>
            <a:ext cx="902675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0172" y="0"/>
            <a:ext cx="7425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Навчальні проекти: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46283" y="3439015"/>
            <a:ext cx="3953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«Допомога птахам взимку»</a:t>
            </a:r>
            <a:endParaRPr lang="ru-RU" sz="1400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Фото Виктории Есипок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5969">
            <a:off x="3463479" y="1242775"/>
            <a:ext cx="2831687" cy="2123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Фото Виктории Есипок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45"/>
          <a:stretch/>
        </p:blipFill>
        <p:spPr bwMode="auto">
          <a:xfrm rot="504770">
            <a:off x="6793093" y="974365"/>
            <a:ext cx="2447230" cy="2700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96816" y="6381328"/>
            <a:ext cx="6465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«Сонце – найпотужніше джерело енергії на Землі »</a:t>
            </a:r>
            <a:endParaRPr lang="ru-RU" sz="1200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esktop\FOTO\IMG_9177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0" b="40685"/>
          <a:stretch/>
        </p:blipFill>
        <p:spPr bwMode="auto">
          <a:xfrm rot="476876">
            <a:off x="7164057" y="4034117"/>
            <a:ext cx="2519772" cy="2369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FOTO\IMG_9178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4" t="15240" r="16360" b="38064"/>
          <a:stretch/>
        </p:blipFill>
        <p:spPr bwMode="auto">
          <a:xfrm>
            <a:off x="5208087" y="3845660"/>
            <a:ext cx="1829512" cy="2538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FOTO\IMG_9180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3" b="26438"/>
          <a:stretch/>
        </p:blipFill>
        <p:spPr bwMode="auto">
          <a:xfrm rot="21142097">
            <a:off x="2685682" y="4118210"/>
            <a:ext cx="2370546" cy="2445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96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0" y="-11899"/>
            <a:ext cx="980355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4705" y="2492896"/>
            <a:ext cx="582211" cy="2990944"/>
          </a:xfrm>
          <a:prstGeom prst="rect">
            <a:avLst/>
          </a:prstGeom>
          <a:noFill/>
        </p:spPr>
        <p:txBody>
          <a:bodyPr vert="wordArtVert"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3686" y="4549676"/>
            <a:ext cx="53898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Така дісталась вже нам робота</a:t>
            </a:r>
          </a:p>
          <a:p>
            <a:pPr algn="just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 в ній і радість, та є й турбота</a:t>
            </a:r>
          </a:p>
          <a:p>
            <a:pPr algn="just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 вічний пошук, безсонні ночі,</a:t>
            </a:r>
          </a:p>
          <a:p>
            <a:pPr algn="just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гріють душу дитячі очі.</a:t>
            </a:r>
          </a:p>
          <a:p>
            <a:pPr algn="just"/>
            <a:endParaRPr lang="uk-UA" sz="2400" b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Н.П. Уткіна</a:t>
            </a:r>
            <a:endParaRPr lang="ru-RU" sz="1600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872" y="217171"/>
            <a:ext cx="4755374" cy="4324244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40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30697" y="0"/>
            <a:ext cx="902675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000" y="2426352"/>
            <a:ext cx="2680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«Захисти природу»</a:t>
            </a:r>
            <a:endParaRPr lang="ru-RU" sz="1400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73653" y="6220516"/>
            <a:ext cx="2680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«Збережи ялинку»</a:t>
            </a:r>
            <a:endParaRPr lang="ru-RU" sz="1400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user\Desktop\FOTO\IMG_917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8267">
            <a:off x="2454720" y="549931"/>
            <a:ext cx="3550191" cy="1996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FOTO\IMG_91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7697">
            <a:off x="6203832" y="476897"/>
            <a:ext cx="3438606" cy="193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1 Фотографії\DSC_688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9" t="15945" r="23912" b="13618"/>
          <a:stretch/>
        </p:blipFill>
        <p:spPr bwMode="auto">
          <a:xfrm rot="20924504">
            <a:off x="3202846" y="3126726"/>
            <a:ext cx="2680962" cy="3175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1 Фотографії\DSC_ялинки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8210">
            <a:off x="6681523" y="3028985"/>
            <a:ext cx="2803389" cy="3371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97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-375592" y="12421"/>
            <a:ext cx="1000911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28664" y="27637"/>
            <a:ext cx="79773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 моїх учнів:</a:t>
            </a:r>
          </a:p>
        </p:txBody>
      </p:sp>
      <p:pic>
        <p:nvPicPr>
          <p:cNvPr id="2052" name="Picture 4" descr="C:\Users\user\Desktop\Новая папка\в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8" t="-780" r="6564" b="38620"/>
          <a:stretch/>
        </p:blipFill>
        <p:spPr bwMode="auto">
          <a:xfrm>
            <a:off x="6313054" y="3815752"/>
            <a:ext cx="2185501" cy="3066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Новая папка\шгор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6" r="20238" b="24018"/>
          <a:stretch/>
        </p:blipFill>
        <p:spPr bwMode="auto">
          <a:xfrm>
            <a:off x="2900479" y="1060651"/>
            <a:ext cx="1961096" cy="2729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Новая папка\шгнпа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1" t="7919" b="40578"/>
          <a:stretch/>
        </p:blipFill>
        <p:spPr bwMode="auto">
          <a:xfrm>
            <a:off x="3894168" y="3821610"/>
            <a:ext cx="2111511" cy="2976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Новая папка\шгн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5" b="23513"/>
          <a:stretch/>
        </p:blipFill>
        <p:spPr bwMode="auto">
          <a:xfrm>
            <a:off x="7302346" y="1032649"/>
            <a:ext cx="2347879" cy="2666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user\Desktop\IMG_9164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" b="12004"/>
          <a:stretch/>
        </p:blipFill>
        <p:spPr bwMode="auto">
          <a:xfrm>
            <a:off x="5070050" y="733116"/>
            <a:ext cx="2027893" cy="3082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61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0" y="-18581"/>
            <a:ext cx="1000911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C:\Users\user\Desktop\Новая папка\уау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427" y="3140968"/>
            <a:ext cx="2243685" cy="2991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C:\Users\user\Desktop\Новая папка\іуау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2"/>
          <a:stretch/>
        </p:blipFill>
        <p:spPr bwMode="auto">
          <a:xfrm>
            <a:off x="4304928" y="3130236"/>
            <a:ext cx="2039470" cy="2877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user\Desktop\Новая папка\зззз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9"/>
          <a:stretch/>
        </p:blipFill>
        <p:spPr bwMode="auto">
          <a:xfrm>
            <a:off x="2576736" y="3766059"/>
            <a:ext cx="2095128" cy="2962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C:\Users\user\Desktop\Новая папка\viber imagуа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t="2949" r="7374" b="7723"/>
          <a:stretch/>
        </p:blipFill>
        <p:spPr bwMode="auto">
          <a:xfrm>
            <a:off x="6093657" y="3912199"/>
            <a:ext cx="2129059" cy="2822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52800" y="188640"/>
            <a:ext cx="6753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2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uk-UA" sz="2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 конкурс юних суспільствознавців «Кришталева сова» (Кирилюк О. – диплом І-го ступеня, Гуртовий Н. – ІІ-го ступеня);</a:t>
            </a:r>
          </a:p>
          <a:p>
            <a:pPr algn="just"/>
            <a:r>
              <a:rPr lang="uk-UA" sz="2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Міжнародний конкурс з української мови ім. П.</a:t>
            </a:r>
            <a:r>
              <a:rPr lang="uk-UA" sz="22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Яцика</a:t>
            </a:r>
            <a:r>
              <a:rPr lang="uk-UA" sz="2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міський тур (Гончарук В. – ІІІ місце);</a:t>
            </a:r>
          </a:p>
          <a:p>
            <a:pPr algn="just"/>
            <a:r>
              <a:rPr lang="uk-UA" sz="2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Переможець базового </a:t>
            </a:r>
            <a:r>
              <a:rPr lang="uk-UA" sz="22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онлан</a:t>
            </a:r>
            <a:r>
              <a:rPr lang="uk-UA" sz="2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курсу з математики </a:t>
            </a:r>
            <a:r>
              <a:rPr lang="en-US" sz="2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VCHY.COM.UA </a:t>
            </a:r>
            <a:r>
              <a:rPr lang="uk-UA" sz="2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2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Дідківський</a:t>
            </a:r>
            <a:r>
              <a:rPr lang="uk-UA" sz="2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– нагороджений дипломом)</a:t>
            </a:r>
          </a:p>
          <a:p>
            <a:pPr algn="just"/>
            <a:endParaRPr lang="ru-RU" sz="2200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10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0" y="0"/>
            <a:ext cx="972108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66215" y="260648"/>
            <a:ext cx="44817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i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«Відкривай в кожній дитині душу творця, дай їй змогу пробудитися та розквітнути».</a:t>
            </a:r>
            <a:endParaRPr lang="ru-RU" sz="2400" i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68824" y="1628800"/>
            <a:ext cx="65371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Приділяю багато уваги формуванню та розвитку колективу. Учні активні в суспільному житті класу та школі. Полюбляють свята, конкурси та </a:t>
            </a:r>
            <a:r>
              <a:rPr lang="uk-UA" sz="24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квести</a:t>
            </a: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7439" y="3080667"/>
            <a:ext cx="582211" cy="3691970"/>
          </a:xfrm>
          <a:prstGeom prst="rect">
            <a:avLst/>
          </a:prstGeom>
          <a:noFill/>
        </p:spPr>
        <p:txBody>
          <a:bodyPr vert="wordArtVert"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283" y="1628800"/>
            <a:ext cx="582211" cy="4664188"/>
          </a:xfrm>
          <a:prstGeom prst="rect">
            <a:avLst/>
          </a:prstGeom>
          <a:noFill/>
        </p:spPr>
        <p:txBody>
          <a:bodyPr vert="wordArtVert"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КЛАСНИЙ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user\Desktop\FOTO\IMG_9176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3" b="6036"/>
          <a:stretch/>
        </p:blipFill>
        <p:spPr bwMode="auto">
          <a:xfrm rot="513086">
            <a:off x="6631966" y="3377899"/>
            <a:ext cx="3111358" cy="3181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FOTO\Изображение 2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8" t="11816" r="11971" b="6926"/>
          <a:stretch/>
        </p:blipFill>
        <p:spPr bwMode="auto">
          <a:xfrm rot="21008790">
            <a:off x="3183904" y="3616006"/>
            <a:ext cx="3253214" cy="2621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61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-375592" y="12421"/>
            <a:ext cx="928903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64769" y="32147"/>
            <a:ext cx="60486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напрямки </a:t>
            </a:r>
            <a:br>
              <a:rPr lang="uk-UA" sz="44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виховної роботи: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752" y="1512977"/>
            <a:ext cx="6840760" cy="524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211349" y="2505772"/>
            <a:ext cx="1980220" cy="954107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uk-UA" sz="24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Взаємопо</a:t>
            </a: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 rot="19611992">
            <a:off x="2274330" y="4383945"/>
            <a:ext cx="2364600" cy="523220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Патріотизм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685388" y="2859714"/>
            <a:ext cx="2340529" cy="1200329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Співпраця</a:t>
            </a:r>
            <a:b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вчителів-</a:t>
            </a:r>
            <a:b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385048" y="4137830"/>
            <a:ext cx="3960440" cy="1384995"/>
          </a:xfrm>
          <a:prstGeom prst="rect">
            <a:avLst/>
          </a:prstGeom>
        </p:spPr>
        <p:txBody>
          <a:bodyPr wrap="square">
            <a:prstTxWarp prst="textArchDown">
              <a:avLst/>
            </a:prstTxWarp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b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учнівського</a:t>
            </a:r>
            <a:b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колективу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214495" y="3549417"/>
            <a:ext cx="2477414" cy="461665"/>
          </a:xfrm>
          <a:prstGeom prst="rect">
            <a:avLst/>
          </a:prstGeom>
        </p:spPr>
        <p:txBody>
          <a:bodyPr wrap="square">
            <a:prstTxWarp prst="textArchDown">
              <a:avLst/>
            </a:prstTxWarp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Творчий </a:t>
            </a:r>
            <a:b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підхід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19027" y="5374567"/>
            <a:ext cx="2741307" cy="523220"/>
          </a:xfrm>
          <a:prstGeom prst="rect">
            <a:avLst/>
          </a:prstGeom>
        </p:spPr>
        <p:txBody>
          <a:bodyPr wrap="square">
            <a:prstTxWarp prst="textArchDown">
              <a:avLst/>
            </a:prstTxWarp>
            <a:spAutoFit/>
          </a:bodyPr>
          <a:lstStyle/>
          <a:p>
            <a:pPr algn="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Толерантність</a:t>
            </a:r>
            <a:endParaRPr lang="ru-RU" sz="2400" dirty="0"/>
          </a:p>
        </p:txBody>
      </p:sp>
      <p:pic>
        <p:nvPicPr>
          <p:cNvPr id="5122" name="Picture 2" descr="D:\1 Фотографії\Школа 1вересня\thumb_IMG_2763_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797" y="2989496"/>
            <a:ext cx="3386670" cy="22577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8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-35359" y="12421"/>
            <a:ext cx="952486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00533" y="116632"/>
            <a:ext cx="7473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Заходи, свята та конкурси:</a:t>
            </a:r>
          </a:p>
        </p:txBody>
      </p:sp>
      <p:pic>
        <p:nvPicPr>
          <p:cNvPr id="6" name="Picture 2" descr="D:\1 Фотографії\свято козацтва 2016\IMG_11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0" t="10473" r="7074"/>
          <a:stretch/>
        </p:blipFill>
        <p:spPr bwMode="auto">
          <a:xfrm rot="285799">
            <a:off x="6188467" y="941942"/>
            <a:ext cx="3267182" cy="2330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94244" y="3121785"/>
            <a:ext cx="4473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Українського </a:t>
            </a:r>
            <a:r>
              <a:rPr lang="uk-UA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козацтва»</a:t>
            </a:r>
          </a:p>
        </p:txBody>
      </p:sp>
      <p:pic>
        <p:nvPicPr>
          <p:cNvPr id="6147" name="Picture 3" descr="D:\1 Фотографії\свято козацтва 2016\IMG_106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4" t="2105" r="11624" b="-2105"/>
          <a:stretch/>
        </p:blipFill>
        <p:spPr bwMode="auto">
          <a:xfrm rot="21327732">
            <a:off x="3385626" y="905790"/>
            <a:ext cx="2682891" cy="2330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1 Фотографії\свято Валентина\DSC_75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8" t="2170" r="16945" b="-2170"/>
          <a:stretch/>
        </p:blipFill>
        <p:spPr bwMode="auto">
          <a:xfrm rot="21202170">
            <a:off x="2727048" y="3770474"/>
            <a:ext cx="1730910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1 Фотографії\свято Валентина\DSC_76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2" t="1315" r="30734" b="-1315"/>
          <a:stretch/>
        </p:blipFill>
        <p:spPr bwMode="auto">
          <a:xfrm rot="443120">
            <a:off x="7703349" y="3778332"/>
            <a:ext cx="1739835" cy="2267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1 Фотографії\свято Валентина\DSC_756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264" y="3884854"/>
            <a:ext cx="3068175" cy="2054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397526" y="6098176"/>
            <a:ext cx="39873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Святого Валентина»</a:t>
            </a:r>
            <a:endParaRPr lang="uk-UA" sz="24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741" y="1844824"/>
            <a:ext cx="582211" cy="3691970"/>
          </a:xfrm>
          <a:prstGeom prst="rect">
            <a:avLst/>
          </a:prstGeom>
          <a:noFill/>
        </p:spPr>
        <p:txBody>
          <a:bodyPr vert="wordArtVert"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ВИХОВНА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520" y="3607454"/>
            <a:ext cx="582211" cy="3691970"/>
          </a:xfrm>
          <a:prstGeom prst="rect">
            <a:avLst/>
          </a:prstGeom>
          <a:noFill/>
        </p:spPr>
        <p:txBody>
          <a:bodyPr vert="wordArtVert"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РОБОТА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95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30697" y="0"/>
            <a:ext cx="948950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1 Фотографії\13012017свято щедрівок та колядок\DSC_72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0" t="24349"/>
          <a:stretch/>
        </p:blipFill>
        <p:spPr bwMode="auto">
          <a:xfrm rot="21062325">
            <a:off x="3342904" y="387671"/>
            <a:ext cx="3422969" cy="2423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1 Фотографії\13012017свято щедрівок та колядок\DSC_726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b="30256"/>
          <a:stretch/>
        </p:blipFill>
        <p:spPr bwMode="auto">
          <a:xfrm rot="379694">
            <a:off x="6808773" y="334365"/>
            <a:ext cx="2760985" cy="2467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17464" y="2763006"/>
            <a:ext cx="4335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«Свято щедрівок та колядок»</a:t>
            </a:r>
            <a:endParaRPr lang="uk-UA" sz="24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28913" y="6253970"/>
            <a:ext cx="2707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«Свято Миколая»</a:t>
            </a:r>
            <a:endParaRPr lang="uk-UA" sz="24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D:\1 Фотографії\Св_Миколая\DSC_699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7" b="6611"/>
          <a:stretch/>
        </p:blipFill>
        <p:spPr bwMode="auto">
          <a:xfrm rot="21033836">
            <a:off x="2579750" y="3672690"/>
            <a:ext cx="4949275" cy="2406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1 Фотографії\Св_Миколая\DSC_70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1"/>
          <a:stretch/>
        </p:blipFill>
        <p:spPr bwMode="auto">
          <a:xfrm rot="582757">
            <a:off x="7145323" y="3333086"/>
            <a:ext cx="2528184" cy="2723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44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30697" y="0"/>
            <a:ext cx="948950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Фото Виктории Есипок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1" b="50000"/>
          <a:stretch/>
        </p:blipFill>
        <p:spPr bwMode="auto">
          <a:xfrm>
            <a:off x="4723919" y="3239554"/>
            <a:ext cx="3251215" cy="2636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76388" y="2579712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іменинника»</a:t>
            </a:r>
            <a:endParaRPr lang="uk-UA" sz="24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67009" y="6365906"/>
            <a:ext cx="39710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</a:t>
            </a:r>
            <a:r>
              <a:rPr lang="uk-UA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соборності </a:t>
            </a: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України»</a:t>
            </a:r>
            <a:endParaRPr lang="uk-UA" sz="24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Фото Виктории Есипок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302">
            <a:off x="3107543" y="449436"/>
            <a:ext cx="3484489" cy="2330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Фото Виктории Есипок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3005">
            <a:off x="6413218" y="522434"/>
            <a:ext cx="3331498" cy="2227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Фото Виктории Есипок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509">
            <a:off x="7908737" y="3089337"/>
            <a:ext cx="1879577" cy="3341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Фото Виктории Есипок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1466">
            <a:off x="2939486" y="3099304"/>
            <a:ext cx="1884886" cy="3350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45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30697" y="0"/>
            <a:ext cx="948950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55885" y="2691001"/>
            <a:ext cx="2887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Новорічний </a:t>
            </a: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КВК»</a:t>
            </a:r>
            <a:endParaRPr lang="uk-UA" sz="24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84214" y="6173007"/>
            <a:ext cx="1785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березня»</a:t>
            </a:r>
            <a:endParaRPr lang="uk-UA" sz="24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Фото Виктории Есипок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" t="3242" r="31528" b="5897"/>
          <a:stretch/>
        </p:blipFill>
        <p:spPr bwMode="auto">
          <a:xfrm rot="725079">
            <a:off x="6902182" y="319362"/>
            <a:ext cx="2621809" cy="2588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Фото Виктории Есипок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8892">
            <a:off x="2973182" y="493463"/>
            <a:ext cx="3542608" cy="2369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esktop\FOTO\8 березня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5959">
            <a:off x="2909823" y="4014082"/>
            <a:ext cx="3389707" cy="2269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FOTO\8 березня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582">
            <a:off x="6434426" y="4094352"/>
            <a:ext cx="3201505" cy="2143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00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-25091" y="-31349"/>
            <a:ext cx="948950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10598" y="6213985"/>
            <a:ext cx="4641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 нащадки козацького роду»</a:t>
            </a:r>
            <a:endParaRPr lang="uk-UA" sz="24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Фото Виктории Есипок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6278">
            <a:off x="2215109" y="3719309"/>
            <a:ext cx="3675963" cy="2450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Фото Виктории Есипок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t="33051" r="5756"/>
          <a:stretch/>
        </p:blipFill>
        <p:spPr bwMode="auto">
          <a:xfrm rot="538908">
            <a:off x="5693776" y="4013434"/>
            <a:ext cx="4237228" cy="2297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30819" y="2834258"/>
            <a:ext cx="4006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 </a:t>
            </a: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дорожнього руху»</a:t>
            </a:r>
            <a:endParaRPr lang="uk-UA" sz="24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user\Desktop\FOTO\вих година безпека дорожнього руху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" r="8180"/>
          <a:stretch/>
        </p:blipFill>
        <p:spPr bwMode="auto">
          <a:xfrm rot="428505">
            <a:off x="6363393" y="566941"/>
            <a:ext cx="3378291" cy="2271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Desktop\FOTO\вих година безпека дорожнього руху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1120">
            <a:off x="2831345" y="746196"/>
            <a:ext cx="3663730" cy="2060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93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8385" y="16024"/>
            <a:ext cx="948111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8528" y="1847041"/>
            <a:ext cx="582211" cy="3295357"/>
          </a:xfrm>
          <a:prstGeom prst="rect">
            <a:avLst/>
          </a:prstGeom>
          <a:noFill/>
        </p:spPr>
        <p:txBody>
          <a:bodyPr vert="wordArtVert"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ЗАГАЛЬНІ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06306" y="548680"/>
            <a:ext cx="4953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Лахно</a:t>
            </a:r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</a:t>
            </a:r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Віталіївна</a:t>
            </a:r>
            <a:endParaRPr lang="uk-UA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92760" y="5185792"/>
            <a:ext cx="2232248" cy="1672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48544" y="2699443"/>
            <a:ext cx="582211" cy="3782239"/>
          </a:xfrm>
          <a:prstGeom prst="rect">
            <a:avLst/>
          </a:prstGeom>
          <a:noFill/>
        </p:spPr>
        <p:txBody>
          <a:bodyPr vert="wordArtVert"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ВІДОМОСТІ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80792" y="2805145"/>
            <a:ext cx="65371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16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r>
              <a:rPr lang="uk-UA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вища ;</a:t>
            </a:r>
          </a:p>
          <a:p>
            <a:r>
              <a:rPr lang="uk-UA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Київський Державний </a:t>
            </a:r>
          </a:p>
          <a:p>
            <a:r>
              <a:rPr lang="uk-UA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Університет ім. </a:t>
            </a:r>
            <a:r>
              <a:rPr lang="uk-UA" sz="20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Т.Г.Шевченка</a:t>
            </a:r>
            <a:r>
              <a:rPr lang="uk-UA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філологічний факультет;</a:t>
            </a:r>
            <a:endParaRPr lang="uk-UA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Київське педагогічне училище №1 </a:t>
            </a:r>
          </a:p>
          <a:p>
            <a:r>
              <a:rPr lang="uk-UA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викладання в початковій школі;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Спеціальність</a:t>
            </a:r>
            <a:r>
              <a:rPr lang="uk-UA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«Початкова школа»;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початкових класів;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 </a:t>
            </a:r>
            <a:r>
              <a:rPr lang="uk-UA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 вищої категорії;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Звання</a:t>
            </a:r>
            <a:r>
              <a:rPr lang="uk-UA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вчитель-методист;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Стаж роботи</a:t>
            </a:r>
            <a:r>
              <a:rPr lang="uk-UA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років;</a:t>
            </a:r>
            <a:endParaRPr lang="uk-UA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 кваліфікації </a:t>
            </a:r>
            <a:r>
              <a:rPr lang="uk-UA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en-US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р.;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C:\Users\user\Desktop\IMG_91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00" y="16023"/>
            <a:ext cx="3143256" cy="4191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https://mail.ukr.net/attach/show/15177441360602438161/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https://mail.ukr.net/attach/show/15177441360602438161/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89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30697" y="0"/>
            <a:ext cx="948950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48744" y="116631"/>
            <a:ext cx="7473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Майстер-класи: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71878" y="3017031"/>
            <a:ext cx="29658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«Різдвяні солодощі»</a:t>
            </a:r>
            <a:endParaRPr lang="uk-UA" sz="24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30818" y="6237312"/>
            <a:ext cx="31312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«Чарівне янголятко»</a:t>
            </a:r>
            <a:endParaRPr lang="uk-UA" sz="24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user\Desktop\FOTO\м.к різдвяні солодощі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1991">
            <a:off x="3243551" y="982562"/>
            <a:ext cx="3056654" cy="2144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FOTO\м.к різдвяні солодощі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5301">
            <a:off x="6456254" y="1010516"/>
            <a:ext cx="3061597" cy="2088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FOTO\майстер класи янголятко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7096">
            <a:off x="3285764" y="3998123"/>
            <a:ext cx="3093910" cy="2320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user\Desktop\FOTO\майстер класи янголятко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490">
            <a:off x="6626297" y="4056869"/>
            <a:ext cx="2978475" cy="2233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18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30697" y="0"/>
            <a:ext cx="948950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8504" y="2564904"/>
            <a:ext cx="582211" cy="3691970"/>
          </a:xfrm>
          <a:prstGeom prst="rect">
            <a:avLst/>
          </a:prstGeom>
          <a:noFill/>
        </p:spPr>
        <p:txBody>
          <a:bodyPr vert="wordArtVert"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ДОЗВІЛЛЯ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8744" y="107697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Екскурсії</a:t>
            </a:r>
          </a:p>
        </p:txBody>
      </p:sp>
      <p:pic>
        <p:nvPicPr>
          <p:cNvPr id="12291" name="Picture 3" descr="C:\Users\user\Desktop\FOTO\навчальні проекти ялинко живи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928" y="891536"/>
            <a:ext cx="2651605" cy="1988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FOTO\навчальні проекти ялинко живи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826" y="3052584"/>
            <a:ext cx="2491427" cy="1744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user\Desktop\FOTO\дозвілля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051" y="4946343"/>
            <a:ext cx="3193398" cy="1916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user\Desktop\FOTO\дозвілля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1"/>
          <a:stretch/>
        </p:blipFill>
        <p:spPr bwMode="auto">
          <a:xfrm rot="5400000">
            <a:off x="7771202" y="2917096"/>
            <a:ext cx="2043257" cy="2015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C:\Users\user\Desktop\FOTO\дозвілля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245" y="876525"/>
            <a:ext cx="2664296" cy="1998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IMG_9168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270" y="5117067"/>
            <a:ext cx="2799269" cy="15745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MG_917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" t="337" r="9484" b="-337"/>
          <a:stretch/>
        </p:blipFill>
        <p:spPr bwMode="auto">
          <a:xfrm>
            <a:off x="2648744" y="2827696"/>
            <a:ext cx="2638280" cy="2318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95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-374713" y="0"/>
            <a:ext cx="986509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64769" y="40944"/>
            <a:ext cx="7041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батьками: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52800" y="1341495"/>
            <a:ext cx="1872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Вивчення сім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`</a:t>
            </a: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 учня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135288" y="3063197"/>
            <a:ext cx="2304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Батьківський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всеобуч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68824" y="5184202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Спільна робота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587210" y="1130223"/>
            <a:ext cx="2232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нкетування;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771624" y="2787570"/>
            <a:ext cx="21233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есіди;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537176" y="1756993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постереження;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751341" y="3356992"/>
            <a:ext cx="2378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иставки дитячих робіт;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785688" y="4583600"/>
            <a:ext cx="31546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агальнобатьківська</a:t>
            </a: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конференція;</a:t>
            </a:r>
            <a:endParaRPr lang="ru-RU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771625" y="5414597"/>
            <a:ext cx="22281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ласні збори;</a:t>
            </a:r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751341" y="5876262"/>
            <a:ext cx="3134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батьківського комітету;</a:t>
            </a:r>
            <a:endParaRPr lang="ru-RU" sz="2400" dirty="0"/>
          </a:p>
        </p:txBody>
      </p:sp>
      <p:cxnSp>
        <p:nvCxnSpPr>
          <p:cNvPr id="17" name="Прямая со стрелкой 16"/>
          <p:cNvCxnSpPr>
            <a:stCxn id="5" idx="3"/>
          </p:cNvCxnSpPr>
          <p:nvPr/>
        </p:nvCxnSpPr>
        <p:spPr>
          <a:xfrm flipV="1">
            <a:off x="5025008" y="1361055"/>
            <a:ext cx="1562202" cy="39593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025008" y="1756994"/>
            <a:ext cx="1562202" cy="23083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11" idx="1"/>
          </p:cNvCxnSpPr>
          <p:nvPr/>
        </p:nvCxnSpPr>
        <p:spPr>
          <a:xfrm flipV="1">
            <a:off x="5439544" y="3018403"/>
            <a:ext cx="1332080" cy="46029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6" idx="3"/>
            <a:endCxn id="13" idx="1"/>
          </p:cNvCxnSpPr>
          <p:nvPr/>
        </p:nvCxnSpPr>
        <p:spPr>
          <a:xfrm>
            <a:off x="5439544" y="3478696"/>
            <a:ext cx="1311797" cy="2937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7" idx="3"/>
          </p:cNvCxnSpPr>
          <p:nvPr/>
        </p:nvCxnSpPr>
        <p:spPr>
          <a:xfrm flipV="1">
            <a:off x="5961112" y="4999098"/>
            <a:ext cx="824576" cy="4159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961112" y="5415035"/>
            <a:ext cx="790229" cy="2303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endCxn id="16" idx="1"/>
          </p:cNvCxnSpPr>
          <p:nvPr/>
        </p:nvCxnSpPr>
        <p:spPr>
          <a:xfrm>
            <a:off x="5961112" y="5414597"/>
            <a:ext cx="790229" cy="8771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61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30697" y="0"/>
            <a:ext cx="948950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9" descr="P90105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4379" y="4671045"/>
            <a:ext cx="3240360" cy="2071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IMG_6327"/>
          <p:cNvPicPr>
            <a:picLocks noChangeAspect="1" noChangeArrowheads="1"/>
          </p:cNvPicPr>
          <p:nvPr/>
        </p:nvPicPr>
        <p:blipFill rotWithShape="1">
          <a:blip r:embed="rId4"/>
          <a:srcRect t="24762"/>
          <a:stretch/>
        </p:blipFill>
        <p:spPr>
          <a:xfrm>
            <a:off x="3250345" y="189622"/>
            <a:ext cx="3572649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5" descr="Изображение 5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90563" y="176333"/>
            <a:ext cx="2780179" cy="2084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user\Desktop\IMG_325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31571" r="5479"/>
          <a:stretch/>
        </p:blipFill>
        <p:spPr bwMode="auto">
          <a:xfrm>
            <a:off x="3008784" y="2432214"/>
            <a:ext cx="4376791" cy="2149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IMG_319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2" t="-157" r="15390" b="157"/>
          <a:stretch/>
        </p:blipFill>
        <p:spPr bwMode="auto">
          <a:xfrm>
            <a:off x="7520701" y="2413612"/>
            <a:ext cx="2250041" cy="2140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IMG_9183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563" y="4849154"/>
            <a:ext cx="2780187" cy="1861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8341" y="1844824"/>
            <a:ext cx="582211" cy="3691970"/>
          </a:xfrm>
          <a:prstGeom prst="rect">
            <a:avLst/>
          </a:prstGeom>
          <a:noFill/>
        </p:spPr>
        <p:txBody>
          <a:bodyPr vert="wordArtVert"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БАТЬКИ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0552" y="3284984"/>
            <a:ext cx="582211" cy="3410155"/>
          </a:xfrm>
          <a:prstGeom prst="rect">
            <a:avLst/>
          </a:prstGeom>
          <a:noFill/>
        </p:spPr>
        <p:txBody>
          <a:bodyPr vert="wordArtVert"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 ДІТИ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" t="1383" b="1429"/>
          <a:stretch/>
        </p:blipFill>
        <p:spPr bwMode="auto">
          <a:xfrm>
            <a:off x="-1" y="-31349"/>
            <a:ext cx="9899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0184836">
            <a:off x="2044784" y="3500640"/>
            <a:ext cx="8337375" cy="1961203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uk-UA" sz="80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36776" y="116632"/>
            <a:ext cx="5328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 зорі розсипати в небі,</a:t>
            </a:r>
          </a:p>
          <a:p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 вітер спинити на мить.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00872" y="960451"/>
            <a:ext cx="5169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для цього всміхатися треба</a:t>
            </a:r>
          </a:p>
          <a:p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світ </a:t>
            </a:r>
            <a:r>
              <a:rPr lang="uk-UA" sz="2800" b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дитини любить!</a:t>
            </a:r>
            <a:endParaRPr lang="uk-UA" sz="2800" b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esktop\фото школа\1 вересня 3 клас\DSC_939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1" b="18325"/>
          <a:stretch/>
        </p:blipFill>
        <p:spPr bwMode="auto">
          <a:xfrm rot="20607146">
            <a:off x="2579269" y="1988227"/>
            <a:ext cx="5662615" cy="33694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1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4355" y="0"/>
            <a:ext cx="980355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0512" y="2636912"/>
            <a:ext cx="582211" cy="2583783"/>
          </a:xfrm>
          <a:prstGeom prst="rect">
            <a:avLst/>
          </a:prstGeom>
          <a:noFill/>
        </p:spPr>
        <p:txBody>
          <a:bodyPr vert="wordArtVert"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5" descr="https://mail.ukr.net/attach/show/15177454183001781216/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mail.ukr.net/attach/show/15177454183001781216/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Picture 8" descr="C:\Users\user\Desktop\IMG_91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857" y="312738"/>
            <a:ext cx="3395768" cy="2546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user\Desktop\IMG_9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475" y="312738"/>
            <a:ext cx="3229895" cy="2481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user\Desktop\IMG_915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9"/>
          <a:stretch/>
        </p:blipFill>
        <p:spPr bwMode="auto">
          <a:xfrm rot="5400000">
            <a:off x="2788282" y="3582712"/>
            <a:ext cx="3694152" cy="2640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user\Desktop\IMG_91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794" y="3643873"/>
            <a:ext cx="3786584" cy="2517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90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1447"/>
          <a:stretch/>
        </p:blipFill>
        <p:spPr bwMode="auto">
          <a:xfrm>
            <a:off x="4355" y="0"/>
            <a:ext cx="98035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0512" y="2636912"/>
            <a:ext cx="582211" cy="2583783"/>
          </a:xfrm>
          <a:prstGeom prst="rect">
            <a:avLst/>
          </a:prstGeom>
          <a:noFill/>
        </p:spPr>
        <p:txBody>
          <a:bodyPr vert="wordArtVert"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5" descr="https://mail.ukr.net/attach/show/15177454183001781216/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s://mail.ukr.net/attach/show/15177454183001781216/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2" descr="C:\Users\user\Desktop\ячс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2"/>
          <a:stretch/>
        </p:blipFill>
        <p:spPr bwMode="auto">
          <a:xfrm>
            <a:off x="6239716" y="139775"/>
            <a:ext cx="3636351" cy="2202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user\Desktop\зщш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2" t="11775" r="11144" b="-11775"/>
          <a:stretch/>
        </p:blipFill>
        <p:spPr bwMode="auto">
          <a:xfrm>
            <a:off x="2927348" y="160338"/>
            <a:ext cx="3312368" cy="2468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IMG_91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59171" y="3071945"/>
            <a:ext cx="4195114" cy="3039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IMG_916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7" b="3231"/>
          <a:stretch/>
        </p:blipFill>
        <p:spPr bwMode="auto">
          <a:xfrm>
            <a:off x="3261230" y="2493941"/>
            <a:ext cx="2978486" cy="4338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8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0" y="-11899"/>
            <a:ext cx="980355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40832" y="188640"/>
            <a:ext cx="47109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800" b="1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Любити життя та цінувати </a:t>
            </a:r>
            <a:br>
              <a:rPr lang="uk-UA" sz="2800" b="1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кожну хвилину.</a:t>
            </a:r>
          </a:p>
          <a:p>
            <a:pPr algn="ctr"/>
            <a:r>
              <a:rPr lang="uk-UA" sz="2800" b="1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Нести радість, любов.</a:t>
            </a:r>
          </a:p>
          <a:p>
            <a:pPr algn="ctr"/>
            <a:r>
              <a:rPr lang="uk-UA" sz="2800" b="1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книгах шукати істину, </a:t>
            </a:r>
            <a:br>
              <a:rPr lang="uk-UA" sz="2800" b="1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у людях - мудрість</a:t>
            </a:r>
            <a:r>
              <a:rPr lang="uk-UA" sz="28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800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873" y="2141361"/>
            <a:ext cx="582211" cy="3295357"/>
          </a:xfrm>
          <a:prstGeom prst="rect">
            <a:avLst/>
          </a:prstGeom>
          <a:noFill/>
        </p:spPr>
        <p:txBody>
          <a:bodyPr vert="wordArtVert"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ЖИТТЄВЕ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400" y="3789040"/>
            <a:ext cx="582211" cy="2342872"/>
          </a:xfrm>
          <a:prstGeom prst="rect">
            <a:avLst/>
          </a:prstGeom>
          <a:noFill/>
        </p:spPr>
        <p:txBody>
          <a:bodyPr vert="wordArtVert"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КРЕДО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208" y="4149080"/>
            <a:ext cx="2718792" cy="271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079" y="2435410"/>
            <a:ext cx="4297135" cy="39265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33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0" y="-26504"/>
            <a:ext cx="980355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96816" y="332656"/>
            <a:ext cx="6230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кожній дитині є </a:t>
            </a:r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uk-UA" sz="32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онце</a:t>
            </a:r>
            <a:r>
              <a:rPr lang="uk-UA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just"/>
            <a:r>
              <a:rPr lang="uk-UA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Дамо ж їй можливість світити».</a:t>
            </a:r>
            <a:endParaRPr lang="ru-RU" sz="2000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8453" y="1897270"/>
            <a:ext cx="582211" cy="4534287"/>
          </a:xfrm>
          <a:prstGeom prst="rect">
            <a:avLst/>
          </a:prstGeom>
          <a:noFill/>
        </p:spPr>
        <p:txBody>
          <a:bodyPr vert="wordArtVert"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867" y="3079556"/>
            <a:ext cx="582211" cy="2169717"/>
          </a:xfrm>
          <a:prstGeom prst="rect">
            <a:avLst/>
          </a:prstGeom>
          <a:noFill/>
        </p:spPr>
        <p:txBody>
          <a:bodyPr vert="wordArtVert"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КРЕДО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D:\1 Фотографії\Школа 1вересня\thumb_IMG_2719_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800" y="1574769"/>
            <a:ext cx="4514360" cy="3009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1 Фотографії\Школа 1вересня\thumb_IMG_2708_10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0"/>
          <a:stretch/>
        </p:blipFill>
        <p:spPr bwMode="auto">
          <a:xfrm>
            <a:off x="4454243" y="4164414"/>
            <a:ext cx="5370711" cy="2693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5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26239" y="0"/>
            <a:ext cx="980355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er\Desktop\4ук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" t="3650" r="6260" b="1471"/>
          <a:stretch/>
        </p:blipFill>
        <p:spPr bwMode="auto">
          <a:xfrm>
            <a:off x="7610091" y="3333959"/>
            <a:ext cx="2276094" cy="3279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ролл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" t="1959" r="8011" b="2824"/>
          <a:stretch/>
        </p:blipFill>
        <p:spPr bwMode="auto">
          <a:xfrm>
            <a:off x="5233827" y="3303724"/>
            <a:ext cx="2376264" cy="3363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IMG_9152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t="10179" r="3953" b="12280"/>
          <a:stretch/>
        </p:blipFill>
        <p:spPr bwMode="auto">
          <a:xfrm>
            <a:off x="5524821" y="116632"/>
            <a:ext cx="4235395" cy="3004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IMG_9162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800" y="169197"/>
            <a:ext cx="2215231" cy="2953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ser\Desktop\IMG_9163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438" y="3333959"/>
            <a:ext cx="2522463" cy="3363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0512" y="2276872"/>
            <a:ext cx="582211" cy="3691970"/>
          </a:xfrm>
          <a:prstGeom prst="rect">
            <a:avLst/>
          </a:prstGeom>
          <a:noFill/>
        </p:spPr>
        <p:txBody>
          <a:bodyPr vert="wordArtVert"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НАГОРОДИ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25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" t="1051" r="361" b="-1051"/>
          <a:stretch/>
        </p:blipFill>
        <p:spPr bwMode="auto">
          <a:xfrm>
            <a:off x="4355" y="-44089"/>
            <a:ext cx="9803551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48744" y="116631"/>
            <a:ext cx="72695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Науково-методична </a:t>
            </a:r>
            <a:r>
              <a:rPr lang="uk-UA" sz="40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r>
              <a:rPr lang="en-US" sz="40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40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0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i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над якою я працюю:</a:t>
            </a:r>
            <a:endParaRPr lang="ru-RU" sz="4000" b="1" i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51565" y="1478787"/>
            <a:ext cx="6336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новітніх та інтерактивних технологій  в початковій школі з метою стимулювання  креативності учнів. </a:t>
            </a:r>
            <a:endParaRPr lang="ru-RU" sz="1600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0577" y="2852936"/>
            <a:ext cx="64347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Моє завдання:</a:t>
            </a:r>
          </a:p>
          <a:p>
            <a:pPr algn="ctr"/>
            <a:endParaRPr lang="uk-UA" sz="2400" b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uk-UA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 </a:t>
            </a:r>
            <a:r>
              <a:rPr lang="uk-UA" sz="24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 </a:t>
            </a:r>
            <a:r>
              <a:rPr lang="uk-UA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цікавим; </a:t>
            </a:r>
            <a:endParaRPr lang="uk-UA" sz="2400" b="1" i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Впроваджувати </a:t>
            </a:r>
            <a:r>
              <a:rPr lang="uk-UA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нові методи інтерактивного навчання;</a:t>
            </a:r>
          </a:p>
          <a:p>
            <a:r>
              <a:rPr lang="uk-UA" sz="24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uk-UA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Створювати позитивний мікроклімат для співпраці вчителя з учнями</a:t>
            </a:r>
            <a:r>
              <a:rPr lang="uk-UA" sz="24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uk-UA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Всебічно розвивати творчі здібності дітей;</a:t>
            </a:r>
          </a:p>
          <a:p>
            <a:r>
              <a:rPr lang="uk-UA" sz="24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uk-UA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Розвивати, навчати, виховувати одночасно дітей нового покоління</a:t>
            </a:r>
            <a:r>
              <a:rPr lang="uk-UA" sz="24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34744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731</Words>
  <Application>Microsoft Office PowerPoint</Application>
  <PresentationFormat>Лист A4 (210x297 мм)</PresentationFormat>
  <Paragraphs>179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ВИКУСЯ</dc:creator>
  <cp:lastModifiedBy>user</cp:lastModifiedBy>
  <cp:revision>105</cp:revision>
  <dcterms:created xsi:type="dcterms:W3CDTF">2018-01-24T14:56:24Z</dcterms:created>
  <dcterms:modified xsi:type="dcterms:W3CDTF">2018-03-03T08:55:41Z</dcterms:modified>
</cp:coreProperties>
</file>