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8" r:id="rId9"/>
    <p:sldId id="279" r:id="rId10"/>
    <p:sldId id="264" r:id="rId11"/>
    <p:sldId id="296" r:id="rId12"/>
    <p:sldId id="277" r:id="rId13"/>
    <p:sldId id="280" r:id="rId14"/>
    <p:sldId id="265" r:id="rId15"/>
    <p:sldId id="266" r:id="rId16"/>
    <p:sldId id="267" r:id="rId17"/>
    <p:sldId id="268" r:id="rId18"/>
    <p:sldId id="269" r:id="rId19"/>
    <p:sldId id="274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73" r:id="rId33"/>
    <p:sldId id="294" r:id="rId34"/>
    <p:sldId id="29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9" d="100"/>
          <a:sy n="79" d="100"/>
        </p:scale>
        <p:origin x="106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3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9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7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56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2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549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7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8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40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21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A8A7F07-2D31-4C81-8287-71AA3C355A68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4FD2534-2240-4517-8F1E-63CAA15B7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8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Механічний</a:t>
            </a:r>
            <a:r>
              <a:rPr lang="ru-RU" dirty="0" smtClean="0"/>
              <a:t> </a:t>
            </a:r>
            <a:r>
              <a:rPr lang="ru-RU" dirty="0" err="1" smtClean="0"/>
              <a:t>рух</a:t>
            </a:r>
            <a:r>
              <a:rPr lang="ru-RU" dirty="0" smtClean="0"/>
              <a:t>. </a:t>
            </a:r>
            <a:r>
              <a:rPr lang="ru-RU" dirty="0" err="1" smtClean="0"/>
              <a:t>Розв’язування</a:t>
            </a:r>
            <a:r>
              <a:rPr lang="ru-RU" dirty="0" smtClean="0"/>
              <a:t> задач.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16832"/>
            <a:ext cx="9077279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8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</a:t>
            </a:r>
            <a:r>
              <a:rPr lang="ru-RU" sz="3600" dirty="0" smtClean="0"/>
              <a:t>1.На рисунку </a:t>
            </a:r>
            <a:r>
              <a:rPr lang="ru-RU" sz="3600" dirty="0" err="1" smtClean="0"/>
              <a:t>зображено</a:t>
            </a:r>
            <a:r>
              <a:rPr lang="ru-RU" sz="3600" dirty="0" smtClean="0"/>
              <a:t> </a:t>
            </a:r>
            <a:r>
              <a:rPr lang="ru-RU" sz="3600" dirty="0" err="1" smtClean="0"/>
              <a:t>графіки</a:t>
            </a:r>
            <a:r>
              <a:rPr lang="ru-RU" sz="3600" dirty="0" smtClean="0"/>
              <a:t> </a:t>
            </a:r>
            <a:r>
              <a:rPr lang="ru-RU" sz="3600" dirty="0" err="1" smtClean="0"/>
              <a:t>залежності</a:t>
            </a:r>
            <a:r>
              <a:rPr lang="ru-RU" sz="3600" dirty="0" smtClean="0"/>
              <a:t> шляху </a:t>
            </a:r>
            <a:r>
              <a:rPr lang="ru-RU" sz="3600" dirty="0" err="1" smtClean="0"/>
              <a:t>від</a:t>
            </a:r>
            <a:r>
              <a:rPr lang="ru-RU" sz="3600" dirty="0" smtClean="0"/>
              <a:t> часу. </a:t>
            </a:r>
            <a:r>
              <a:rPr lang="ru-RU" sz="3600" dirty="0" err="1" smtClean="0"/>
              <a:t>Знайдіть</a:t>
            </a:r>
            <a:r>
              <a:rPr lang="ru-RU" sz="3600" dirty="0" smtClean="0"/>
              <a:t> </a:t>
            </a:r>
            <a:r>
              <a:rPr lang="ru-RU" sz="3600" dirty="0" err="1" smtClean="0"/>
              <a:t>швидкість</a:t>
            </a:r>
            <a:r>
              <a:rPr lang="ru-RU" sz="3600" dirty="0" smtClean="0"/>
              <a:t>  </a:t>
            </a:r>
            <a:r>
              <a:rPr lang="ru-RU" sz="3600" dirty="0" err="1" smtClean="0"/>
              <a:t>руху</a:t>
            </a:r>
            <a:r>
              <a:rPr lang="ru-RU" sz="3600" dirty="0" smtClean="0"/>
              <a:t> </a:t>
            </a:r>
            <a:r>
              <a:rPr lang="ru-RU" sz="3600" dirty="0" err="1" smtClean="0"/>
              <a:t>тіл</a:t>
            </a:r>
            <a:r>
              <a:rPr lang="ru-RU" sz="3600" dirty="0" smtClean="0"/>
              <a:t>. </a:t>
            </a:r>
            <a:r>
              <a:rPr lang="en-US" sz="3600" dirty="0" smtClean="0"/>
              <a:t>          </a:t>
            </a:r>
            <a:r>
              <a:rPr lang="ru-RU" sz="3600" dirty="0" err="1" smtClean="0"/>
              <a:t>Побудувати</a:t>
            </a:r>
            <a:r>
              <a:rPr lang="ru-RU" sz="3600" dirty="0" smtClean="0"/>
              <a:t> </a:t>
            </a:r>
            <a:r>
              <a:rPr lang="ru-RU" sz="3600" dirty="0" err="1" smtClean="0"/>
              <a:t>графіки</a:t>
            </a:r>
            <a:r>
              <a:rPr lang="ru-RU" sz="3600" dirty="0" smtClean="0"/>
              <a:t> </a:t>
            </a:r>
            <a:r>
              <a:rPr lang="ru-RU" sz="3600" dirty="0" err="1" smtClean="0"/>
              <a:t>швидкості</a:t>
            </a:r>
            <a:r>
              <a:rPr lang="ru-RU" sz="3600" dirty="0" smtClean="0"/>
              <a:t> .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916832"/>
            <a:ext cx="8784975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98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8712968" cy="5550368"/>
          </a:xfrm>
        </p:spPr>
      </p:pic>
    </p:spTree>
    <p:extLst>
      <p:ext uri="{BB962C8B-B14F-4D97-AF65-F5344CB8AC3E}">
        <p14:creationId xmlns:p14="http://schemas.microsoft.com/office/powerpoint/2010/main" val="10133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Сформулювати задачу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09996"/>
            <a:ext cx="8640960" cy="4887350"/>
          </a:xfrm>
        </p:spPr>
      </p:pic>
    </p:spTree>
    <p:extLst>
      <p:ext uri="{BB962C8B-B14F-4D97-AF65-F5344CB8AC3E}">
        <p14:creationId xmlns:p14="http://schemas.microsoft.com/office/powerpoint/2010/main" val="30497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6632"/>
            <a:ext cx="8280401" cy="6009531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uk-UA" sz="4400" dirty="0" smtClean="0"/>
              <a:t> 1. Охарактеризувати рух на кожній ділянці.</a:t>
            </a:r>
          </a:p>
          <a:p>
            <a:pPr marL="34290" indent="0">
              <a:buNone/>
            </a:pPr>
            <a:r>
              <a:rPr lang="uk-UA" sz="4400" dirty="0" smtClean="0"/>
              <a:t> 2. Знайти шлях, пройдений тілом на кожній ділянці.</a:t>
            </a:r>
          </a:p>
          <a:p>
            <a:pPr marL="34290" indent="0">
              <a:buNone/>
            </a:pPr>
            <a:r>
              <a:rPr lang="uk-UA" sz="4400" dirty="0" smtClean="0"/>
              <a:t> 3. Скільки часу спостерігали за рухом?</a:t>
            </a:r>
          </a:p>
          <a:p>
            <a:pPr marL="34290" indent="0">
              <a:buNone/>
            </a:pPr>
            <a:r>
              <a:rPr lang="uk-UA" sz="4400" dirty="0" smtClean="0"/>
              <a:t> 4. Який шлях тіло подолало за 10 с, за 25 с, за 35 с?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122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2.На рисунку </a:t>
            </a:r>
            <a:r>
              <a:rPr lang="ru-RU" sz="3200" dirty="0" err="1" smtClean="0"/>
              <a:t>зображено</a:t>
            </a:r>
            <a:r>
              <a:rPr lang="ru-RU" sz="3200" dirty="0" smtClean="0"/>
              <a:t> </a:t>
            </a:r>
            <a:r>
              <a:rPr lang="ru-RU" sz="3200" dirty="0" err="1" smtClean="0"/>
              <a:t>графіки</a:t>
            </a:r>
            <a:r>
              <a:rPr lang="ru-RU" sz="3200" dirty="0" smtClean="0"/>
              <a:t> </a:t>
            </a:r>
            <a:r>
              <a:rPr lang="ru-RU" sz="3200" dirty="0" err="1" smtClean="0"/>
              <a:t>залежності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від</a:t>
            </a:r>
            <a:r>
              <a:rPr lang="ru-RU" sz="3200" dirty="0" smtClean="0"/>
              <a:t> часу. </a:t>
            </a:r>
            <a:r>
              <a:rPr lang="ru-RU" sz="3200" dirty="0" err="1" smtClean="0"/>
              <a:t>Знайдіть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швидкість</a:t>
            </a:r>
            <a:r>
              <a:rPr lang="ru-RU" sz="3200" dirty="0" smtClean="0"/>
              <a:t> 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 </a:t>
            </a:r>
            <a:r>
              <a:rPr lang="ru-RU" sz="3200" dirty="0" err="1" smtClean="0"/>
              <a:t>тіл</a:t>
            </a:r>
            <a:r>
              <a:rPr lang="ru-RU" sz="3200" dirty="0" smtClean="0"/>
              <a:t> і </a:t>
            </a:r>
            <a:r>
              <a:rPr lang="ru-RU" sz="3200" dirty="0" err="1" smtClean="0"/>
              <a:t>пройдений</a:t>
            </a:r>
            <a:r>
              <a:rPr lang="ru-RU" sz="3200" dirty="0" smtClean="0"/>
              <a:t> шлях за 30 с..</a:t>
            </a:r>
            <a:endParaRPr lang="ru-RU" sz="3200" dirty="0"/>
          </a:p>
        </p:txBody>
      </p:sp>
      <p:pic>
        <p:nvPicPr>
          <p:cNvPr id="4" name="Объект 3" descr="L4_00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208911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ІІІ привал – привал «</a:t>
            </a:r>
            <a:r>
              <a:rPr lang="ru-RU" dirty="0" err="1" smtClean="0">
                <a:solidFill>
                  <a:srgbClr val="FF0000"/>
                </a:solidFill>
              </a:rPr>
              <a:t>Кмітливих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9143999" cy="4869160"/>
          </a:xfrm>
        </p:spPr>
        <p:txBody>
          <a:bodyPr>
            <a:normAutofit fontScale="92500" lnSpcReduction="20000"/>
          </a:bodyPr>
          <a:lstStyle/>
          <a:p>
            <a:pPr marL="34290" indent="0">
              <a:buNone/>
            </a:pPr>
            <a:r>
              <a:rPr lang="ru-RU" sz="3200" dirty="0" smtClean="0"/>
              <a:t>  1.Мчить, </a:t>
            </a:r>
            <a:r>
              <a:rPr lang="ru-RU" sz="3200" dirty="0" err="1" smtClean="0"/>
              <a:t>мов</a:t>
            </a:r>
            <a:r>
              <a:rPr lang="ru-RU" sz="3200" dirty="0" smtClean="0"/>
              <a:t> </a:t>
            </a:r>
            <a:r>
              <a:rPr lang="ru-RU" sz="3200" dirty="0" err="1" smtClean="0"/>
              <a:t>вітер</a:t>
            </a:r>
            <a:r>
              <a:rPr lang="ru-RU" sz="3200" dirty="0" smtClean="0"/>
              <a:t>.    </a:t>
            </a:r>
          </a:p>
          <a:p>
            <a:pPr marL="34290" indent="0">
              <a:buNone/>
            </a:pPr>
            <a:r>
              <a:rPr lang="ru-RU" sz="3200" dirty="0" smtClean="0"/>
              <a:t> (</a:t>
            </a:r>
            <a:r>
              <a:rPr lang="ru-RU" sz="3200" dirty="0" err="1" smtClean="0"/>
              <a:t>Швидкість</a:t>
            </a:r>
            <a:r>
              <a:rPr lang="ru-RU" sz="3200" dirty="0" smtClean="0"/>
              <a:t>.)</a:t>
            </a:r>
          </a:p>
          <a:p>
            <a:pPr marL="34290" indent="0">
              <a:buNone/>
            </a:pPr>
            <a:r>
              <a:rPr lang="ru-RU" sz="3200" dirty="0" smtClean="0"/>
              <a:t> 2.Подивися </a:t>
            </a:r>
            <a:r>
              <a:rPr lang="ru-RU" sz="3200" dirty="0" err="1" smtClean="0"/>
              <a:t>крізь</a:t>
            </a:r>
            <a:r>
              <a:rPr lang="ru-RU" sz="3200" dirty="0" smtClean="0"/>
              <a:t> </a:t>
            </a:r>
            <a:r>
              <a:rPr lang="ru-RU" sz="3200" dirty="0" err="1" smtClean="0"/>
              <a:t>поруччя</a:t>
            </a:r>
            <a:r>
              <a:rPr lang="ru-RU" sz="3200" dirty="0" smtClean="0"/>
              <a:t> моста, і </a:t>
            </a:r>
            <a:r>
              <a:rPr lang="ru-RU" sz="3200" dirty="0" err="1" smtClean="0"/>
              <a:t>ти</a:t>
            </a:r>
            <a:r>
              <a:rPr lang="ru-RU" sz="3200" dirty="0" smtClean="0"/>
              <a:t> </a:t>
            </a:r>
            <a:r>
              <a:rPr lang="ru-RU" sz="3200" dirty="0" err="1" smtClean="0"/>
              <a:t>побачиш</a:t>
            </a:r>
            <a:r>
              <a:rPr lang="ru-RU" sz="3200" dirty="0" smtClean="0"/>
              <a:t>, як </a:t>
            </a:r>
            <a:r>
              <a:rPr lang="ru-RU" sz="3200" dirty="0" err="1" smtClean="0"/>
              <a:t>міст</a:t>
            </a:r>
            <a:r>
              <a:rPr lang="ru-RU" sz="3200" dirty="0" smtClean="0"/>
              <a:t> </a:t>
            </a:r>
            <a:r>
              <a:rPr lang="ru-RU" sz="3200" dirty="0" err="1" smtClean="0"/>
              <a:t>пливе</a:t>
            </a:r>
            <a:r>
              <a:rPr lang="ru-RU" sz="3200" dirty="0" smtClean="0"/>
              <a:t> по </a:t>
            </a:r>
            <a:r>
              <a:rPr lang="ru-RU" sz="3200" dirty="0" err="1" smtClean="0"/>
              <a:t>нерухомій</a:t>
            </a:r>
            <a:r>
              <a:rPr lang="ru-RU" sz="3200" dirty="0" smtClean="0"/>
              <a:t> </a:t>
            </a:r>
            <a:r>
              <a:rPr lang="ru-RU" sz="3200" dirty="0" err="1" smtClean="0"/>
              <a:t>воді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(</a:t>
            </a:r>
            <a:r>
              <a:rPr lang="ru-RU" sz="3200" dirty="0" err="1" smtClean="0"/>
              <a:t>Відносність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.)</a:t>
            </a:r>
          </a:p>
          <a:p>
            <a:pPr marL="34290" indent="0">
              <a:buNone/>
            </a:pPr>
            <a:r>
              <a:rPr lang="ru-RU" sz="3200" dirty="0" smtClean="0"/>
              <a:t> 3.Піший </a:t>
            </a:r>
            <a:r>
              <a:rPr lang="ru-RU" sz="3200" dirty="0" err="1" smtClean="0"/>
              <a:t>кінному</a:t>
            </a:r>
            <a:r>
              <a:rPr lang="ru-RU" sz="3200" dirty="0" smtClean="0"/>
              <a:t> не </a:t>
            </a:r>
            <a:r>
              <a:rPr lang="ru-RU" sz="3200" dirty="0" err="1" smtClean="0"/>
              <a:t>товариш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(</a:t>
            </a:r>
            <a:r>
              <a:rPr lang="ru-RU" sz="3200" dirty="0" err="1" smtClean="0"/>
              <a:t>Механічний</a:t>
            </a:r>
            <a:r>
              <a:rPr lang="ru-RU" sz="3200" dirty="0" smtClean="0"/>
              <a:t> </a:t>
            </a:r>
            <a:r>
              <a:rPr lang="ru-RU" sz="3200" dirty="0" err="1" smtClean="0"/>
              <a:t>рух</a:t>
            </a:r>
            <a:r>
              <a:rPr lang="ru-RU" sz="3200" dirty="0" smtClean="0"/>
              <a:t>: </a:t>
            </a:r>
            <a:r>
              <a:rPr lang="ru-RU" sz="3200" dirty="0" err="1" smtClean="0"/>
              <a:t>різна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швидкість</a:t>
            </a:r>
            <a:r>
              <a:rPr lang="ru-RU" sz="3200" dirty="0" smtClean="0"/>
              <a:t>.)</a:t>
            </a:r>
          </a:p>
          <a:p>
            <a:pPr marL="34290" indent="0">
              <a:buNone/>
            </a:pPr>
            <a:r>
              <a:rPr lang="ru-RU" sz="3200" dirty="0" smtClean="0"/>
              <a:t> 4.Без </a:t>
            </a:r>
            <a:r>
              <a:rPr lang="ru-RU" sz="3200" dirty="0" err="1" smtClean="0"/>
              <a:t>вітру</a:t>
            </a:r>
            <a:r>
              <a:rPr lang="ru-RU" sz="3200" dirty="0" smtClean="0"/>
              <a:t> і </a:t>
            </a:r>
            <a:r>
              <a:rPr lang="ru-RU" sz="3200" dirty="0" err="1" smtClean="0"/>
              <a:t>білина</a:t>
            </a:r>
            <a:r>
              <a:rPr lang="ru-RU" sz="3200" dirty="0" smtClean="0"/>
              <a:t> не </a:t>
            </a:r>
            <a:r>
              <a:rPr lang="ru-RU" sz="3200" dirty="0" err="1" smtClean="0"/>
              <a:t>ворухнеться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(Рух.)</a:t>
            </a:r>
          </a:p>
          <a:p>
            <a:pPr marL="34290" indent="0">
              <a:buNone/>
            </a:pPr>
            <a:r>
              <a:rPr lang="ru-RU" sz="3200" dirty="0" smtClean="0"/>
              <a:t> 5.Заблукав у </a:t>
            </a:r>
            <a:r>
              <a:rPr lang="ru-RU" sz="3200" dirty="0" err="1" smtClean="0"/>
              <a:t>трьох</a:t>
            </a:r>
            <a:r>
              <a:rPr lang="ru-RU" sz="3200" dirty="0" smtClean="0"/>
              <a:t> соснах.</a:t>
            </a:r>
          </a:p>
          <a:p>
            <a:pPr marL="34290" indent="0">
              <a:buNone/>
            </a:pPr>
            <a:r>
              <a:rPr lang="ru-RU" sz="3200" dirty="0" smtClean="0"/>
              <a:t>  (</a:t>
            </a:r>
            <a:r>
              <a:rPr lang="ru-RU" sz="3200" dirty="0" err="1" smtClean="0"/>
              <a:t>Тіло</a:t>
            </a:r>
            <a:r>
              <a:rPr lang="ru-RU" sz="3200" dirty="0" smtClean="0"/>
              <a:t> </a:t>
            </a:r>
            <a:r>
              <a:rPr lang="ru-RU" sz="3200" dirty="0" err="1" smtClean="0"/>
              <a:t>відліку</a:t>
            </a:r>
            <a:r>
              <a:rPr lang="ru-RU" sz="3200" dirty="0" smtClean="0"/>
              <a:t>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38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Фізкультхвилинка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піднесли</a:t>
            </a:r>
            <a:r>
              <a:rPr lang="ru-RU" dirty="0" smtClean="0"/>
              <a:t> руки – раз!</a:t>
            </a:r>
          </a:p>
          <a:p>
            <a:r>
              <a:rPr lang="ru-RU" dirty="0" smtClean="0"/>
              <a:t>На носках </a:t>
            </a:r>
            <a:r>
              <a:rPr lang="ru-RU" dirty="0" err="1" smtClean="0"/>
              <a:t>стоїть</a:t>
            </a:r>
            <a:r>
              <a:rPr lang="ru-RU" dirty="0" smtClean="0"/>
              <a:t> весь </a:t>
            </a:r>
            <a:r>
              <a:rPr lang="ru-RU" dirty="0" err="1" smtClean="0"/>
              <a:t>клас</a:t>
            </a:r>
            <a:r>
              <a:rPr lang="ru-RU" dirty="0" smtClean="0"/>
              <a:t>,</a:t>
            </a:r>
          </a:p>
          <a:p>
            <a:r>
              <a:rPr lang="ru-RU" dirty="0" smtClean="0"/>
              <a:t>Два </a:t>
            </a:r>
            <a:r>
              <a:rPr lang="ru-RU" dirty="0" err="1" smtClean="0"/>
              <a:t>присіли</a:t>
            </a:r>
            <a:r>
              <a:rPr lang="ru-RU" dirty="0" smtClean="0"/>
              <a:t>, руки вниз,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сусіда</a:t>
            </a:r>
            <a:r>
              <a:rPr lang="ru-RU" dirty="0" smtClean="0"/>
              <a:t> подивись.</a:t>
            </a:r>
          </a:p>
          <a:p>
            <a:r>
              <a:rPr lang="ru-RU" dirty="0" smtClean="0"/>
              <a:t>Раз! – і </a:t>
            </a:r>
            <a:r>
              <a:rPr lang="ru-RU" dirty="0" err="1" smtClean="0"/>
              <a:t>вгору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Два! – і вниз,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сусіда</a:t>
            </a:r>
            <a:r>
              <a:rPr lang="ru-RU" dirty="0" smtClean="0"/>
              <a:t> подивись.</a:t>
            </a:r>
          </a:p>
          <a:p>
            <a:r>
              <a:rPr lang="ru-RU" dirty="0" smtClean="0"/>
              <a:t>Будем дружно ми </a:t>
            </a:r>
            <a:r>
              <a:rPr lang="ru-RU" dirty="0" err="1" smtClean="0"/>
              <a:t>вставати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Щоб</a:t>
            </a:r>
            <a:r>
              <a:rPr lang="ru-RU" dirty="0" smtClean="0"/>
              <a:t> ногам роботу </a:t>
            </a:r>
            <a:r>
              <a:rPr lang="ru-RU" dirty="0" err="1" smtClean="0"/>
              <a:t>дати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 – </a:t>
            </a:r>
            <a:r>
              <a:rPr lang="ru-RU" dirty="0" err="1" smtClean="0"/>
              <a:t>присіли</a:t>
            </a:r>
            <a:r>
              <a:rPr lang="ru-RU" dirty="0" smtClean="0"/>
              <a:t>, два – </a:t>
            </a:r>
            <a:r>
              <a:rPr lang="ru-RU" dirty="0" err="1" smtClean="0"/>
              <a:t>піднялись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Хай </a:t>
            </a:r>
            <a:r>
              <a:rPr lang="ru-RU" dirty="0" err="1" smtClean="0"/>
              <a:t>мужніє</a:t>
            </a:r>
            <a:r>
              <a:rPr lang="ru-RU" dirty="0" smtClean="0"/>
              <a:t> ваше </a:t>
            </a:r>
            <a:r>
              <a:rPr lang="ru-RU" dirty="0" err="1" smtClean="0"/>
              <a:t>тіло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старався</a:t>
            </a:r>
            <a:r>
              <a:rPr lang="ru-RU" dirty="0" smtClean="0"/>
              <a:t> </a:t>
            </a:r>
            <a:r>
              <a:rPr lang="ru-RU" dirty="0" err="1" smtClean="0"/>
              <a:t>присідати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відпочивати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6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І</a:t>
            </a:r>
            <a:r>
              <a:rPr lang="en-US" dirty="0" smtClean="0">
                <a:solidFill>
                  <a:srgbClr val="FF0000"/>
                </a:solidFill>
              </a:rPr>
              <a:t>V </a:t>
            </a:r>
            <a:r>
              <a:rPr lang="ru-RU" dirty="0" smtClean="0">
                <a:solidFill>
                  <a:srgbClr val="FF0000"/>
                </a:solidFill>
              </a:rPr>
              <a:t>привал – привал «</a:t>
            </a:r>
            <a:r>
              <a:rPr lang="ru-RU" dirty="0" err="1" smtClean="0">
                <a:solidFill>
                  <a:srgbClr val="FF0000"/>
                </a:solidFill>
              </a:rPr>
              <a:t>Експериментаторів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" indent="0">
              <a:buNone/>
            </a:pPr>
            <a:r>
              <a:rPr lang="ru-RU" sz="4000" dirty="0" smtClean="0"/>
              <a:t>1.	</a:t>
            </a:r>
            <a:r>
              <a:rPr lang="ru-RU" sz="4000" dirty="0" err="1" smtClean="0"/>
              <a:t>Визначити</a:t>
            </a:r>
            <a:r>
              <a:rPr lang="ru-RU" sz="4000" dirty="0" smtClean="0"/>
              <a:t> </a:t>
            </a:r>
            <a:r>
              <a:rPr lang="ru-RU" sz="4000" dirty="0" err="1" smtClean="0"/>
              <a:t>швидкість</a:t>
            </a:r>
            <a:r>
              <a:rPr lang="ru-RU" sz="4000" dirty="0" smtClean="0"/>
              <a:t> </a:t>
            </a:r>
            <a:r>
              <a:rPr lang="ru-RU" sz="4000" dirty="0" err="1" smtClean="0"/>
              <a:t>руху</a:t>
            </a:r>
            <a:r>
              <a:rPr lang="ru-RU" sz="4000" dirty="0" smtClean="0"/>
              <a:t> кульки.</a:t>
            </a:r>
          </a:p>
          <a:p>
            <a:pPr marL="34290" indent="0">
              <a:buNone/>
            </a:pPr>
            <a:r>
              <a:rPr lang="ru-RU" sz="4000" dirty="0" smtClean="0"/>
              <a:t>2.	</a:t>
            </a:r>
            <a:r>
              <a:rPr lang="ru-RU" sz="4000" dirty="0" err="1" smtClean="0"/>
              <a:t>Запропонуйте</a:t>
            </a:r>
            <a:r>
              <a:rPr lang="ru-RU" sz="4000" dirty="0" smtClean="0"/>
              <a:t> </a:t>
            </a:r>
            <a:r>
              <a:rPr lang="ru-RU" sz="4000" dirty="0" err="1" smtClean="0"/>
              <a:t>спосіб</a:t>
            </a:r>
            <a:r>
              <a:rPr lang="ru-RU" sz="4000" dirty="0" smtClean="0"/>
              <a:t> </a:t>
            </a:r>
            <a:r>
              <a:rPr lang="ru-RU" sz="4000" dirty="0" err="1" smtClean="0"/>
              <a:t>визначення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швидкості</a:t>
            </a:r>
            <a:r>
              <a:rPr lang="ru-RU" sz="4000" dirty="0" smtClean="0"/>
              <a:t> </a:t>
            </a:r>
            <a:r>
              <a:rPr lang="ru-RU" sz="4000" dirty="0" err="1" smtClean="0"/>
              <a:t>руху</a:t>
            </a:r>
            <a:r>
              <a:rPr lang="ru-RU" sz="4000" dirty="0" smtClean="0"/>
              <a:t> </a:t>
            </a:r>
            <a:r>
              <a:rPr lang="ru-RU" sz="4000" dirty="0" err="1" smtClean="0"/>
              <a:t>людини</a:t>
            </a:r>
            <a:r>
              <a:rPr lang="ru-RU" sz="40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0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800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V привал – привал «</a:t>
            </a:r>
            <a:r>
              <a:rPr lang="ru-RU" dirty="0" err="1" smtClean="0">
                <a:solidFill>
                  <a:srgbClr val="FF0000"/>
                </a:solidFill>
              </a:rPr>
              <a:t>Чарівників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Пояснити</a:t>
            </a:r>
            <a:r>
              <a:rPr lang="ru-RU" dirty="0" smtClean="0"/>
              <a:t> </a:t>
            </a:r>
            <a:r>
              <a:rPr lang="ru-RU" dirty="0" err="1" smtClean="0"/>
              <a:t>дослід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0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sz="3600" dirty="0" err="1"/>
              <a:t>Користуючись</a:t>
            </a:r>
            <a:r>
              <a:rPr lang="ru-RU" sz="3600" dirty="0"/>
              <a:t> </a:t>
            </a:r>
            <a:r>
              <a:rPr lang="ru-RU" sz="3600" dirty="0" err="1" smtClean="0"/>
              <a:t>трикутником</a:t>
            </a:r>
            <a:r>
              <a:rPr lang="ru-RU" sz="3600" dirty="0" smtClean="0"/>
              <a:t>,  </a:t>
            </a:r>
            <a:r>
              <a:rPr lang="ru-RU" sz="3600" dirty="0" err="1"/>
              <a:t>скласти</a:t>
            </a:r>
            <a:r>
              <a:rPr lang="ru-RU" sz="3600" dirty="0"/>
              <a:t> </a:t>
            </a:r>
            <a:r>
              <a:rPr lang="ru-RU" sz="3600" dirty="0" err="1"/>
              <a:t>формули</a:t>
            </a:r>
            <a:r>
              <a:rPr lang="ru-RU" sz="3600" dirty="0"/>
              <a:t> для v, s, t і </a:t>
            </a:r>
            <a:r>
              <a:rPr lang="ru-RU" sz="3600" dirty="0" err="1"/>
              <a:t>записати</a:t>
            </a:r>
            <a:r>
              <a:rPr lang="ru-RU" sz="3600" dirty="0"/>
              <a:t> </a:t>
            </a:r>
            <a:r>
              <a:rPr lang="ru-RU" sz="3600" dirty="0" err="1"/>
              <a:t>основні</a:t>
            </a:r>
            <a:r>
              <a:rPr lang="ru-RU" sz="3600" dirty="0"/>
              <a:t> </a:t>
            </a:r>
            <a:r>
              <a:rPr lang="ru-RU" sz="3600" dirty="0" err="1"/>
              <a:t>одиниці</a:t>
            </a:r>
            <a:r>
              <a:rPr lang="ru-RU" sz="3600" dirty="0"/>
              <a:t> </a:t>
            </a:r>
            <a:r>
              <a:rPr lang="ru-RU" sz="3600" dirty="0" err="1"/>
              <a:t>вимірювання</a:t>
            </a:r>
            <a:r>
              <a:rPr lang="ru-RU" sz="3600" dirty="0"/>
              <a:t> </a:t>
            </a:r>
            <a:r>
              <a:rPr lang="ru-RU" sz="3600" dirty="0" err="1"/>
              <a:t>фізичних</a:t>
            </a:r>
            <a:r>
              <a:rPr lang="ru-RU" sz="3600" dirty="0"/>
              <a:t> величин.</a:t>
            </a:r>
          </a:p>
        </p:txBody>
      </p:sp>
      <p:pic>
        <p:nvPicPr>
          <p:cNvPr id="4" name="Объект 3" descr="C:\Users\user\Pictures\hello_html_2df79f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6408712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вальная выноска 1"/>
          <p:cNvSpPr/>
          <p:nvPr/>
        </p:nvSpPr>
        <p:spPr>
          <a:xfrm>
            <a:off x="4716016" y="1916832"/>
            <a:ext cx="1872208" cy="15121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S=</a:t>
            </a:r>
            <a:r>
              <a:rPr lang="en-US" sz="4800" dirty="0" err="1" smtClean="0"/>
              <a:t>vt</a:t>
            </a:r>
            <a:endParaRPr lang="ru-RU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вальная выноска 4"/>
              <p:cNvSpPr/>
              <p:nvPr/>
            </p:nvSpPr>
            <p:spPr>
              <a:xfrm>
                <a:off x="5796136" y="3717032"/>
                <a:ext cx="2555776" cy="1656184"/>
              </a:xfrm>
              <a:prstGeom prst="wedgeEllipseCallo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400" dirty="0" smtClean="0"/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b="0" i="1" smtClean="0"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lang="en-US" sz="5400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5" name="Овальная выноска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717032"/>
                <a:ext cx="2555776" cy="1656184"/>
              </a:xfrm>
              <a:prstGeom prst="wedgeEllipseCallou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вальная выноска 5"/>
              <p:cNvSpPr/>
              <p:nvPr/>
            </p:nvSpPr>
            <p:spPr>
              <a:xfrm>
                <a:off x="0" y="3068960"/>
                <a:ext cx="2411760" cy="1872208"/>
              </a:xfrm>
              <a:prstGeom prst="wedgeEllipseCallout">
                <a:avLst>
                  <a:gd name="adj1" fmla="val 26701"/>
                  <a:gd name="adj2" fmla="val 53752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400" dirty="0" smtClean="0"/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b="0" i="1" smtClean="0"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lang="en-US" sz="5400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6" name="Овальная выноска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8960"/>
                <a:ext cx="2411760" cy="1872208"/>
              </a:xfrm>
              <a:prstGeom prst="wedgeEllipseCallout">
                <a:avLst>
                  <a:gd name="adj1" fmla="val 26701"/>
                  <a:gd name="adj2" fmla="val 53752"/>
                </a:avLst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04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844824"/>
            <a:ext cx="7794360" cy="4251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           Розум </a:t>
            </a:r>
            <a:r>
              <a:rPr lang="ru-RU" sz="2800" dirty="0" err="1" smtClean="0"/>
              <a:t>полягає</a:t>
            </a:r>
            <a:r>
              <a:rPr lang="ru-RU" sz="2800" dirty="0" smtClean="0"/>
              <a:t> не </a:t>
            </a:r>
            <a:r>
              <a:rPr lang="ru-RU" sz="2800" dirty="0" err="1" smtClean="0"/>
              <a:t>тільки</a:t>
            </a:r>
            <a:r>
              <a:rPr lang="ru-RU" sz="2800" dirty="0" smtClean="0"/>
              <a:t> в </a:t>
            </a:r>
            <a:r>
              <a:rPr lang="ru-RU" sz="2800" dirty="0" err="1" smtClean="0"/>
              <a:t>знанні</a:t>
            </a:r>
            <a:r>
              <a:rPr lang="ru-RU" sz="2800" dirty="0" smtClean="0"/>
              <a:t>,</a:t>
            </a:r>
          </a:p>
          <a:p>
            <a:pPr marL="0" indent="0" algn="r">
              <a:buNone/>
            </a:pPr>
            <a:r>
              <a:rPr lang="ru-RU" sz="2800" dirty="0" smtClean="0"/>
              <a:t>                     але й в </a:t>
            </a:r>
            <a:r>
              <a:rPr lang="ru-RU" sz="2800" dirty="0" err="1" smtClean="0"/>
              <a:t>умінні</a:t>
            </a:r>
            <a:r>
              <a:rPr lang="ru-RU" sz="2800" dirty="0" smtClean="0"/>
              <a:t> </a:t>
            </a:r>
            <a:r>
              <a:rPr lang="ru-RU" sz="2800" dirty="0" err="1" smtClean="0"/>
              <a:t>застосовувати</a:t>
            </a:r>
            <a:r>
              <a:rPr lang="ru-RU" sz="2800" dirty="0" smtClean="0"/>
              <a:t>                  </a:t>
            </a:r>
            <a:r>
              <a:rPr lang="ru-RU" sz="2800" dirty="0" err="1" smtClean="0"/>
              <a:t>знання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ділі</a:t>
            </a:r>
            <a:r>
              <a:rPr lang="ru-RU" sz="2800" dirty="0" smtClean="0"/>
              <a:t>.</a:t>
            </a:r>
          </a:p>
          <a:p>
            <a:pPr marL="0" indent="0" algn="r">
              <a:buNone/>
            </a:pPr>
            <a:r>
              <a:rPr lang="ru-RU" sz="2800" dirty="0" smtClean="0"/>
              <a:t>                                                                                                </a:t>
            </a:r>
            <a:r>
              <a:rPr lang="ru-RU" sz="2800" dirty="0" err="1" smtClean="0"/>
              <a:t>Арістотель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423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	</a:t>
            </a:r>
            <a:r>
              <a:rPr lang="ru-RU" dirty="0" err="1"/>
              <a:t>Порівняти</a:t>
            </a:r>
            <a:r>
              <a:rPr lang="ru-RU" dirty="0"/>
              <a:t> </a:t>
            </a:r>
            <a:r>
              <a:rPr lang="ru-RU" dirty="0" err="1"/>
              <a:t>швидкість</a:t>
            </a:r>
            <a:r>
              <a:rPr lang="ru-RU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8"/>
              <p:cNvSpPr>
                <a:spLocks noGrp="1"/>
              </p:cNvSpPr>
              <p:nvPr>
                <p:ph idx="1"/>
              </p:nvPr>
            </p:nvSpPr>
            <p:spPr>
              <a:xfrm>
                <a:off x="0" y="3212977"/>
                <a:ext cx="9143999" cy="1656183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indent="0" algn="ctr">
                  <a:buNone/>
                </a:pPr>
                <a:r>
                  <a:rPr lang="uk-UA" sz="5400" dirty="0" smtClean="0"/>
                  <a:t>72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5400" dirty="0" smtClean="0"/>
                  <a:t>      ?       24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9" name="Объект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3212977"/>
                <a:ext cx="9143999" cy="1656183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1628800"/>
                <a:ext cx="9144000" cy="1584176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5400" dirty="0" smtClean="0"/>
                  <a:t>10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5400" dirty="0" smtClean="0"/>
                  <a:t>        ?       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год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8" name="Скругленный 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8800"/>
                <a:ext cx="9144000" cy="1584176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0" y="4941168"/>
                <a:ext cx="9144000" cy="1916832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4800" dirty="0" smtClean="0"/>
                  <a:t>480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4800" b="0" i="1" smtClean="0">
                            <a:latin typeface="Cambria Math"/>
                          </a:rPr>
                          <m:t>хв</m:t>
                        </m:r>
                      </m:den>
                    </m:f>
                  </m:oMath>
                </a14:m>
                <a:r>
                  <a:rPr lang="ru-RU" sz="4800" dirty="0" smtClean="0"/>
                  <a:t>          ?       27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4800" b="0" i="1" smtClean="0">
                            <a:latin typeface="Cambria Math"/>
                          </a:rPr>
                          <m:t>год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:endParaRPr lang="ru-RU" sz="4800" dirty="0"/>
              </a:p>
            </p:txBody>
          </p:sp>
        </mc:Choice>
        <mc:Fallback xmlns="">
          <p:sp>
            <p:nvSpPr>
              <p:cNvPr id="11" name="Скругленный 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41168"/>
                <a:ext cx="9144000" cy="191683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35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260648"/>
                <a:ext cx="9144000" cy="216024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5400" dirty="0" smtClean="0"/>
                  <a:t>10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5400" dirty="0" smtClean="0"/>
                  <a:t>        </a:t>
                </a:r>
                <a14:m>
                  <m:oMath xmlns:m="http://schemas.openxmlformats.org/officeDocument/2006/math">
                    <m:r>
                      <a:rPr lang="ru-RU" sz="5400" i="1" dirty="0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ru-RU" sz="5400" dirty="0" smtClean="0"/>
                  <a:t>       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год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8" name="Скругленный 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0648"/>
                <a:ext cx="9144000" cy="2160240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8"/>
              <p:cNvSpPr>
                <a:spLocks noGrp="1"/>
              </p:cNvSpPr>
              <p:nvPr>
                <p:ph idx="1"/>
              </p:nvPr>
            </p:nvSpPr>
            <p:spPr>
              <a:xfrm>
                <a:off x="0" y="2636913"/>
                <a:ext cx="9143999" cy="1944215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indent="0" algn="ctr">
                  <a:buNone/>
                </a:pPr>
                <a:r>
                  <a:rPr lang="uk-UA" sz="5400" dirty="0" smtClean="0"/>
                  <a:t>72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5400" dirty="0" smtClean="0"/>
                  <a:t>      </a:t>
                </a:r>
                <a14:m>
                  <m:oMath xmlns:m="http://schemas.openxmlformats.org/officeDocument/2006/math">
                    <m:r>
                      <a:rPr lang="ru-RU" sz="5400" i="1" dirty="0" smtClean="0"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ru-RU" sz="5400" dirty="0" smtClean="0"/>
                  <a:t>       24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54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54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9" name="Объект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636913"/>
                <a:ext cx="9143999" cy="1944215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0" y="4725144"/>
                <a:ext cx="9144000" cy="213285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4800" dirty="0" smtClean="0"/>
                  <a:t>480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4800" b="0" i="1" smtClean="0">
                            <a:latin typeface="Cambria Math"/>
                          </a:rPr>
                          <m:t>хв</m:t>
                        </m:r>
                      </m:den>
                    </m:f>
                  </m:oMath>
                </a14:m>
                <a:r>
                  <a:rPr lang="ru-RU" sz="4800" dirty="0" smtClean="0"/>
                  <a:t>          </a:t>
                </a:r>
                <a14:m>
                  <m:oMath xmlns:m="http://schemas.openxmlformats.org/officeDocument/2006/math">
                    <m:r>
                      <a:rPr lang="ru-RU" sz="4800" i="1" dirty="0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ru-RU" sz="4800" dirty="0" smtClean="0"/>
                  <a:t>       27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4800" b="0" i="1" smtClean="0">
                            <a:latin typeface="Cambria Math"/>
                          </a:rPr>
                          <m:t>год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:endParaRPr lang="ru-RU" sz="4800" dirty="0"/>
              </a:p>
            </p:txBody>
          </p:sp>
        </mc:Choice>
        <mc:Fallback xmlns="">
          <p:sp>
            <p:nvSpPr>
              <p:cNvPr id="11" name="Скругленный 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25144"/>
                <a:ext cx="9144000" cy="2132856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029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Тест з самоперевіркою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136904" cy="4968552"/>
          </a:xfrm>
        </p:spPr>
        <p:txBody>
          <a:bodyPr/>
          <a:lstStyle/>
          <a:p>
            <a:pPr marL="3429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uk-UA" sz="4000" dirty="0" smtClean="0">
                <a:latin typeface="Calibri"/>
                <a:ea typeface="Calibri"/>
                <a:cs typeface="Times New Roman"/>
              </a:rPr>
              <a:t> 1.Швидкість </a:t>
            </a:r>
            <a:r>
              <a:rPr lang="uk-UA" sz="4000" dirty="0">
                <a:latin typeface="Calibri"/>
                <a:ea typeface="Calibri"/>
                <a:cs typeface="Times New Roman"/>
              </a:rPr>
              <a:t>тіла в СІ вимірюється у:</a:t>
            </a:r>
            <a:br>
              <a:rPr lang="uk-UA" sz="4000" dirty="0">
                <a:latin typeface="Calibri"/>
                <a:ea typeface="Calibri"/>
                <a:cs typeface="Times New Roman"/>
              </a:rPr>
            </a:br>
            <a:r>
              <a:rPr lang="uk-UA" sz="4000" dirty="0">
                <a:latin typeface="Calibri"/>
                <a:ea typeface="Calibri"/>
                <a:cs typeface="Times New Roman"/>
              </a:rPr>
              <a:t>а) м/с</a:t>
            </a:r>
            <a:r>
              <a:rPr lang="uk-UA" sz="4000" baseline="30000" dirty="0">
                <a:latin typeface="Calibri"/>
                <a:ea typeface="Calibri"/>
                <a:cs typeface="Times New Roman"/>
              </a:rPr>
              <a:t>2</a:t>
            </a:r>
            <a:r>
              <a:rPr lang="uk-UA" sz="4000" dirty="0">
                <a:latin typeface="Calibri"/>
                <a:ea typeface="Calibri"/>
                <a:cs typeface="Times New Roman"/>
              </a:rPr>
              <a:t> </a:t>
            </a:r>
            <a:br>
              <a:rPr lang="uk-UA" sz="4000" dirty="0">
                <a:latin typeface="Calibri"/>
                <a:ea typeface="Calibri"/>
                <a:cs typeface="Times New Roman"/>
              </a:rPr>
            </a:br>
            <a:r>
              <a:rPr lang="uk-UA" sz="4000" dirty="0">
                <a:latin typeface="Calibri"/>
                <a:ea typeface="Calibri"/>
                <a:cs typeface="Times New Roman"/>
              </a:rPr>
              <a:t>б) м/с </a:t>
            </a:r>
            <a:br>
              <a:rPr lang="uk-UA" sz="4000" dirty="0">
                <a:latin typeface="Calibri"/>
                <a:ea typeface="Calibri"/>
                <a:cs typeface="Times New Roman"/>
              </a:rPr>
            </a:br>
            <a:r>
              <a:rPr lang="uk-UA" sz="4000" dirty="0">
                <a:latin typeface="Calibri"/>
                <a:ea typeface="Calibri"/>
                <a:cs typeface="Times New Roman"/>
              </a:rPr>
              <a:t>в) см/с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47104"/>
            <a:ext cx="8229600" cy="1252728"/>
          </a:xfrm>
        </p:spPr>
        <p:txBody>
          <a:bodyPr>
            <a:noAutofit/>
          </a:bodyPr>
          <a:lstStyle/>
          <a:p>
            <a:pPr marL="274320" lvl="0" indent="-274320" algn="l">
              <a:spcBef>
                <a:spcPct val="20000"/>
              </a:spcBef>
            </a:pPr>
            <a:r>
              <a:rPr lang="ru-RU" sz="4000" dirty="0">
                <a:ea typeface="+mn-ea"/>
                <a:cs typeface="+mn-cs"/>
              </a:rPr>
              <a:t>2.Переміщення </a:t>
            </a:r>
            <a:r>
              <a:rPr lang="ru-RU" sz="4000" dirty="0" err="1">
                <a:ea typeface="+mn-ea"/>
                <a:cs typeface="+mn-cs"/>
              </a:rPr>
              <a:t>тіла</a:t>
            </a:r>
            <a:r>
              <a:rPr lang="ru-RU" sz="4000" dirty="0">
                <a:ea typeface="+mn-ea"/>
                <a:cs typeface="+mn-cs"/>
              </a:rPr>
              <a:t> в СІ </a:t>
            </a:r>
            <a:r>
              <a:rPr lang="ru-RU" sz="4000" dirty="0" err="1">
                <a:ea typeface="+mn-ea"/>
                <a:cs typeface="+mn-cs"/>
              </a:rPr>
              <a:t>вимірюється</a:t>
            </a:r>
            <a:r>
              <a:rPr lang="ru-RU" sz="4000" dirty="0">
                <a:ea typeface="+mn-ea"/>
                <a:cs typeface="+mn-cs"/>
              </a:rPr>
              <a:t> у:</a:t>
            </a:r>
            <a:br>
              <a:rPr lang="ru-RU" sz="4000" dirty="0">
                <a:ea typeface="+mn-ea"/>
                <a:cs typeface="+mn-cs"/>
              </a:rPr>
            </a:b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700808"/>
                <a:ext cx="8928991" cy="5040560"/>
              </a:xfrm>
            </p:spPr>
            <p:txBody>
              <a:bodyPr/>
              <a:lstStyle/>
              <a:p>
                <a:endParaRPr lang="en-US" sz="5400" dirty="0" smtClean="0"/>
              </a:p>
              <a:p>
                <a:pPr marL="34290" indent="0">
                  <a:buNone/>
                </a:pPr>
                <a:r>
                  <a:rPr lang="ru-RU" sz="4000" dirty="0" smtClean="0">
                    <a:solidFill>
                      <a:schemeClr val="accent1"/>
                    </a:solidFill>
                  </a:rPr>
                  <a:t>  а</a:t>
                </a:r>
                <a:r>
                  <a:rPr lang="ru-RU" sz="4000" dirty="0">
                    <a:solidFill>
                      <a:schemeClr val="accent1"/>
                    </a:solidFill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40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uk-UA" sz="40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  <a:p>
                <a:pPr marL="34290" indent="0">
                  <a:buNone/>
                </a:pPr>
                <a:r>
                  <a:rPr lang="ru-RU" sz="4000" dirty="0" smtClean="0"/>
                  <a:t>  б</a:t>
                </a:r>
                <a:r>
                  <a:rPr lang="ru-RU" sz="4000" dirty="0"/>
                  <a:t>) м </a:t>
                </a:r>
              </a:p>
              <a:p>
                <a:pPr marL="34290" indent="0">
                  <a:buNone/>
                </a:pPr>
                <a:r>
                  <a:rPr lang="ru-RU" sz="4000" dirty="0" smtClean="0"/>
                  <a:t>  в</a:t>
                </a:r>
                <a:r>
                  <a:rPr lang="ru-RU" sz="4000" dirty="0"/>
                  <a:t>) м/с</a:t>
                </a:r>
              </a:p>
              <a:p>
                <a:endParaRPr lang="ru-RU" sz="4000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700808"/>
                <a:ext cx="8928991" cy="504056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9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3.Час </a:t>
            </a:r>
            <a:r>
              <a:rPr lang="ru-RU" dirty="0" err="1" smtClean="0"/>
              <a:t>руху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 в СІ </a:t>
            </a:r>
            <a:r>
              <a:rPr lang="ru-RU" dirty="0" err="1" smtClean="0"/>
              <a:t>вимірюється</a:t>
            </a:r>
            <a:r>
              <a:rPr lang="ru-RU" dirty="0" smtClean="0"/>
              <a:t> у: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34290" indent="0">
              <a:buNone/>
            </a:pPr>
            <a:r>
              <a:rPr lang="ru-RU" sz="4000" dirty="0" smtClean="0"/>
              <a:t>а) год </a:t>
            </a:r>
          </a:p>
          <a:p>
            <a:pPr marL="34290" indent="0">
              <a:buNone/>
            </a:pPr>
            <a:r>
              <a:rPr lang="ru-RU" sz="4000" dirty="0" smtClean="0"/>
              <a:t>б) </a:t>
            </a:r>
            <a:r>
              <a:rPr lang="ru-RU" sz="4000" dirty="0" err="1" smtClean="0"/>
              <a:t>хв</a:t>
            </a:r>
            <a:r>
              <a:rPr lang="ru-RU" sz="4000" dirty="0" smtClean="0"/>
              <a:t> </a:t>
            </a:r>
          </a:p>
          <a:p>
            <a:pPr marL="34290" indent="0">
              <a:buNone/>
            </a:pPr>
            <a:r>
              <a:rPr lang="ru-RU" sz="4000" dirty="0" smtClean="0"/>
              <a:t>в) с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2189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mtClean="0"/>
              <a:t/>
            </a:r>
            <a:br>
              <a:rPr lang="en-US" smtClean="0"/>
            </a:br>
            <a:r>
              <a:rPr lang="ru-RU" smtClean="0"/>
              <a:t>4.Швидкість тіла при рівномірному прямолінійному русі визначається за формулою: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34290" indent="0">
              <a:buNone/>
            </a:pPr>
            <a:r>
              <a:rPr lang="ru-RU" sz="4000" dirty="0" smtClean="0"/>
              <a:t>а) v=s/t</a:t>
            </a:r>
          </a:p>
          <a:p>
            <a:endParaRPr lang="ru-RU" sz="4000" dirty="0" smtClean="0"/>
          </a:p>
          <a:p>
            <a:pPr marL="34290" indent="0">
              <a:buNone/>
            </a:pPr>
            <a:r>
              <a:rPr lang="ru-RU" sz="4000" dirty="0" smtClean="0"/>
              <a:t>б) v=</a:t>
            </a:r>
            <a:r>
              <a:rPr lang="ru-RU" sz="4000" dirty="0" err="1" smtClean="0"/>
              <a:t>st</a:t>
            </a:r>
            <a:endParaRPr lang="ru-RU" sz="4000" dirty="0" smtClean="0"/>
          </a:p>
          <a:p>
            <a:endParaRPr lang="ru-RU" sz="4000" dirty="0" smtClean="0"/>
          </a:p>
          <a:p>
            <a:pPr marL="34290" indent="0">
              <a:buNone/>
            </a:pPr>
            <a:r>
              <a:rPr lang="ru-RU" sz="4000" dirty="0" smtClean="0"/>
              <a:t>в) v=t/s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569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4000" dirty="0">
                <a:ea typeface="+mn-ea"/>
                <a:cs typeface="+mn-cs"/>
              </a:rPr>
              <a:t>5.Механічним </a:t>
            </a:r>
            <a:r>
              <a:rPr lang="ru-RU" sz="4000" dirty="0" err="1">
                <a:ea typeface="+mn-ea"/>
                <a:cs typeface="+mn-cs"/>
              </a:rPr>
              <a:t>рухом</a:t>
            </a:r>
            <a:r>
              <a:rPr lang="ru-RU" sz="4000" dirty="0">
                <a:ea typeface="+mn-ea"/>
                <a:cs typeface="+mn-cs"/>
              </a:rPr>
              <a:t> </a:t>
            </a:r>
            <a:r>
              <a:rPr lang="ru-RU" sz="4000" dirty="0" err="1">
                <a:ea typeface="+mn-ea"/>
                <a:cs typeface="+mn-cs"/>
              </a:rPr>
              <a:t>називається</a:t>
            </a:r>
            <a:r>
              <a:rPr lang="ru-RU" sz="4000" dirty="0">
                <a:ea typeface="+mn-ea"/>
                <a:cs typeface="+mn-cs"/>
              </a:rPr>
              <a:t>:</a:t>
            </a:r>
            <a:br>
              <a:rPr lang="ru-RU" sz="4000" dirty="0">
                <a:ea typeface="+mn-ea"/>
                <a:cs typeface="+mn-cs"/>
              </a:rPr>
            </a:b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00808"/>
            <a:ext cx="9036495" cy="5157192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ru-RU" sz="4000" dirty="0" smtClean="0"/>
              <a:t> а</a:t>
            </a:r>
            <a:r>
              <a:rPr lang="ru-RU" sz="4000" dirty="0"/>
              <a:t>) </a:t>
            </a:r>
            <a:r>
              <a:rPr lang="ru-RU" sz="4000" dirty="0" err="1"/>
              <a:t>зміна</a:t>
            </a:r>
            <a:r>
              <a:rPr lang="ru-RU" sz="4000" dirty="0"/>
              <a:t> з часом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</a:t>
            </a:r>
            <a:r>
              <a:rPr lang="ru-RU" sz="4000" dirty="0" err="1"/>
              <a:t>відносно</a:t>
            </a:r>
            <a:r>
              <a:rPr lang="ru-RU" sz="4000" dirty="0"/>
              <a:t> </a:t>
            </a:r>
            <a:r>
              <a:rPr lang="ru-RU" sz="4000" dirty="0" err="1"/>
              <a:t>інших</a:t>
            </a:r>
            <a:r>
              <a:rPr lang="ru-RU" sz="4000" dirty="0"/>
              <a:t> </a:t>
            </a:r>
            <a:r>
              <a:rPr lang="ru-RU" sz="4000" dirty="0" err="1"/>
              <a:t>тіл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 smtClean="0"/>
              <a:t> б</a:t>
            </a:r>
            <a:r>
              <a:rPr lang="ru-RU" sz="4000" dirty="0"/>
              <a:t>) </a:t>
            </a:r>
            <a:r>
              <a:rPr lang="ru-RU" sz="4000" dirty="0" err="1"/>
              <a:t>зміна</a:t>
            </a:r>
            <a:r>
              <a:rPr lang="ru-RU" sz="4000" dirty="0"/>
              <a:t> з часом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частин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у </a:t>
            </a:r>
            <a:r>
              <a:rPr lang="ru-RU" sz="4000" dirty="0" err="1"/>
              <a:t>просторі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/>
              <a:t> в) </a:t>
            </a:r>
            <a:r>
              <a:rPr lang="ru-RU" sz="4000" dirty="0" err="1"/>
              <a:t>зміна</a:t>
            </a:r>
            <a:r>
              <a:rPr lang="ru-RU" sz="4000" dirty="0"/>
              <a:t> з часом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</a:t>
            </a:r>
            <a:r>
              <a:rPr lang="ru-RU" sz="4000" dirty="0" err="1"/>
              <a:t>відносно</a:t>
            </a:r>
            <a:r>
              <a:rPr lang="ru-RU" sz="4000" dirty="0"/>
              <a:t> </a:t>
            </a:r>
            <a:r>
              <a:rPr lang="ru-RU" sz="4000" dirty="0" err="1"/>
              <a:t>інших</a:t>
            </a:r>
            <a:r>
              <a:rPr lang="ru-RU" sz="4000" dirty="0"/>
              <a:t> </a:t>
            </a:r>
            <a:r>
              <a:rPr lang="ru-RU" sz="4000" dirty="0" err="1"/>
              <a:t>тіл</a:t>
            </a:r>
            <a:r>
              <a:rPr lang="ru-RU" sz="4000" dirty="0"/>
              <a:t> </a:t>
            </a:r>
            <a:r>
              <a:rPr lang="ru-RU" sz="4000" dirty="0" err="1"/>
              <a:t>або</a:t>
            </a:r>
            <a:r>
              <a:rPr lang="ru-RU" sz="4000" dirty="0"/>
              <a:t>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частин</a:t>
            </a:r>
            <a:r>
              <a:rPr lang="ru-RU" sz="4000" dirty="0"/>
              <a:t> у </a:t>
            </a:r>
            <a:r>
              <a:rPr lang="ru-RU" sz="4000" dirty="0" err="1"/>
              <a:t>просторі</a:t>
            </a:r>
            <a:r>
              <a:rPr lang="ru-RU" sz="4000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09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9143999" cy="6408712"/>
          </a:xfrm>
        </p:spPr>
        <p:txBody>
          <a:bodyPr>
            <a:normAutofit/>
          </a:bodyPr>
          <a:lstStyle/>
          <a:p>
            <a:r>
              <a:rPr lang="ru-RU" sz="4000" dirty="0"/>
              <a:t>6.Траєкторія </a:t>
            </a:r>
            <a:r>
              <a:rPr lang="ru-RU" sz="4000" dirty="0" err="1"/>
              <a:t>руху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– </a:t>
            </a:r>
            <a:r>
              <a:rPr lang="ru-RU" sz="4000" dirty="0" err="1"/>
              <a:t>це</a:t>
            </a:r>
            <a:r>
              <a:rPr lang="ru-RU" sz="4000" dirty="0" smtClean="0"/>
              <a:t>:</a:t>
            </a:r>
            <a:endParaRPr lang="en-US" sz="4000" dirty="0" smtClean="0"/>
          </a:p>
          <a:p>
            <a:endParaRPr lang="en-US" sz="4000" dirty="0"/>
          </a:p>
          <a:p>
            <a:pPr marL="34290" indent="0">
              <a:buNone/>
            </a:pPr>
            <a:r>
              <a:rPr lang="ru-RU" sz="4000" dirty="0" smtClean="0"/>
              <a:t>  а</a:t>
            </a:r>
            <a:r>
              <a:rPr lang="ru-RU" sz="4000" dirty="0"/>
              <a:t>) </a:t>
            </a:r>
            <a:r>
              <a:rPr lang="ru-RU" sz="4000" dirty="0" err="1"/>
              <a:t>відрізок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з’єднує</a:t>
            </a:r>
            <a:r>
              <a:rPr lang="ru-RU" sz="4000" dirty="0"/>
              <a:t> </a:t>
            </a:r>
            <a:r>
              <a:rPr lang="ru-RU" sz="4000" dirty="0" err="1"/>
              <a:t>початкове</a:t>
            </a:r>
            <a:r>
              <a:rPr lang="ru-RU" sz="4000" dirty="0"/>
              <a:t>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з </a:t>
            </a:r>
            <a:r>
              <a:rPr lang="ru-RU" sz="4000" dirty="0" err="1"/>
              <a:t>кінцевим</a:t>
            </a:r>
            <a:r>
              <a:rPr lang="ru-RU" sz="4000" dirty="0" smtClean="0"/>
              <a:t>;</a:t>
            </a:r>
          </a:p>
          <a:p>
            <a:pPr marL="34290" indent="0">
              <a:buNone/>
            </a:pPr>
            <a:endParaRPr lang="ru-RU" sz="4000" dirty="0"/>
          </a:p>
          <a:p>
            <a:pPr marL="34290" indent="0">
              <a:buNone/>
            </a:pPr>
            <a:r>
              <a:rPr lang="ru-RU" sz="4000" dirty="0" smtClean="0"/>
              <a:t>  б</a:t>
            </a:r>
            <a:r>
              <a:rPr lang="ru-RU" sz="4000" dirty="0"/>
              <a:t>) </a:t>
            </a:r>
            <a:r>
              <a:rPr lang="ru-RU" sz="4000" dirty="0" err="1"/>
              <a:t>лінія</a:t>
            </a:r>
            <a:r>
              <a:rPr lang="ru-RU" sz="4000" dirty="0"/>
              <a:t>, по </a:t>
            </a:r>
            <a:r>
              <a:rPr lang="ru-RU" sz="4000" dirty="0" err="1"/>
              <a:t>якій</a:t>
            </a:r>
            <a:r>
              <a:rPr lang="ru-RU" sz="4000" dirty="0"/>
              <a:t> </a:t>
            </a:r>
            <a:r>
              <a:rPr lang="ru-RU" sz="4000" dirty="0" err="1"/>
              <a:t>рухається</a:t>
            </a:r>
            <a:r>
              <a:rPr lang="ru-RU" sz="4000" dirty="0"/>
              <a:t> </a:t>
            </a:r>
            <a:r>
              <a:rPr lang="ru-RU" sz="4000" dirty="0" err="1"/>
              <a:t>тіло</a:t>
            </a:r>
            <a:r>
              <a:rPr lang="ru-RU" sz="4000" dirty="0" smtClean="0"/>
              <a:t>;</a:t>
            </a:r>
          </a:p>
          <a:p>
            <a:endParaRPr lang="ru-RU" sz="4000" dirty="0"/>
          </a:p>
          <a:p>
            <a:pPr marL="34290" indent="0">
              <a:buNone/>
            </a:pPr>
            <a:r>
              <a:rPr lang="ru-RU" sz="4000" dirty="0" smtClean="0"/>
              <a:t>  в</a:t>
            </a:r>
            <a:r>
              <a:rPr lang="ru-RU" sz="4000" dirty="0"/>
              <a:t>) </a:t>
            </a:r>
            <a:r>
              <a:rPr lang="ru-RU" sz="4000" dirty="0" err="1"/>
              <a:t>довжина</a:t>
            </a:r>
            <a:r>
              <a:rPr lang="ru-RU" sz="4000" dirty="0"/>
              <a:t> </a:t>
            </a:r>
            <a:r>
              <a:rPr lang="ru-RU" sz="4000" dirty="0" err="1"/>
              <a:t>лінії</a:t>
            </a:r>
            <a:r>
              <a:rPr lang="ru-RU" sz="4000" dirty="0"/>
              <a:t>, по </a:t>
            </a:r>
            <a:r>
              <a:rPr lang="ru-RU" sz="4000" dirty="0" err="1"/>
              <a:t>якій</a:t>
            </a:r>
            <a:r>
              <a:rPr lang="ru-RU" sz="4000" dirty="0"/>
              <a:t> </a:t>
            </a:r>
            <a:r>
              <a:rPr lang="ru-RU" sz="4000" dirty="0" err="1"/>
              <a:t>рухається</a:t>
            </a:r>
            <a:r>
              <a:rPr lang="ru-RU" sz="4000" dirty="0"/>
              <a:t> </a:t>
            </a:r>
            <a:r>
              <a:rPr lang="ru-RU" sz="4000" dirty="0" err="1"/>
              <a:t>тіло</a:t>
            </a:r>
            <a:r>
              <a:rPr lang="ru-RU" sz="4000" dirty="0"/>
              <a:t>;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7262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0648"/>
            <a:ext cx="9143999" cy="6597352"/>
          </a:xfrm>
        </p:spPr>
        <p:txBody>
          <a:bodyPr/>
          <a:lstStyle/>
          <a:p>
            <a:pPr marL="34290" indent="0">
              <a:buNone/>
            </a:pPr>
            <a:r>
              <a:rPr lang="ru-RU" sz="4000" dirty="0" smtClean="0"/>
              <a:t>  7.Переміщення </a:t>
            </a:r>
            <a:r>
              <a:rPr lang="ru-RU" sz="4000" dirty="0"/>
              <a:t>– </a:t>
            </a:r>
            <a:r>
              <a:rPr lang="ru-RU" sz="4000" dirty="0" err="1"/>
              <a:t>це</a:t>
            </a:r>
            <a:r>
              <a:rPr lang="ru-RU" sz="4000" dirty="0"/>
              <a:t> </a:t>
            </a:r>
            <a:r>
              <a:rPr lang="ru-RU" sz="4000" dirty="0" err="1"/>
              <a:t>напрямлений</a:t>
            </a:r>
            <a:r>
              <a:rPr lang="ru-RU" sz="4000" dirty="0"/>
              <a:t> </a:t>
            </a:r>
            <a:r>
              <a:rPr lang="ru-RU" sz="4000" dirty="0" err="1"/>
              <a:t>відрізок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з’єднує</a:t>
            </a:r>
            <a:r>
              <a:rPr lang="ru-RU" sz="4000" dirty="0" smtClean="0"/>
              <a:t>:</a:t>
            </a:r>
            <a:endParaRPr lang="en-US" sz="4000" dirty="0" smtClean="0"/>
          </a:p>
          <a:p>
            <a:endParaRPr lang="en-US" sz="4000" dirty="0"/>
          </a:p>
          <a:p>
            <a:pPr marL="3429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а</a:t>
            </a:r>
            <a:r>
              <a:rPr lang="ru-RU" sz="4000" dirty="0"/>
              <a:t>) </a:t>
            </a:r>
            <a:r>
              <a:rPr lang="ru-RU" sz="4000" dirty="0" err="1"/>
              <a:t>кінцеве</a:t>
            </a:r>
            <a:r>
              <a:rPr lang="ru-RU" sz="4000" dirty="0"/>
              <a:t>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з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початковим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 smtClean="0"/>
              <a:t>  б</a:t>
            </a:r>
            <a:r>
              <a:rPr lang="ru-RU" sz="4000" dirty="0"/>
              <a:t>) </a:t>
            </a:r>
            <a:r>
              <a:rPr lang="ru-RU" sz="4000" dirty="0" err="1"/>
              <a:t>початкове</a:t>
            </a:r>
            <a:r>
              <a:rPr lang="ru-RU" sz="4000" dirty="0"/>
              <a:t>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з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кінцевим</a:t>
            </a:r>
            <a:r>
              <a:rPr lang="ru-RU" sz="4000" dirty="0"/>
              <a:t> </a:t>
            </a:r>
            <a:r>
              <a:rPr lang="ru-RU" sz="4000" dirty="0" err="1"/>
              <a:t>положенням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в</a:t>
            </a:r>
            <a:r>
              <a:rPr lang="ru-RU" sz="4000" dirty="0"/>
              <a:t>) </a:t>
            </a:r>
            <a:r>
              <a:rPr lang="ru-RU" sz="4000" dirty="0" err="1"/>
              <a:t>початкове</a:t>
            </a:r>
            <a:r>
              <a:rPr lang="ru-RU" sz="4000" dirty="0"/>
              <a:t> </a:t>
            </a:r>
            <a:r>
              <a:rPr lang="ru-RU" sz="4000" dirty="0" err="1"/>
              <a:t>положення</a:t>
            </a:r>
            <a:r>
              <a:rPr lang="ru-RU" sz="4000" dirty="0"/>
              <a:t> </a:t>
            </a:r>
            <a:r>
              <a:rPr lang="ru-RU" sz="4000" dirty="0" err="1"/>
              <a:t>тіла</a:t>
            </a:r>
            <a:r>
              <a:rPr lang="ru-RU" sz="4000" dirty="0"/>
              <a:t> з точкою з </a:t>
            </a:r>
            <a:r>
              <a:rPr lang="ru-RU" sz="4000" dirty="0" err="1"/>
              <a:t>найбільшими</a:t>
            </a:r>
            <a:r>
              <a:rPr lang="ru-RU" sz="4000" dirty="0"/>
              <a:t> координатами;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78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39" y="332656"/>
            <a:ext cx="9143999" cy="652534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  8.Матеріальною </a:t>
            </a:r>
            <a:r>
              <a:rPr lang="ru-RU" sz="4000" dirty="0"/>
              <a:t>точкою </a:t>
            </a:r>
            <a:r>
              <a:rPr lang="ru-RU" sz="4000" dirty="0" err="1"/>
              <a:t>називається</a:t>
            </a:r>
            <a:r>
              <a:rPr lang="ru-RU" sz="4000" dirty="0"/>
              <a:t> </a:t>
            </a:r>
            <a:r>
              <a:rPr lang="ru-RU" sz="4000" dirty="0" err="1"/>
              <a:t>тіло</a:t>
            </a:r>
            <a:r>
              <a:rPr lang="ru-RU" sz="4000" dirty="0"/>
              <a:t>, </a:t>
            </a:r>
            <a:r>
              <a:rPr lang="ru-RU" sz="4000" dirty="0" err="1"/>
              <a:t>якщо</a:t>
            </a:r>
            <a:r>
              <a:rPr lang="ru-RU" sz="4000" dirty="0" smtClean="0"/>
              <a:t>:</a:t>
            </a: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3429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а</a:t>
            </a:r>
            <a:r>
              <a:rPr lang="ru-RU" sz="4000" dirty="0"/>
              <a:t>) за </a:t>
            </a:r>
            <a:r>
              <a:rPr lang="ru-RU" sz="4000" dirty="0" err="1"/>
              <a:t>даних</a:t>
            </a:r>
            <a:r>
              <a:rPr lang="ru-RU" sz="4000" dirty="0"/>
              <a:t> умов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розмірами</a:t>
            </a:r>
            <a:r>
              <a:rPr lang="ru-RU" sz="4000" dirty="0"/>
              <a:t> </a:t>
            </a:r>
            <a:r>
              <a:rPr lang="ru-RU" sz="4000" dirty="0" err="1"/>
              <a:t>можна</a:t>
            </a:r>
            <a:r>
              <a:rPr lang="ru-RU" sz="4000" dirty="0"/>
              <a:t> </a:t>
            </a:r>
            <a:r>
              <a:rPr lang="ru-RU" sz="4000" dirty="0" smtClean="0"/>
              <a:t>  </a:t>
            </a:r>
            <a:r>
              <a:rPr lang="ru-RU" sz="4000" dirty="0" err="1" smtClean="0"/>
              <a:t>знехтувати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 smtClean="0"/>
              <a:t> б</a:t>
            </a:r>
            <a:r>
              <a:rPr lang="ru-RU" sz="4000" dirty="0"/>
              <a:t>)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розміщенням</a:t>
            </a:r>
            <a:r>
              <a:rPr lang="ru-RU" sz="4000" dirty="0"/>
              <a:t> за </a:t>
            </a:r>
            <a:r>
              <a:rPr lang="ru-RU" sz="4000" dirty="0" err="1"/>
              <a:t>даних</a:t>
            </a:r>
            <a:r>
              <a:rPr lang="ru-RU" sz="4000" dirty="0"/>
              <a:t> умов </a:t>
            </a:r>
            <a:r>
              <a:rPr lang="ru-RU" sz="4000" dirty="0" err="1"/>
              <a:t>можна</a:t>
            </a:r>
            <a:r>
              <a:rPr lang="ru-RU" sz="4000" dirty="0"/>
              <a:t> </a:t>
            </a:r>
            <a:r>
              <a:rPr lang="ru-RU" sz="4000" dirty="0" err="1"/>
              <a:t>знехтувати</a:t>
            </a:r>
            <a:r>
              <a:rPr lang="ru-RU" sz="4000" dirty="0"/>
              <a:t>;</a:t>
            </a:r>
          </a:p>
          <a:p>
            <a:pPr marL="34290" indent="0">
              <a:buNone/>
            </a:pPr>
            <a:r>
              <a:rPr lang="ru-RU" sz="4000" dirty="0" smtClean="0"/>
              <a:t> в</a:t>
            </a:r>
            <a:r>
              <a:rPr lang="ru-RU" sz="4000" dirty="0"/>
              <a:t>) ним </a:t>
            </a:r>
            <a:r>
              <a:rPr lang="ru-RU" sz="4000" dirty="0" err="1"/>
              <a:t>можна</a:t>
            </a:r>
            <a:r>
              <a:rPr lang="ru-RU" sz="4000" dirty="0"/>
              <a:t> </a:t>
            </a:r>
            <a:r>
              <a:rPr lang="ru-RU" sz="4000" dirty="0" err="1"/>
              <a:t>знехтувати</a:t>
            </a:r>
            <a:r>
              <a:rPr lang="ru-RU" sz="4000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91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Вправа</a:t>
            </a:r>
            <a:r>
              <a:rPr lang="ru-RU" dirty="0" smtClean="0"/>
              <a:t> «</a:t>
            </a:r>
            <a:r>
              <a:rPr lang="ru-RU" dirty="0" err="1" smtClean="0"/>
              <a:t>дешифрувальник</a:t>
            </a:r>
            <a:r>
              <a:rPr lang="ru-RU" dirty="0" smtClean="0"/>
              <a:t>» -   </a:t>
            </a:r>
            <a:br>
              <a:rPr lang="ru-RU" dirty="0" smtClean="0"/>
            </a:br>
            <a:r>
              <a:rPr lang="ru-RU" dirty="0" smtClean="0"/>
              <a:t>4 6 1 6 6 0  </a:t>
            </a:r>
            <a:endParaRPr lang="ru-RU" dirty="0"/>
          </a:p>
        </p:txBody>
      </p:sp>
      <p:pic>
        <p:nvPicPr>
          <p:cNvPr id="4" name="Объект 3" descr="http://atamanuk.at.ua/3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250" y="2797190"/>
            <a:ext cx="7404100" cy="2559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95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n-US" sz="4000" dirty="0" smtClean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</a:br>
            <a:r>
              <a:rPr lang="ru-RU" sz="4000" dirty="0" smtClean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9.Тіло </a:t>
            </a:r>
            <a:r>
              <a:rPr lang="ru-RU" sz="4000" dirty="0" err="1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рухається</a:t>
            </a:r>
            <a:r>
              <a:rPr lang="ru-RU" sz="40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в </a:t>
            </a:r>
            <a:r>
              <a:rPr lang="ru-RU" sz="4000" dirty="0" err="1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напрямі</a:t>
            </a:r>
            <a:r>
              <a:rPr lang="ru-RU" sz="40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4000" dirty="0" err="1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осі</a:t>
            </a:r>
            <a:r>
              <a:rPr lang="ru-RU" sz="40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Ох, </a:t>
            </a:r>
            <a:r>
              <a:rPr lang="ru-RU" sz="4000" dirty="0" err="1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якщо</a:t>
            </a:r>
            <a:r>
              <a:rPr lang="ru-RU" sz="40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:</a:t>
            </a:r>
            <a:br>
              <a:rPr lang="ru-RU" sz="40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</a:b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132856"/>
            <a:ext cx="9036496" cy="4725144"/>
          </a:xfrm>
        </p:spPr>
        <p:txBody>
          <a:bodyPr/>
          <a:lstStyle/>
          <a:p>
            <a:pPr marL="3429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latin typeface="Calibri"/>
                <a:ea typeface="Calibri"/>
                <a:cs typeface="Times New Roman"/>
              </a:rPr>
              <a:t>     а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) </a:t>
            </a:r>
            <a:r>
              <a:rPr lang="ru-RU" sz="4000" dirty="0" err="1">
                <a:latin typeface="Calibri"/>
                <a:ea typeface="Calibri"/>
                <a:cs typeface="Times New Roman"/>
              </a:rPr>
              <a:t>v</a:t>
            </a:r>
            <a:r>
              <a:rPr lang="ru-RU" sz="4000" baseline="-25000" dirty="0" err="1">
                <a:latin typeface="Calibri"/>
                <a:ea typeface="Calibri"/>
                <a:cs typeface="Times New Roman"/>
              </a:rPr>
              <a:t>x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 &lt; 0</a:t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r>
              <a:rPr lang="ru-RU" sz="4000" dirty="0" smtClean="0">
                <a:latin typeface="Calibri"/>
                <a:ea typeface="Calibri"/>
                <a:cs typeface="Times New Roman"/>
              </a:rPr>
              <a:t>     б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) </a:t>
            </a:r>
            <a:r>
              <a:rPr lang="ru-RU" sz="4000" dirty="0" err="1">
                <a:latin typeface="Calibri"/>
                <a:ea typeface="Calibri"/>
                <a:cs typeface="Times New Roman"/>
              </a:rPr>
              <a:t>v</a:t>
            </a:r>
            <a:r>
              <a:rPr lang="ru-RU" sz="4000" baseline="-25000" dirty="0" err="1">
                <a:latin typeface="Calibri"/>
                <a:ea typeface="Calibri"/>
                <a:cs typeface="Times New Roman"/>
              </a:rPr>
              <a:t>x</a:t>
            </a:r>
            <a:r>
              <a:rPr lang="ru-RU" sz="4000" baseline="-250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&gt; 0</a:t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r>
              <a:rPr lang="ru-RU" sz="4000" dirty="0" smtClean="0">
                <a:latin typeface="Calibri"/>
                <a:ea typeface="Calibri"/>
                <a:cs typeface="Times New Roman"/>
              </a:rPr>
              <a:t>     в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) </a:t>
            </a:r>
            <a:r>
              <a:rPr lang="ru-RU" sz="4000" dirty="0" err="1">
                <a:latin typeface="Calibri"/>
                <a:ea typeface="Calibri"/>
                <a:cs typeface="Times New Roman"/>
              </a:rPr>
              <a:t>v</a:t>
            </a:r>
            <a:r>
              <a:rPr lang="ru-RU" sz="4000" baseline="-25000" dirty="0" err="1">
                <a:latin typeface="Calibri"/>
                <a:ea typeface="Calibri"/>
                <a:cs typeface="Times New Roman"/>
              </a:rPr>
              <a:t>x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 = 0</a:t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r>
              <a:rPr lang="ru-RU" sz="4000" dirty="0" smtClean="0">
                <a:latin typeface="Calibri"/>
                <a:ea typeface="Calibri"/>
                <a:cs typeface="Times New Roman"/>
              </a:rPr>
              <a:t>     г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) </a:t>
            </a:r>
            <a:r>
              <a:rPr lang="ru-RU" sz="4000" dirty="0" err="1">
                <a:latin typeface="Calibri"/>
                <a:ea typeface="Calibri"/>
                <a:cs typeface="Times New Roman"/>
              </a:rPr>
              <a:t>v</a:t>
            </a:r>
            <a:r>
              <a:rPr lang="ru-RU" sz="4000" baseline="-25000" dirty="0" err="1">
                <a:latin typeface="Calibri"/>
                <a:ea typeface="Calibri"/>
                <a:cs typeface="Times New Roman"/>
              </a:rPr>
              <a:t>x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  ≠ 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2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3200" dirty="0" smtClean="0">
                <a:solidFill>
                  <a:srgbClr val="073E87"/>
                </a:solidFill>
                <a:ea typeface="+mn-ea"/>
                <a:cs typeface="+mn-cs"/>
              </a:rPr>
              <a:t/>
            </a:r>
            <a:br>
              <a:rPr lang="en-US" sz="3200" dirty="0" smtClean="0">
                <a:solidFill>
                  <a:srgbClr val="073E87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srgbClr val="073E87"/>
                </a:solidFill>
                <a:ea typeface="+mn-ea"/>
                <a:cs typeface="+mn-cs"/>
              </a:rPr>
              <a:t>10.Правильно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відображає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залежність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швидкості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від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часу при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рівномірному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прямолінійному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русі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графік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зображений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> на </a:t>
            </a:r>
            <a:r>
              <a:rPr lang="ru-RU" sz="3200" dirty="0" err="1">
                <a:solidFill>
                  <a:srgbClr val="073E87"/>
                </a:solidFill>
                <a:ea typeface="+mn-ea"/>
                <a:cs typeface="+mn-cs"/>
              </a:rPr>
              <a:t>малюнку</a:t>
            </a:r>
            <a: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073E87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700808"/>
            <a:ext cx="9143999" cy="504056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906451" y="2985239"/>
            <a:ext cx="1253" cy="3108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6451" y="6072363"/>
            <a:ext cx="4825789" cy="20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907705" y="3758894"/>
            <a:ext cx="3888431" cy="2312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908959" y="3645024"/>
            <a:ext cx="4031193" cy="1631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06451" y="4623582"/>
            <a:ext cx="4033701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403649" y="2985238"/>
                <a:ext cx="502802" cy="457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v.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uk-UA" b="0" i="1" smtClean="0">
                            <a:latin typeface="Cambria Math" panose="02040503050406030204" pitchFamily="18" charset="0"/>
                          </a:rPr>
                          <m:t>с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9" y="2985238"/>
                <a:ext cx="502802" cy="457433"/>
              </a:xfrm>
              <a:prstGeom prst="rect">
                <a:avLst/>
              </a:prstGeom>
              <a:blipFill rotWithShape="0">
                <a:blip r:embed="rId2"/>
                <a:stretch>
                  <a:fillRect l="-9639" t="-1333" b="-8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6752250" y="60932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t,c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375749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1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4446292"/>
            <a:ext cx="214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532082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79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036495" cy="6525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11.Правильно </a:t>
            </a:r>
            <a:r>
              <a:rPr lang="ru-RU" sz="3600" dirty="0" err="1"/>
              <a:t>відображає</a:t>
            </a:r>
            <a:r>
              <a:rPr lang="ru-RU" sz="3600" dirty="0"/>
              <a:t> </a:t>
            </a:r>
            <a:r>
              <a:rPr lang="ru-RU" sz="3600" dirty="0" err="1"/>
              <a:t>залежність</a:t>
            </a:r>
            <a:r>
              <a:rPr lang="ru-RU" sz="3600" dirty="0"/>
              <a:t> </a:t>
            </a:r>
            <a:r>
              <a:rPr lang="ru-RU" sz="3600" dirty="0" err="1"/>
              <a:t>пройденого</a:t>
            </a:r>
            <a:r>
              <a:rPr lang="ru-RU" sz="3600" dirty="0"/>
              <a:t> шляху </a:t>
            </a:r>
            <a:r>
              <a:rPr lang="ru-RU" sz="3600" dirty="0" err="1"/>
              <a:t>від</a:t>
            </a:r>
            <a:r>
              <a:rPr lang="ru-RU" sz="3600" dirty="0"/>
              <a:t> часу при </a:t>
            </a:r>
            <a:r>
              <a:rPr lang="ru-RU" sz="3600" dirty="0" err="1"/>
              <a:t>рівномірному</a:t>
            </a:r>
            <a:r>
              <a:rPr lang="ru-RU" sz="3600" dirty="0"/>
              <a:t> </a:t>
            </a:r>
            <a:r>
              <a:rPr lang="ru-RU" sz="3600" dirty="0" err="1"/>
              <a:t>прямолінійному</a:t>
            </a:r>
            <a:r>
              <a:rPr lang="ru-RU" sz="3600" dirty="0"/>
              <a:t> </a:t>
            </a:r>
            <a:r>
              <a:rPr lang="ru-RU" sz="3600" dirty="0" err="1"/>
              <a:t>русі</a:t>
            </a:r>
            <a:r>
              <a:rPr lang="ru-RU" sz="3600" dirty="0"/>
              <a:t> </a:t>
            </a:r>
            <a:r>
              <a:rPr lang="ru-RU" sz="3600" dirty="0" err="1"/>
              <a:t>графік</a:t>
            </a:r>
            <a:r>
              <a:rPr lang="ru-RU" sz="3600" dirty="0"/>
              <a:t> </a:t>
            </a:r>
            <a:r>
              <a:rPr lang="ru-RU" sz="3600" dirty="0" err="1"/>
              <a:t>зображений</a:t>
            </a:r>
            <a:r>
              <a:rPr lang="ru-RU" sz="3600" dirty="0"/>
              <a:t> на </a:t>
            </a:r>
            <a:r>
              <a:rPr lang="ru-RU" sz="3600" dirty="0" err="1"/>
              <a:t>малюнку</a:t>
            </a:r>
            <a:r>
              <a:rPr lang="ru-RU" sz="3600" dirty="0"/>
              <a:t>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7992888" cy="43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667099"/>
              </p:ext>
            </p:extLst>
          </p:nvPr>
        </p:nvGraphicFramePr>
        <p:xfrm>
          <a:off x="2195736" y="45280"/>
          <a:ext cx="3384376" cy="662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728192"/>
              </a:tblGrid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</a:tr>
              <a:tr h="610592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11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2,3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8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Домашнє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.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420888"/>
            <a:ext cx="8028880" cy="3705275"/>
          </a:xfrm>
        </p:spPr>
        <p:txBody>
          <a:bodyPr/>
          <a:lstStyle/>
          <a:p>
            <a:pPr marL="34290" indent="0">
              <a:buNone/>
            </a:pPr>
            <a:r>
              <a:rPr lang="ru-RU" sz="3600" dirty="0" smtClean="0"/>
              <a:t> 1</a:t>
            </a:r>
            <a:r>
              <a:rPr lang="ru-RU" sz="3600" dirty="0"/>
              <a:t>. </a:t>
            </a:r>
            <a:r>
              <a:rPr lang="ru-RU" sz="3600" dirty="0" smtClean="0"/>
              <a:t>§</a:t>
            </a:r>
            <a:r>
              <a:rPr lang="en-US" sz="3600" dirty="0" smtClean="0"/>
              <a:t>10</a:t>
            </a:r>
            <a:r>
              <a:rPr lang="uk-UA" sz="3600" dirty="0" smtClean="0"/>
              <a:t>,</a:t>
            </a:r>
            <a:r>
              <a:rPr lang="uk-UA" sz="3600" dirty="0" err="1" smtClean="0"/>
              <a:t>Впр</a:t>
            </a:r>
            <a:r>
              <a:rPr lang="uk-UA" sz="3600" dirty="0" smtClean="0"/>
              <a:t>. 10</a:t>
            </a:r>
            <a:endParaRPr lang="ru-RU" sz="3600" dirty="0"/>
          </a:p>
          <a:p>
            <a:pPr marL="34290" indent="0">
              <a:buNone/>
            </a:pPr>
            <a:r>
              <a:rPr lang="ru-RU" sz="3600" dirty="0" smtClean="0"/>
              <a:t> 2</a:t>
            </a:r>
            <a:r>
              <a:rPr lang="ru-RU" sz="3600" dirty="0"/>
              <a:t>. </a:t>
            </a:r>
            <a:r>
              <a:rPr lang="ru-RU" sz="3600" dirty="0" err="1" smtClean="0"/>
              <a:t>С.р</a:t>
            </a:r>
            <a:r>
              <a:rPr lang="ru-RU" sz="3600" dirty="0"/>
              <a:t>. </a:t>
            </a:r>
            <a:r>
              <a:rPr lang="ru-RU" sz="3600" dirty="0" smtClean="0"/>
              <a:t>№3,4</a:t>
            </a:r>
            <a:endParaRPr lang="ru-RU" sz="3600" dirty="0"/>
          </a:p>
          <a:p>
            <a:pPr marL="34290" indent="0">
              <a:buNone/>
            </a:pPr>
            <a:r>
              <a:rPr lang="ru-RU" sz="3600" dirty="0" smtClean="0"/>
              <a:t> 3.Д.р</a:t>
            </a:r>
            <a:r>
              <a:rPr lang="ru-RU" sz="3600" dirty="0"/>
              <a:t>. </a:t>
            </a:r>
            <a:r>
              <a:rPr lang="ru-RU" sz="3600" dirty="0" smtClean="0"/>
              <a:t>№5</a:t>
            </a:r>
            <a:endParaRPr lang="ru-RU" sz="3600" dirty="0"/>
          </a:p>
          <a:p>
            <a:pPr marL="34290" indent="0">
              <a:buNone/>
            </a:pPr>
            <a:r>
              <a:rPr lang="ru-RU" sz="3600" dirty="0" smtClean="0"/>
              <a:t> 4</a:t>
            </a:r>
            <a:r>
              <a:rPr lang="ru-RU" sz="3600" dirty="0"/>
              <a:t>. </a:t>
            </a:r>
            <a:r>
              <a:rPr lang="ru-RU" sz="3600" dirty="0" err="1"/>
              <a:t>В.р</a:t>
            </a:r>
            <a:r>
              <a:rPr lang="ru-RU" sz="3600" dirty="0"/>
              <a:t>. </a:t>
            </a:r>
            <a:r>
              <a:rPr lang="ru-RU" sz="3600" dirty="0" smtClean="0"/>
              <a:t>№6,7</a:t>
            </a:r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7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Знання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3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І привал - привал «</a:t>
            </a:r>
            <a:r>
              <a:rPr lang="ru-RU" dirty="0" err="1" smtClean="0">
                <a:solidFill>
                  <a:srgbClr val="FF0000"/>
                </a:solidFill>
              </a:rPr>
              <a:t>Теоретиків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9143999" cy="5013176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Вправа</a:t>
            </a:r>
            <a:r>
              <a:rPr lang="ru-RU" sz="3200" dirty="0" smtClean="0"/>
              <a:t> «</a:t>
            </a:r>
            <a:r>
              <a:rPr lang="ru-RU" sz="3200" dirty="0" err="1" smtClean="0"/>
              <a:t>Мікрофон</a:t>
            </a:r>
            <a:r>
              <a:rPr lang="ru-RU" sz="3200" dirty="0" smtClean="0"/>
              <a:t>»</a:t>
            </a:r>
          </a:p>
          <a:p>
            <a:pPr marL="34290" indent="0">
              <a:buNone/>
            </a:pPr>
            <a:r>
              <a:rPr lang="ru-RU" sz="3200" dirty="0" smtClean="0"/>
              <a:t>  1</a:t>
            </a:r>
            <a:r>
              <a:rPr lang="ru-RU" sz="3200" dirty="0" smtClean="0"/>
              <a:t>.	У </a:t>
            </a:r>
            <a:r>
              <a:rPr lang="ru-RU" sz="3200" dirty="0" err="1" smtClean="0"/>
              <a:t>чому</a:t>
            </a:r>
            <a:r>
              <a:rPr lang="ru-RU" sz="3200" dirty="0" smtClean="0"/>
              <a:t> </a:t>
            </a:r>
            <a:r>
              <a:rPr lang="ru-RU" sz="3200" dirty="0" err="1" smtClean="0"/>
              <a:t>полягає</a:t>
            </a:r>
            <a:r>
              <a:rPr lang="ru-RU" sz="3200" dirty="0" smtClean="0"/>
              <a:t> </a:t>
            </a:r>
            <a:r>
              <a:rPr lang="ru-RU" sz="3200" dirty="0" err="1" smtClean="0"/>
              <a:t>основна</a:t>
            </a:r>
            <a:r>
              <a:rPr lang="ru-RU" sz="3200" dirty="0" smtClean="0"/>
              <a:t> задача </a:t>
            </a:r>
            <a:r>
              <a:rPr lang="ru-RU" sz="3200" dirty="0" err="1" smtClean="0"/>
              <a:t>механіки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 2</a:t>
            </a:r>
            <a:r>
              <a:rPr lang="ru-RU" sz="3200" dirty="0" smtClean="0"/>
              <a:t>.	</a:t>
            </a:r>
            <a:r>
              <a:rPr lang="ru-RU" sz="3200" dirty="0" err="1" smtClean="0"/>
              <a:t>Який</a:t>
            </a:r>
            <a:r>
              <a:rPr lang="ru-RU" sz="3200" dirty="0" smtClean="0"/>
              <a:t> </a:t>
            </a:r>
            <a:r>
              <a:rPr lang="ru-RU" sz="3200" dirty="0" err="1" smtClean="0"/>
              <a:t>рух</a:t>
            </a:r>
            <a:r>
              <a:rPr lang="ru-RU" sz="3200" dirty="0" smtClean="0"/>
              <a:t> </a:t>
            </a:r>
            <a:r>
              <a:rPr lang="ru-RU" sz="3200" dirty="0" err="1" smtClean="0"/>
              <a:t>називають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механічним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 3</a:t>
            </a:r>
            <a:r>
              <a:rPr lang="ru-RU" sz="3200" dirty="0" smtClean="0"/>
              <a:t>.	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таке</a:t>
            </a:r>
            <a:r>
              <a:rPr lang="ru-RU" sz="3200" dirty="0" smtClean="0"/>
              <a:t> </a:t>
            </a:r>
            <a:r>
              <a:rPr lang="ru-RU" sz="3200" dirty="0" err="1" smtClean="0"/>
              <a:t>траєкторія</a:t>
            </a:r>
            <a:r>
              <a:rPr lang="ru-RU" sz="3200" dirty="0" smtClean="0"/>
              <a:t>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 4</a:t>
            </a:r>
            <a:r>
              <a:rPr lang="ru-RU" sz="3200" dirty="0" smtClean="0"/>
              <a:t>.	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називають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матеріальною</a:t>
            </a:r>
            <a:r>
              <a:rPr lang="ru-RU" sz="3200" dirty="0" smtClean="0"/>
              <a:t> точкою?</a:t>
            </a:r>
          </a:p>
          <a:p>
            <a:pPr marL="34290" indent="0">
              <a:buNone/>
            </a:pPr>
            <a:r>
              <a:rPr lang="ru-RU" sz="3200" dirty="0" smtClean="0"/>
              <a:t>  5</a:t>
            </a:r>
            <a:r>
              <a:rPr lang="ru-RU" sz="3200" dirty="0" smtClean="0"/>
              <a:t>.	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називають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пройденим</a:t>
            </a:r>
            <a:r>
              <a:rPr lang="ru-RU" sz="3200" dirty="0" smtClean="0"/>
              <a:t> шляхом?</a:t>
            </a:r>
          </a:p>
          <a:p>
            <a:pPr marL="34290" indent="0">
              <a:buNone/>
            </a:pPr>
            <a:r>
              <a:rPr lang="ru-RU" sz="3200" dirty="0" smtClean="0"/>
              <a:t>  6</a:t>
            </a:r>
            <a:r>
              <a:rPr lang="ru-RU" sz="3200" dirty="0" smtClean="0"/>
              <a:t>.	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таке</a:t>
            </a:r>
            <a:r>
              <a:rPr lang="ru-RU" sz="3200" dirty="0" smtClean="0"/>
              <a:t> </a:t>
            </a:r>
            <a:r>
              <a:rPr lang="ru-RU" sz="3200" dirty="0" err="1" smtClean="0"/>
              <a:t>переміщення</a:t>
            </a:r>
            <a:r>
              <a:rPr lang="ru-RU" sz="3200" dirty="0" smtClean="0"/>
              <a:t> ?</a:t>
            </a:r>
          </a:p>
          <a:p>
            <a:pPr marL="34290" indent="0">
              <a:buNone/>
            </a:pPr>
            <a:r>
              <a:rPr lang="ru-RU" sz="3200" dirty="0" smtClean="0"/>
              <a:t>  7</a:t>
            </a:r>
            <a:r>
              <a:rPr lang="ru-RU" sz="3200" dirty="0" smtClean="0"/>
              <a:t>.	</a:t>
            </a:r>
            <a:r>
              <a:rPr lang="ru-RU" sz="3200" dirty="0" err="1" smtClean="0"/>
              <a:t>Який</a:t>
            </a:r>
            <a:r>
              <a:rPr lang="ru-RU" sz="3200" dirty="0" smtClean="0"/>
              <a:t> </a:t>
            </a:r>
            <a:r>
              <a:rPr lang="ru-RU" sz="3200" dirty="0" err="1" smtClean="0"/>
              <a:t>рух</a:t>
            </a:r>
            <a:r>
              <a:rPr lang="ru-RU" sz="3200" dirty="0" smtClean="0"/>
              <a:t> </a:t>
            </a:r>
            <a:r>
              <a:rPr lang="ru-RU" sz="3200" dirty="0" err="1" smtClean="0"/>
              <a:t>називають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прямолінійним</a:t>
            </a:r>
            <a:r>
              <a:rPr lang="ru-RU" sz="3200" dirty="0" smtClean="0"/>
              <a:t>  </a:t>
            </a:r>
            <a:r>
              <a:rPr lang="ru-RU" sz="3200" dirty="0" err="1" smtClean="0"/>
              <a:t>рівномірним</a:t>
            </a:r>
            <a:r>
              <a:rPr lang="ru-RU" sz="3200" dirty="0" smtClean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endParaRPr lang="en-US" sz="3200" dirty="0" smtClean="0"/>
          </a:p>
          <a:p>
            <a:pPr marL="34290" indent="0">
              <a:buNone/>
            </a:pPr>
            <a:r>
              <a:rPr lang="ru-RU" sz="3200" dirty="0" smtClean="0"/>
              <a:t> 8.	Як </a:t>
            </a:r>
            <a:r>
              <a:rPr lang="ru-RU" sz="3200" dirty="0" err="1" smtClean="0"/>
              <a:t>залежить</a:t>
            </a:r>
            <a:r>
              <a:rPr lang="ru-RU" sz="3200" dirty="0" smtClean="0"/>
              <a:t> шлях </a:t>
            </a:r>
            <a:r>
              <a:rPr lang="ru-RU" sz="3200" dirty="0" err="1" smtClean="0"/>
              <a:t>від</a:t>
            </a:r>
            <a:r>
              <a:rPr lang="ru-RU" sz="3200" dirty="0" smtClean="0"/>
              <a:t> часу при </a:t>
            </a:r>
            <a:r>
              <a:rPr lang="ru-RU" sz="3200" dirty="0" err="1" smtClean="0"/>
              <a:t>рівномірному</a:t>
            </a:r>
            <a:r>
              <a:rPr lang="ru-RU" sz="3200" dirty="0" smtClean="0"/>
              <a:t> </a:t>
            </a:r>
            <a:r>
              <a:rPr lang="ru-RU" sz="3200" dirty="0" err="1" smtClean="0"/>
              <a:t>русі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9.	</a:t>
            </a:r>
            <a:r>
              <a:rPr lang="ru-RU" sz="3200" dirty="0" err="1" smtClean="0"/>
              <a:t>Наведіть</a:t>
            </a:r>
            <a:r>
              <a:rPr lang="ru-RU" sz="3200" dirty="0" smtClean="0"/>
              <a:t> приклад </a:t>
            </a:r>
            <a:r>
              <a:rPr lang="ru-RU" sz="3200" dirty="0" err="1" smtClean="0"/>
              <a:t>прямолінійного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10.	За </a:t>
            </a:r>
            <a:r>
              <a:rPr lang="ru-RU" sz="3200" dirty="0" err="1" smtClean="0"/>
              <a:t>якою</a:t>
            </a:r>
            <a:r>
              <a:rPr lang="ru-RU" sz="3200" dirty="0" smtClean="0"/>
              <a:t> формулою </a:t>
            </a:r>
            <a:r>
              <a:rPr lang="ru-RU" sz="3200" dirty="0" err="1" smtClean="0"/>
              <a:t>визначають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прямолінійного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рівномірного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11.	</a:t>
            </a:r>
            <a:r>
              <a:rPr lang="ru-RU" sz="3200" dirty="0" err="1" smtClean="0"/>
              <a:t>Чи</a:t>
            </a:r>
            <a:r>
              <a:rPr lang="ru-RU" sz="3200" dirty="0" smtClean="0"/>
              <a:t> </a:t>
            </a:r>
            <a:r>
              <a:rPr lang="ru-RU" sz="3200" dirty="0" err="1" smtClean="0"/>
              <a:t>можна</a:t>
            </a:r>
            <a:r>
              <a:rPr lang="ru-RU" sz="3200" dirty="0" smtClean="0"/>
              <a:t> </a:t>
            </a:r>
            <a:r>
              <a:rPr lang="ru-RU" sz="3200" dirty="0" err="1" smtClean="0"/>
              <a:t>вважати</a:t>
            </a:r>
            <a:r>
              <a:rPr lang="ru-RU" sz="3200" dirty="0" smtClean="0"/>
              <a:t> Землю  </a:t>
            </a:r>
            <a:r>
              <a:rPr lang="ru-RU" sz="3200" dirty="0" err="1" smtClean="0"/>
              <a:t>матеріальною</a:t>
            </a:r>
            <a:r>
              <a:rPr lang="ru-RU" sz="3200" dirty="0" smtClean="0"/>
              <a:t> точкою?</a:t>
            </a:r>
          </a:p>
          <a:p>
            <a:pPr marL="34290" indent="0">
              <a:buNone/>
            </a:pPr>
            <a:r>
              <a:rPr lang="ru-RU" sz="3200" dirty="0" smtClean="0"/>
              <a:t> 12.	</a:t>
            </a:r>
            <a:r>
              <a:rPr lang="ru-RU" sz="3200" dirty="0" err="1" smtClean="0"/>
              <a:t>Поясніть</a:t>
            </a:r>
            <a:r>
              <a:rPr lang="ru-RU" sz="3200" dirty="0" smtClean="0"/>
              <a:t> на </a:t>
            </a:r>
            <a:r>
              <a:rPr lang="ru-RU" sz="3200" dirty="0" err="1" smtClean="0"/>
              <a:t>прикладі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абсолютно </a:t>
            </a:r>
            <a:r>
              <a:rPr lang="ru-RU" sz="3200" dirty="0" err="1" smtClean="0"/>
              <a:t>нерухомих</a:t>
            </a:r>
            <a:r>
              <a:rPr lang="ru-RU" sz="3200" dirty="0" smtClean="0"/>
              <a:t> </a:t>
            </a:r>
            <a:r>
              <a:rPr lang="ru-RU" sz="3200" dirty="0" err="1" smtClean="0"/>
              <a:t>тіл</a:t>
            </a:r>
            <a:r>
              <a:rPr lang="ru-RU" sz="3200" dirty="0" smtClean="0"/>
              <a:t> у </a:t>
            </a:r>
            <a:r>
              <a:rPr lang="ru-RU" sz="3200" dirty="0" err="1" smtClean="0"/>
              <a:t>природі</a:t>
            </a:r>
            <a:r>
              <a:rPr lang="ru-RU" sz="3200" dirty="0" smtClean="0"/>
              <a:t> не </a:t>
            </a:r>
            <a:r>
              <a:rPr lang="ru-RU" sz="3200" dirty="0" err="1" smtClean="0"/>
              <a:t>існує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13.	</a:t>
            </a:r>
            <a:r>
              <a:rPr lang="ru-RU" sz="3200" dirty="0" err="1" smtClean="0"/>
              <a:t>Які</a:t>
            </a:r>
            <a:r>
              <a:rPr lang="ru-RU" sz="3200" dirty="0" smtClean="0"/>
              <a:t> є </a:t>
            </a:r>
            <a:r>
              <a:rPr lang="ru-RU" sz="3200" dirty="0" err="1" smtClean="0"/>
              <a:t>види</a:t>
            </a:r>
            <a:r>
              <a:rPr lang="ru-RU" sz="3200" dirty="0" smtClean="0"/>
              <a:t> </a:t>
            </a:r>
            <a:r>
              <a:rPr lang="ru-RU" sz="3200" dirty="0" err="1" smtClean="0"/>
              <a:t>траєкторії</a:t>
            </a:r>
            <a:r>
              <a:rPr lang="ru-RU" sz="3200" dirty="0" smtClean="0"/>
              <a:t> за формою </a:t>
            </a:r>
            <a:r>
              <a:rPr lang="ru-RU" sz="3200" dirty="0" err="1" smtClean="0"/>
              <a:t>руху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14.	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таке</a:t>
            </a:r>
            <a:r>
              <a:rPr lang="ru-RU" sz="3200" dirty="0" smtClean="0"/>
              <a:t> </a:t>
            </a:r>
            <a:r>
              <a:rPr lang="ru-RU" sz="3200" dirty="0" err="1" smtClean="0"/>
              <a:t>тіло</a:t>
            </a:r>
            <a:r>
              <a:rPr lang="ru-RU" sz="3200" dirty="0" smtClean="0"/>
              <a:t> </a:t>
            </a:r>
            <a:r>
              <a:rPr lang="ru-RU" sz="3200" dirty="0" err="1" smtClean="0"/>
              <a:t>відліку</a:t>
            </a:r>
            <a:r>
              <a:rPr lang="ru-RU" sz="3200" dirty="0" smtClean="0"/>
              <a:t>?</a:t>
            </a:r>
          </a:p>
          <a:p>
            <a:pPr marL="34290" indent="0">
              <a:buNone/>
            </a:pPr>
            <a:r>
              <a:rPr lang="ru-RU" sz="3200" dirty="0" smtClean="0"/>
              <a:t> 15.	</a:t>
            </a:r>
            <a:r>
              <a:rPr lang="ru-RU" sz="3200" dirty="0" err="1" smtClean="0"/>
              <a:t>Основні</a:t>
            </a:r>
            <a:r>
              <a:rPr lang="ru-RU" sz="3200" dirty="0" smtClean="0"/>
              <a:t> </a:t>
            </a:r>
            <a:r>
              <a:rPr lang="ru-RU" sz="3200" dirty="0" err="1" smtClean="0"/>
              <a:t>одиниці</a:t>
            </a:r>
            <a:r>
              <a:rPr lang="ru-RU" sz="3200" dirty="0" smtClean="0"/>
              <a:t> </a:t>
            </a:r>
            <a:r>
              <a:rPr lang="ru-RU" sz="3200" dirty="0" err="1" smtClean="0"/>
              <a:t>вимірювання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швидкості</a:t>
            </a:r>
            <a:r>
              <a:rPr lang="ru-RU" sz="3200" dirty="0" smtClean="0"/>
              <a:t>.</a:t>
            </a:r>
          </a:p>
          <a:p>
            <a:pPr marL="34290" indent="0">
              <a:buNone/>
            </a:pPr>
            <a:r>
              <a:rPr lang="ru-RU" sz="3200" dirty="0" smtClean="0"/>
              <a:t> 16.	</a:t>
            </a:r>
            <a:r>
              <a:rPr lang="ru-RU" sz="3200" dirty="0" err="1" smtClean="0"/>
              <a:t>Основні</a:t>
            </a:r>
            <a:r>
              <a:rPr lang="ru-RU" sz="3200" dirty="0" smtClean="0"/>
              <a:t> </a:t>
            </a:r>
            <a:r>
              <a:rPr lang="ru-RU" sz="3200" dirty="0" err="1" smtClean="0"/>
              <a:t>одинці</a:t>
            </a:r>
            <a:r>
              <a:rPr lang="ru-RU" sz="3200" dirty="0" smtClean="0"/>
              <a:t> </a:t>
            </a:r>
            <a:r>
              <a:rPr lang="ru-RU" sz="3200" dirty="0" err="1" smtClean="0"/>
              <a:t>вимірювання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пройденого</a:t>
            </a:r>
            <a:r>
              <a:rPr lang="ru-RU" sz="3200" dirty="0" smtClean="0"/>
              <a:t> шляху?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26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ІІ привал – привал «</a:t>
            </a:r>
            <a:r>
              <a:rPr lang="ru-RU" dirty="0" err="1" smtClean="0">
                <a:solidFill>
                  <a:srgbClr val="FF0000"/>
                </a:solidFill>
              </a:rPr>
              <a:t>Мислителів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400600"/>
          </a:xfrm>
        </p:spPr>
        <p:txBody>
          <a:bodyPr>
            <a:normAutofit/>
          </a:bodyPr>
          <a:lstStyle/>
          <a:p>
            <a:endParaRPr lang="en-US" sz="3200" dirty="0" smtClean="0"/>
          </a:p>
          <a:p>
            <a:pPr marL="34290" indent="0"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1.Автомобіль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рухався</a:t>
            </a:r>
            <a:r>
              <a:rPr lang="ru-RU" sz="3200" dirty="0" smtClean="0"/>
              <a:t> </a:t>
            </a:r>
            <a:r>
              <a:rPr lang="ru-RU" sz="3200" dirty="0" err="1" smtClean="0"/>
              <a:t>прямолінійно</a:t>
            </a:r>
            <a:r>
              <a:rPr lang="ru-RU" sz="3200" dirty="0" smtClean="0"/>
              <a:t> і </a:t>
            </a:r>
            <a:r>
              <a:rPr lang="ru-RU" sz="3200" dirty="0" err="1" smtClean="0"/>
              <a:t>рівномірно</a:t>
            </a:r>
            <a:r>
              <a:rPr lang="ru-RU" sz="3200" dirty="0" smtClean="0"/>
              <a:t>. </a:t>
            </a:r>
            <a:r>
              <a:rPr lang="ru-RU" sz="3200" dirty="0" err="1" smtClean="0"/>
              <a:t>Проїхав</a:t>
            </a:r>
            <a:r>
              <a:rPr lang="en-US" sz="3200" dirty="0" smtClean="0"/>
              <a:t>  </a:t>
            </a:r>
            <a:r>
              <a:rPr lang="ru-RU" sz="3200" dirty="0" smtClean="0"/>
              <a:t>1800 м  за 10 </a:t>
            </a:r>
            <a:r>
              <a:rPr lang="ru-RU" sz="3200" dirty="0" err="1" smtClean="0"/>
              <a:t>хв</a:t>
            </a:r>
            <a:r>
              <a:rPr lang="ru-RU" sz="3200" dirty="0" smtClean="0"/>
              <a:t>. </a:t>
            </a:r>
            <a:r>
              <a:rPr lang="ru-RU" sz="3200" dirty="0" err="1" smtClean="0"/>
              <a:t>Визначте</a:t>
            </a:r>
            <a:r>
              <a:rPr lang="ru-RU" sz="3200" dirty="0" smtClean="0"/>
              <a:t>, з </a:t>
            </a:r>
            <a:r>
              <a:rPr lang="ru-RU" sz="3200" dirty="0" err="1" smtClean="0"/>
              <a:t>якою</a:t>
            </a:r>
            <a:r>
              <a:rPr lang="ru-RU" sz="3200" dirty="0" smtClean="0"/>
              <a:t> </a:t>
            </a:r>
            <a:r>
              <a:rPr lang="ru-RU" sz="3200" dirty="0" err="1" smtClean="0"/>
              <a:t>швидкістю</a:t>
            </a:r>
            <a:r>
              <a:rPr lang="ru-RU" sz="3200" dirty="0" smtClean="0"/>
              <a:t> </a:t>
            </a:r>
            <a:r>
              <a:rPr lang="ru-RU" sz="3200" dirty="0" err="1" smtClean="0"/>
              <a:t>рухався</a:t>
            </a:r>
            <a:r>
              <a:rPr lang="ru-RU" sz="3200" dirty="0" smtClean="0"/>
              <a:t> </a:t>
            </a:r>
            <a:r>
              <a:rPr lang="ru-RU" sz="3200" dirty="0" err="1" smtClean="0"/>
              <a:t>цей</a:t>
            </a:r>
            <a:r>
              <a:rPr lang="ru-RU" sz="3200" dirty="0" smtClean="0"/>
              <a:t> </a:t>
            </a:r>
            <a:r>
              <a:rPr lang="ru-RU" sz="3200" dirty="0" err="1" smtClean="0"/>
              <a:t>автомобіль</a:t>
            </a:r>
            <a:r>
              <a:rPr lang="ru-RU" sz="3200" dirty="0" smtClean="0"/>
              <a:t>. </a:t>
            </a:r>
            <a:r>
              <a:rPr lang="ru-RU" sz="3200" dirty="0" err="1" smtClean="0"/>
              <a:t>Відповідь</a:t>
            </a:r>
            <a:r>
              <a:rPr lang="ru-RU" sz="3200" dirty="0" smtClean="0"/>
              <a:t> </a:t>
            </a:r>
            <a:r>
              <a:rPr lang="ru-RU" sz="3200" dirty="0" err="1" smtClean="0"/>
              <a:t>виразіть</a:t>
            </a:r>
            <a:r>
              <a:rPr lang="ru-RU" sz="3200" dirty="0" smtClean="0"/>
              <a:t> у м/с.</a:t>
            </a:r>
          </a:p>
          <a:p>
            <a:pPr marL="34290" indent="0"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2.Літак </a:t>
            </a:r>
            <a:r>
              <a:rPr lang="ru-RU" sz="3200" dirty="0" err="1" smtClean="0"/>
              <a:t>рухався</a:t>
            </a:r>
            <a:r>
              <a:rPr lang="ru-RU" sz="3200" dirty="0" smtClean="0"/>
              <a:t> </a:t>
            </a:r>
            <a:r>
              <a:rPr lang="ru-RU" sz="3200" dirty="0" err="1" smtClean="0"/>
              <a:t>прямолінійно</a:t>
            </a:r>
            <a:r>
              <a:rPr lang="ru-RU" sz="3200" dirty="0" smtClean="0"/>
              <a:t> </a:t>
            </a:r>
            <a:r>
              <a:rPr lang="ru-RU" sz="3200" dirty="0" err="1" smtClean="0"/>
              <a:t>рівномірно</a:t>
            </a:r>
            <a:r>
              <a:rPr lang="ru-RU" sz="3200" dirty="0" smtClean="0"/>
              <a:t>  </a:t>
            </a:r>
            <a:r>
              <a:rPr lang="ru-RU" sz="3200" dirty="0" err="1" smtClean="0"/>
              <a:t>зі</a:t>
            </a:r>
            <a:r>
              <a:rPr lang="ru-RU" sz="3200" dirty="0" smtClean="0"/>
              <a:t> </a:t>
            </a:r>
            <a:r>
              <a:rPr lang="ru-RU" sz="3200" dirty="0" smtClean="0"/>
              <a:t>   </a:t>
            </a:r>
            <a:r>
              <a:rPr lang="ru-RU" sz="3200" dirty="0" err="1" smtClean="0"/>
              <a:t>швидкістю</a:t>
            </a:r>
            <a:r>
              <a:rPr lang="ru-RU" sz="3200" dirty="0" smtClean="0"/>
              <a:t> </a:t>
            </a:r>
            <a:r>
              <a:rPr lang="ru-RU" sz="3200" dirty="0" smtClean="0"/>
              <a:t>720 км/год. </a:t>
            </a:r>
            <a:r>
              <a:rPr lang="ru-RU" sz="3200" dirty="0" err="1" smtClean="0"/>
              <a:t>Стюардеса</a:t>
            </a:r>
            <a:r>
              <a:rPr lang="ru-RU" sz="3200" dirty="0" smtClean="0"/>
              <a:t> </a:t>
            </a:r>
            <a:r>
              <a:rPr lang="ru-RU" sz="3200" dirty="0" err="1" smtClean="0"/>
              <a:t>протягом</a:t>
            </a:r>
            <a:r>
              <a:rPr lang="ru-RU" sz="3200" dirty="0" smtClean="0"/>
              <a:t> 30 с </a:t>
            </a:r>
            <a:r>
              <a:rPr lang="ru-RU" sz="3200" dirty="0" err="1" smtClean="0"/>
              <a:t>робить</a:t>
            </a:r>
            <a:r>
              <a:rPr lang="ru-RU" sz="3200" dirty="0" smtClean="0"/>
              <a:t> </a:t>
            </a:r>
            <a:r>
              <a:rPr lang="ru-RU" sz="3200" dirty="0" err="1" smtClean="0"/>
              <a:t>оголошення</a:t>
            </a:r>
            <a:r>
              <a:rPr lang="ru-RU" sz="3200" dirty="0" smtClean="0"/>
              <a:t> для </a:t>
            </a:r>
            <a:r>
              <a:rPr lang="ru-RU" sz="3200" dirty="0" err="1" smtClean="0"/>
              <a:t>пасажирів</a:t>
            </a:r>
            <a:r>
              <a:rPr lang="ru-RU" sz="3200" dirty="0" smtClean="0"/>
              <a:t>. </a:t>
            </a:r>
            <a:r>
              <a:rPr lang="ru-RU" sz="3200" dirty="0" err="1" smtClean="0"/>
              <a:t>Визначте</a:t>
            </a:r>
            <a:r>
              <a:rPr lang="ru-RU" sz="3200" dirty="0" smtClean="0"/>
              <a:t>, яку </a:t>
            </a:r>
            <a:r>
              <a:rPr lang="ru-RU" sz="3200" dirty="0" err="1" smtClean="0"/>
              <a:t>відстань</a:t>
            </a:r>
            <a:r>
              <a:rPr lang="ru-RU" sz="3200" dirty="0" smtClean="0"/>
              <a:t> </a:t>
            </a:r>
            <a:r>
              <a:rPr lang="ru-RU" sz="3200" dirty="0" err="1" smtClean="0"/>
              <a:t>подолав</a:t>
            </a:r>
            <a:r>
              <a:rPr lang="ru-RU" sz="3200" dirty="0" smtClean="0"/>
              <a:t> </a:t>
            </a:r>
            <a:r>
              <a:rPr lang="ru-RU" sz="3200" dirty="0" err="1" smtClean="0"/>
              <a:t>літак</a:t>
            </a:r>
            <a:r>
              <a:rPr lang="ru-RU" sz="3200" dirty="0" smtClean="0"/>
              <a:t> за </a:t>
            </a:r>
            <a:r>
              <a:rPr lang="ru-RU" sz="3200" dirty="0" err="1" smtClean="0"/>
              <a:t>цей</a:t>
            </a:r>
            <a:r>
              <a:rPr lang="ru-RU" sz="3200" dirty="0" smtClean="0"/>
              <a:t> час. </a:t>
            </a:r>
            <a:r>
              <a:rPr lang="ru-RU" sz="3200" dirty="0" err="1" smtClean="0"/>
              <a:t>Відповідь</a:t>
            </a:r>
            <a:r>
              <a:rPr lang="ru-RU" sz="3200" dirty="0" smtClean="0"/>
              <a:t> </a:t>
            </a:r>
            <a:r>
              <a:rPr lang="ru-RU" sz="3200" dirty="0" err="1" smtClean="0"/>
              <a:t>виразіть</a:t>
            </a:r>
            <a:r>
              <a:rPr lang="ru-RU" sz="3200" dirty="0" smtClean="0"/>
              <a:t> у 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8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3999" cy="5805264"/>
              </a:xfrm>
            </p:spPr>
            <p:txBody>
              <a:bodyPr/>
              <a:lstStyle/>
              <a:p>
                <a:r>
                  <a:rPr lang="uk-UA" sz="4400" dirty="0" smtClean="0"/>
                  <a:t>№1</a:t>
                </a:r>
              </a:p>
              <a:p>
                <a:pPr marL="34290" indent="0">
                  <a:buNone/>
                </a:pPr>
                <a:r>
                  <a:rPr lang="uk-UA" sz="4400" dirty="0" smtClean="0"/>
                  <a:t>   </a:t>
                </a:r>
                <a:r>
                  <a:rPr lang="en-US" sz="4400" dirty="0" smtClean="0"/>
                  <a:t>S=1800 </a:t>
                </a:r>
                <a:r>
                  <a:rPr lang="uk-UA" sz="4400" dirty="0" smtClean="0"/>
                  <a:t>м    </a:t>
                </a:r>
                <a:r>
                  <a:rPr lang="en-US" sz="4400" dirty="0"/>
                  <a:t>S=1800 </a:t>
                </a:r>
                <a:r>
                  <a:rPr lang="uk-UA" sz="4400" dirty="0" smtClean="0"/>
                  <a:t>м   </a:t>
                </a:r>
                <a:r>
                  <a:rPr lang="en-US" sz="4400" dirty="0" smtClean="0"/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𝑆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uk-UA" sz="4400" dirty="0"/>
              </a:p>
              <a:p>
                <a:pPr marL="34290" indent="0">
                  <a:buNone/>
                </a:pPr>
                <a:r>
                  <a:rPr lang="uk-UA" sz="4400" dirty="0" smtClean="0"/>
                  <a:t>  </a:t>
                </a:r>
                <a:r>
                  <a:rPr lang="en-US" sz="4400" dirty="0" smtClean="0"/>
                  <a:t>t= 10 </a:t>
                </a:r>
                <a:r>
                  <a:rPr lang="uk-UA" sz="4400" dirty="0" smtClean="0"/>
                  <a:t>хв        </a:t>
                </a:r>
                <a:r>
                  <a:rPr lang="en-US" sz="4400" dirty="0" smtClean="0"/>
                  <a:t>t</a:t>
                </a:r>
                <a:r>
                  <a:rPr lang="en-US" sz="4400" dirty="0"/>
                  <a:t>= </a:t>
                </a:r>
                <a:r>
                  <a:rPr lang="uk-UA" sz="4400" dirty="0" smtClean="0"/>
                  <a:t>600 с</a:t>
                </a:r>
                <a:r>
                  <a:rPr lang="en-US" sz="4400" dirty="0" smtClean="0"/>
                  <a:t>     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1800</m:t>
                        </m:r>
                        <m:r>
                          <a:rPr lang="uk-UA" sz="4400" b="0" i="1" smtClean="0">
                            <a:latin typeface="Cambria Math"/>
                          </a:rPr>
                          <m:t> м</m:t>
                        </m:r>
                      </m:num>
                      <m:den>
                        <m:r>
                          <a:rPr lang="uk-UA" sz="4400" b="0" i="1" smtClean="0">
                            <a:latin typeface="Cambria Math"/>
                          </a:rPr>
                          <m:t>600 с</m:t>
                        </m:r>
                      </m:den>
                    </m:f>
                  </m:oMath>
                </a14:m>
                <a:endParaRPr lang="uk-UA" sz="4400" dirty="0" smtClean="0"/>
              </a:p>
              <a:p>
                <a:endParaRPr lang="uk-UA" dirty="0"/>
              </a:p>
              <a:p>
                <a:pPr marL="34290" indent="0">
                  <a:buNone/>
                </a:pPr>
                <a:r>
                  <a:rPr lang="uk-UA" sz="4800" dirty="0"/>
                  <a:t> </a:t>
                </a:r>
                <a:r>
                  <a:rPr lang="uk-UA" sz="4800" dirty="0" smtClean="0"/>
                  <a:t>    </a:t>
                </a:r>
                <a:r>
                  <a:rPr lang="en-US" sz="4800" dirty="0" smtClean="0"/>
                  <a:t>V-</a:t>
                </a:r>
                <a:r>
                  <a:rPr lang="uk-UA" sz="4800" dirty="0" smtClean="0"/>
                  <a:t>?                                </a:t>
                </a:r>
                <a:r>
                  <a:rPr lang="en-US" sz="4800" dirty="0" smtClean="0"/>
                  <a:t>V</a:t>
                </a:r>
                <a:r>
                  <a:rPr lang="uk-UA" sz="4800" dirty="0" smtClean="0"/>
                  <a:t>=3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b="0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4800" b="0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3999" cy="5805264"/>
              </a:xfrm>
              <a:blipFill rotWithShape="0">
                <a:blip r:embed="rId2"/>
                <a:stretch>
                  <a:fillRect l="-1600" t="-33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2915816" y="1340768"/>
            <a:ext cx="0" cy="3384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3548" y="3573016"/>
            <a:ext cx="24122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292080" y="1340768"/>
            <a:ext cx="0" cy="3384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8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3999" cy="5805264"/>
              </a:xfrm>
            </p:spPr>
            <p:txBody>
              <a:bodyPr/>
              <a:lstStyle/>
              <a:p>
                <a:pPr marL="34290" indent="0">
                  <a:buNone/>
                </a:pPr>
                <a:r>
                  <a:rPr lang="uk-UA" sz="4400" dirty="0" smtClean="0"/>
                  <a:t> №2</a:t>
                </a:r>
              </a:p>
              <a:p>
                <a:pPr marL="34290" indent="0">
                  <a:buNone/>
                </a:pPr>
                <a:r>
                  <a:rPr lang="uk-UA" sz="4400" dirty="0" smtClean="0"/>
                  <a:t>  </a:t>
                </a:r>
                <a:r>
                  <a:rPr lang="en-US" sz="4400" dirty="0" smtClean="0"/>
                  <a:t>v=</a:t>
                </a:r>
                <a:r>
                  <a:rPr lang="uk-UA" sz="4400" dirty="0" smtClean="0"/>
                  <a:t> 72</a:t>
                </a:r>
                <a:r>
                  <a:rPr lang="en-US" sz="4400" dirty="0" smtClean="0"/>
                  <a:t>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400" b="0" i="1" smtClean="0">
                            <a:latin typeface="Cambria Math"/>
                          </a:rPr>
                          <m:t>км</m:t>
                        </m:r>
                      </m:num>
                      <m:den>
                        <m:r>
                          <a:rPr lang="uk-UA" sz="4400" b="0" i="1" smtClean="0">
                            <a:latin typeface="Cambria Math"/>
                          </a:rPr>
                          <m:t>год</m:t>
                        </m:r>
                      </m:den>
                    </m:f>
                  </m:oMath>
                </a14:m>
                <a:r>
                  <a:rPr lang="uk-UA" sz="4400" dirty="0" smtClean="0"/>
                  <a:t>   </a:t>
                </a:r>
                <a:r>
                  <a:rPr lang="en-US" sz="4400" dirty="0" smtClean="0"/>
                  <a:t>v=200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400" i="1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4400" i="1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uk-UA" sz="4400" dirty="0" smtClean="0"/>
                  <a:t>   </a:t>
                </a:r>
                <a:r>
                  <a:rPr lang="en-US" sz="4400" dirty="0" smtClean="0"/>
                  <a:t>     s=</a:t>
                </a:r>
                <a:r>
                  <a:rPr lang="en-US" sz="4400" dirty="0" err="1" smtClean="0"/>
                  <a:t>vt</a:t>
                </a:r>
                <a:endParaRPr lang="uk-UA" sz="4400" dirty="0" smtClean="0"/>
              </a:p>
              <a:p>
                <a:pPr marL="34290" indent="0">
                  <a:buNone/>
                </a:pPr>
                <a:r>
                  <a:rPr lang="uk-UA" sz="4400" dirty="0" smtClean="0"/>
                  <a:t>  </a:t>
                </a:r>
                <a:r>
                  <a:rPr lang="en-US" sz="4400" dirty="0" smtClean="0"/>
                  <a:t>t= </a:t>
                </a:r>
                <a:r>
                  <a:rPr lang="uk-UA" sz="4400" dirty="0" smtClean="0"/>
                  <a:t>30 с         </a:t>
                </a:r>
                <a:r>
                  <a:rPr lang="en-US" sz="4400" dirty="0" smtClean="0"/>
                  <a:t>t</a:t>
                </a:r>
                <a:r>
                  <a:rPr lang="en-US" sz="4400" dirty="0"/>
                  <a:t>= </a:t>
                </a:r>
                <a:r>
                  <a:rPr lang="uk-UA" sz="4400" dirty="0"/>
                  <a:t>3</a:t>
                </a:r>
                <a:r>
                  <a:rPr lang="uk-UA" sz="4400" dirty="0" smtClean="0"/>
                  <a:t>0 с</a:t>
                </a:r>
                <a:r>
                  <a:rPr lang="en-US" sz="4400" dirty="0" smtClean="0"/>
                  <a:t>        s=200</a:t>
                </a:r>
                <a:r>
                  <a:rPr lang="uk-UA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400" i="1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uk-UA" sz="4400" i="1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uk-UA" sz="4400" dirty="0"/>
                  <a:t> </a:t>
                </a:r>
                <a:r>
                  <a:rPr lang="en-US" sz="4400" dirty="0" smtClean="0"/>
                  <a:t>30 c</a:t>
                </a:r>
                <a:endParaRPr lang="uk-UA" sz="4400" dirty="0" smtClean="0"/>
              </a:p>
              <a:p>
                <a:endParaRPr lang="uk-UA" dirty="0"/>
              </a:p>
              <a:p>
                <a:pPr marL="34290" indent="0">
                  <a:buNone/>
                </a:pPr>
                <a:r>
                  <a:rPr lang="uk-UA" sz="4800" dirty="0" smtClean="0"/>
                  <a:t>    </a:t>
                </a:r>
                <a:r>
                  <a:rPr lang="en-US" sz="4800" dirty="0"/>
                  <a:t>s</a:t>
                </a:r>
                <a:r>
                  <a:rPr lang="en-US" sz="4800" dirty="0" smtClean="0"/>
                  <a:t>-</a:t>
                </a:r>
                <a:r>
                  <a:rPr lang="uk-UA" sz="4800" dirty="0" smtClean="0"/>
                  <a:t>?                                </a:t>
                </a:r>
                <a:r>
                  <a:rPr lang="en-US" sz="4800" dirty="0"/>
                  <a:t>s</a:t>
                </a:r>
                <a:r>
                  <a:rPr lang="uk-UA" sz="4800" dirty="0" smtClean="0"/>
                  <a:t>=</a:t>
                </a:r>
                <a:r>
                  <a:rPr lang="en-US" sz="4800" dirty="0" smtClean="0"/>
                  <a:t>6000 </a:t>
                </a:r>
                <a:r>
                  <a:rPr lang="uk-UA" sz="4800" dirty="0" smtClean="0"/>
                  <a:t>м</a:t>
                </a:r>
                <a:endParaRPr lang="ru-RU" sz="48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3999" cy="5805264"/>
              </a:xfrm>
              <a:blipFill rotWithShape="0">
                <a:blip r:embed="rId2"/>
                <a:stretch>
                  <a:fillRect l="-1067" t="-33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2833205" y="1340768"/>
            <a:ext cx="0" cy="2757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1540" y="3861048"/>
            <a:ext cx="24122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32040" y="1340768"/>
            <a:ext cx="0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1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600</TotalTime>
  <Words>704</Words>
  <Application>Microsoft Office PowerPoint</Application>
  <PresentationFormat>Экран (4:3)</PresentationFormat>
  <Paragraphs>164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Calibri</vt:lpstr>
      <vt:lpstr>Cambria Math</vt:lpstr>
      <vt:lpstr>Corbel</vt:lpstr>
      <vt:lpstr>Times New Roman</vt:lpstr>
      <vt:lpstr>Базис</vt:lpstr>
      <vt:lpstr>Механічний рух. Розв’язування задач.</vt:lpstr>
      <vt:lpstr>Презентация PowerPoint</vt:lpstr>
      <vt:lpstr>Вправа «дешифрувальник» -    4 6 1 6 6 0  </vt:lpstr>
      <vt:lpstr>Презентация PowerPoint</vt:lpstr>
      <vt:lpstr>І привал - привал «Теоретиків».</vt:lpstr>
      <vt:lpstr>Презентация PowerPoint</vt:lpstr>
      <vt:lpstr>ІІ привал – привал «Мислителів».</vt:lpstr>
      <vt:lpstr>Презентация PowerPoint</vt:lpstr>
      <vt:lpstr>Презентация PowerPoint</vt:lpstr>
      <vt:lpstr>   1.На рисунку зображено графіки залежності шляху від часу. Знайдіть швидкість  руху тіл.           Побудувати графіки швидкості .</vt:lpstr>
      <vt:lpstr>Презентация PowerPoint</vt:lpstr>
      <vt:lpstr>Сформулювати задачу</vt:lpstr>
      <vt:lpstr>Презентация PowerPoint</vt:lpstr>
      <vt:lpstr>2.На рисунку зображено графіки залежності швидкості від часу. Знайдіть швидкість  руху тіл і пройдений шлях за 30 с..</vt:lpstr>
      <vt:lpstr>ІІІ привал – привал «Кмітливих»</vt:lpstr>
      <vt:lpstr>Фізкультхвилинка</vt:lpstr>
      <vt:lpstr>ІV привал – привал «Експериментаторів»</vt:lpstr>
      <vt:lpstr>V привал – привал «Чарівників» Пояснити дослід. </vt:lpstr>
      <vt:lpstr>Користуючись трикутником,  скласти формули для v, s, t і записати основні одиниці вимірювання фізичних величин.</vt:lpstr>
      <vt:lpstr>2. Порівняти швидкість: </vt:lpstr>
      <vt:lpstr>Презентация PowerPoint</vt:lpstr>
      <vt:lpstr>Тест з самоперевіркою</vt:lpstr>
      <vt:lpstr>2.Переміщення тіла в СІ вимірюється у: </vt:lpstr>
      <vt:lpstr>3.Час руху тіла в СІ вимірюється у:</vt:lpstr>
      <vt:lpstr> 4.Швидкість тіла при рівномірному прямолінійному русі визначається за формулою:</vt:lpstr>
      <vt:lpstr>5.Механічним рухом називається: </vt:lpstr>
      <vt:lpstr>Презентация PowerPoint</vt:lpstr>
      <vt:lpstr>Презентация PowerPoint</vt:lpstr>
      <vt:lpstr>Презентация PowerPoint</vt:lpstr>
      <vt:lpstr> 9.Тіло рухається в напрямі осі Ох, якщо: </vt:lpstr>
      <vt:lpstr> 10.Правильно відображає залежність швидкості від часу при рівномірному прямолінійному русі графік зображений на малюнку </vt:lpstr>
      <vt:lpstr>Презентация PowerPoint</vt:lpstr>
      <vt:lpstr>Презентация PowerPoint</vt:lpstr>
      <vt:lpstr>Домашнє завдання.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Учетная запись Майкрософт</cp:lastModifiedBy>
  <cp:revision>37</cp:revision>
  <dcterms:created xsi:type="dcterms:W3CDTF">2016-10-16T08:31:00Z</dcterms:created>
  <dcterms:modified xsi:type="dcterms:W3CDTF">2018-03-18T11:51:40Z</dcterms:modified>
</cp:coreProperties>
</file>