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94" r:id="rId2"/>
    <p:sldId id="297" r:id="rId3"/>
    <p:sldId id="256" r:id="rId4"/>
    <p:sldId id="257" r:id="rId5"/>
    <p:sldId id="258" r:id="rId6"/>
    <p:sldId id="259" r:id="rId7"/>
    <p:sldId id="260" r:id="rId8"/>
    <p:sldId id="261" r:id="rId9"/>
    <p:sldId id="295"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1" r:id="rId38"/>
    <p:sldId id="292" r:id="rId39"/>
    <p:sldId id="293" r:id="rId40"/>
    <p:sldId id="296" r:id="rId4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228" autoAdjust="0"/>
  </p:normalViewPr>
  <p:slideViewPr>
    <p:cSldViewPr snapToGrid="0">
      <p:cViewPr varScale="1">
        <p:scale>
          <a:sx n="66" d="100"/>
          <a:sy n="66" d="100"/>
        </p:scale>
        <p:origin x="8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C207F7-EE40-4682-8955-942F1F480B54}" type="datetimeFigureOut">
              <a:rPr lang="ru-RU" smtClean="0"/>
              <a:t>03.04.2018</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687FBE-5BE1-4B79-853B-6F008755D0E3}" type="slidenum">
              <a:rPr lang="ru-RU" smtClean="0"/>
              <a:t>‹#›</a:t>
            </a:fld>
            <a:endParaRPr lang="ru-RU"/>
          </a:p>
        </p:txBody>
      </p:sp>
    </p:spTree>
    <p:extLst>
      <p:ext uri="{BB962C8B-B14F-4D97-AF65-F5344CB8AC3E}">
        <p14:creationId xmlns:p14="http://schemas.microsoft.com/office/powerpoint/2010/main" val="842773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smtClean="0"/>
          </a:p>
          <a:p>
            <a:endParaRPr lang="ru-RU" dirty="0"/>
          </a:p>
        </p:txBody>
      </p:sp>
      <p:sp>
        <p:nvSpPr>
          <p:cNvPr id="4" name="Номер слайда 3"/>
          <p:cNvSpPr>
            <a:spLocks noGrp="1"/>
          </p:cNvSpPr>
          <p:nvPr>
            <p:ph type="sldNum" sz="quarter" idx="10"/>
          </p:nvPr>
        </p:nvSpPr>
        <p:spPr/>
        <p:txBody>
          <a:bodyPr/>
          <a:lstStyle/>
          <a:p>
            <a:fld id="{FB687FBE-5BE1-4B79-853B-6F008755D0E3}" type="slidenum">
              <a:rPr lang="ru-RU" smtClean="0"/>
              <a:t>12</a:t>
            </a:fld>
            <a:endParaRPr lang="ru-RU"/>
          </a:p>
        </p:txBody>
      </p:sp>
    </p:spTree>
    <p:extLst>
      <p:ext uri="{BB962C8B-B14F-4D97-AF65-F5344CB8AC3E}">
        <p14:creationId xmlns:p14="http://schemas.microsoft.com/office/powerpoint/2010/main" val="3763834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6154B168-6EC5-4081-8D6A-576CB14654BF}" type="datetimeFigureOut">
              <a:rPr lang="ru-RU" smtClean="0"/>
              <a:t>03.04.2018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9D7DFD2-0E44-4863-AA0D-47BF43A76A8F}" type="slidenum">
              <a:rPr lang="ru-RU" smtClean="0"/>
              <a:t>‹#›</a:t>
            </a:fld>
            <a:endParaRPr lang="ru-RU"/>
          </a:p>
        </p:txBody>
      </p:sp>
    </p:spTree>
    <p:extLst>
      <p:ext uri="{BB962C8B-B14F-4D97-AF65-F5344CB8AC3E}">
        <p14:creationId xmlns:p14="http://schemas.microsoft.com/office/powerpoint/2010/main" val="4146879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154B168-6EC5-4081-8D6A-576CB14654BF}" type="datetimeFigureOut">
              <a:rPr lang="ru-RU" smtClean="0"/>
              <a:t>03.04.2018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9D7DFD2-0E44-4863-AA0D-47BF43A76A8F}" type="slidenum">
              <a:rPr lang="ru-RU" smtClean="0"/>
              <a:t>‹#›</a:t>
            </a:fld>
            <a:endParaRPr lang="ru-RU"/>
          </a:p>
        </p:txBody>
      </p:sp>
    </p:spTree>
    <p:extLst>
      <p:ext uri="{BB962C8B-B14F-4D97-AF65-F5344CB8AC3E}">
        <p14:creationId xmlns:p14="http://schemas.microsoft.com/office/powerpoint/2010/main" val="1675377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154B168-6EC5-4081-8D6A-576CB14654BF}" type="datetimeFigureOut">
              <a:rPr lang="ru-RU" smtClean="0"/>
              <a:t>03.04.2018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9D7DFD2-0E44-4863-AA0D-47BF43A76A8F}" type="slidenum">
              <a:rPr lang="ru-RU" smtClean="0"/>
              <a:t>‹#›</a:t>
            </a:fld>
            <a:endParaRPr lang="ru-RU"/>
          </a:p>
        </p:txBody>
      </p:sp>
    </p:spTree>
    <p:extLst>
      <p:ext uri="{BB962C8B-B14F-4D97-AF65-F5344CB8AC3E}">
        <p14:creationId xmlns:p14="http://schemas.microsoft.com/office/powerpoint/2010/main" val="930771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154B168-6EC5-4081-8D6A-576CB14654BF}" type="datetimeFigureOut">
              <a:rPr lang="ru-RU" smtClean="0"/>
              <a:t>03.04.2018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9D7DFD2-0E44-4863-AA0D-47BF43A76A8F}" type="slidenum">
              <a:rPr lang="ru-RU" smtClean="0"/>
              <a:t>‹#›</a:t>
            </a:fld>
            <a:endParaRPr lang="ru-RU"/>
          </a:p>
        </p:txBody>
      </p:sp>
    </p:spTree>
    <p:extLst>
      <p:ext uri="{BB962C8B-B14F-4D97-AF65-F5344CB8AC3E}">
        <p14:creationId xmlns:p14="http://schemas.microsoft.com/office/powerpoint/2010/main" val="277579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154B168-6EC5-4081-8D6A-576CB14654BF}" type="datetimeFigureOut">
              <a:rPr lang="ru-RU" smtClean="0"/>
              <a:t>03.04.2018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9D7DFD2-0E44-4863-AA0D-47BF43A76A8F}" type="slidenum">
              <a:rPr lang="ru-RU" smtClean="0"/>
              <a:t>‹#›</a:t>
            </a:fld>
            <a:endParaRPr lang="ru-RU"/>
          </a:p>
        </p:txBody>
      </p:sp>
    </p:spTree>
    <p:extLst>
      <p:ext uri="{BB962C8B-B14F-4D97-AF65-F5344CB8AC3E}">
        <p14:creationId xmlns:p14="http://schemas.microsoft.com/office/powerpoint/2010/main" val="3299009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6154B168-6EC5-4081-8D6A-576CB14654BF}" type="datetimeFigureOut">
              <a:rPr lang="ru-RU" smtClean="0"/>
              <a:t>03.04.2018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9D7DFD2-0E44-4863-AA0D-47BF43A76A8F}" type="slidenum">
              <a:rPr lang="ru-RU" smtClean="0"/>
              <a:t>‹#›</a:t>
            </a:fld>
            <a:endParaRPr lang="ru-RU"/>
          </a:p>
        </p:txBody>
      </p:sp>
    </p:spTree>
    <p:extLst>
      <p:ext uri="{BB962C8B-B14F-4D97-AF65-F5344CB8AC3E}">
        <p14:creationId xmlns:p14="http://schemas.microsoft.com/office/powerpoint/2010/main" val="692798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6154B168-6EC5-4081-8D6A-576CB14654BF}" type="datetimeFigureOut">
              <a:rPr lang="ru-RU" smtClean="0"/>
              <a:t>03.04.2018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9D7DFD2-0E44-4863-AA0D-47BF43A76A8F}" type="slidenum">
              <a:rPr lang="ru-RU" smtClean="0"/>
              <a:t>‹#›</a:t>
            </a:fld>
            <a:endParaRPr lang="ru-RU"/>
          </a:p>
        </p:txBody>
      </p:sp>
    </p:spTree>
    <p:extLst>
      <p:ext uri="{BB962C8B-B14F-4D97-AF65-F5344CB8AC3E}">
        <p14:creationId xmlns:p14="http://schemas.microsoft.com/office/powerpoint/2010/main" val="174648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6154B168-6EC5-4081-8D6A-576CB14654BF}" type="datetimeFigureOut">
              <a:rPr lang="ru-RU" smtClean="0"/>
              <a:t>03.04.2018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9D7DFD2-0E44-4863-AA0D-47BF43A76A8F}" type="slidenum">
              <a:rPr lang="ru-RU" smtClean="0"/>
              <a:t>‹#›</a:t>
            </a:fld>
            <a:endParaRPr lang="ru-RU"/>
          </a:p>
        </p:txBody>
      </p:sp>
    </p:spTree>
    <p:extLst>
      <p:ext uri="{BB962C8B-B14F-4D97-AF65-F5344CB8AC3E}">
        <p14:creationId xmlns:p14="http://schemas.microsoft.com/office/powerpoint/2010/main" val="187274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154B168-6EC5-4081-8D6A-576CB14654BF}" type="datetimeFigureOut">
              <a:rPr lang="ru-RU" smtClean="0"/>
              <a:t>03.04.2018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9D7DFD2-0E44-4863-AA0D-47BF43A76A8F}" type="slidenum">
              <a:rPr lang="ru-RU" smtClean="0"/>
              <a:t>‹#›</a:t>
            </a:fld>
            <a:endParaRPr lang="ru-RU"/>
          </a:p>
        </p:txBody>
      </p:sp>
    </p:spTree>
    <p:extLst>
      <p:ext uri="{BB962C8B-B14F-4D97-AF65-F5344CB8AC3E}">
        <p14:creationId xmlns:p14="http://schemas.microsoft.com/office/powerpoint/2010/main" val="1535217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6154B168-6EC5-4081-8D6A-576CB14654BF}" type="datetimeFigureOut">
              <a:rPr lang="ru-RU" smtClean="0"/>
              <a:t>03.04.2018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9D7DFD2-0E44-4863-AA0D-47BF43A76A8F}" type="slidenum">
              <a:rPr lang="ru-RU" smtClean="0"/>
              <a:t>‹#›</a:t>
            </a:fld>
            <a:endParaRPr lang="ru-RU"/>
          </a:p>
        </p:txBody>
      </p:sp>
    </p:spTree>
    <p:extLst>
      <p:ext uri="{BB962C8B-B14F-4D97-AF65-F5344CB8AC3E}">
        <p14:creationId xmlns:p14="http://schemas.microsoft.com/office/powerpoint/2010/main" val="2586562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6154B168-6EC5-4081-8D6A-576CB14654BF}" type="datetimeFigureOut">
              <a:rPr lang="ru-RU" smtClean="0"/>
              <a:t>03.04.2018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9D7DFD2-0E44-4863-AA0D-47BF43A76A8F}" type="slidenum">
              <a:rPr lang="ru-RU" smtClean="0"/>
              <a:t>‹#›</a:t>
            </a:fld>
            <a:endParaRPr lang="ru-RU"/>
          </a:p>
        </p:txBody>
      </p:sp>
    </p:spTree>
    <p:extLst>
      <p:ext uri="{BB962C8B-B14F-4D97-AF65-F5344CB8AC3E}">
        <p14:creationId xmlns:p14="http://schemas.microsoft.com/office/powerpoint/2010/main" val="123478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54B168-6EC5-4081-8D6A-576CB14654BF}" type="datetimeFigureOut">
              <a:rPr lang="ru-RU" smtClean="0"/>
              <a:t>03.04.2018</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D7DFD2-0E44-4863-AA0D-47BF43A76A8F}" type="slidenum">
              <a:rPr lang="ru-RU" smtClean="0"/>
              <a:t>‹#›</a:t>
            </a:fld>
            <a:endParaRPr lang="ru-RU"/>
          </a:p>
        </p:txBody>
      </p:sp>
    </p:spTree>
    <p:extLst>
      <p:ext uri="{BB962C8B-B14F-4D97-AF65-F5344CB8AC3E}">
        <p14:creationId xmlns:p14="http://schemas.microsoft.com/office/powerpoint/2010/main" val="28858603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hyperlink" Target="https://uk.wikipedia.org/wiki/%D0%9E%D0%B1%D0%BB%D0%B0%D1%81%D1%82%D1%8C_(%D0%B0%D0%B4%D0%BC%D1%96%D0%BD%D1%96%D1%81%D1%82%D1%80%D0%B0%D1%82%D0%B8%D0%B2%D0%BD%D0%B0_%D0%BE%D0%B4%D0%B8%D0%BD%D0%B8%D1%86%D1%8F)" TargetMode="External"/><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hyperlink" Target="https://uk.wikipedia.org/wiki/%D0%A3%D0%BA%D1%80%D0%B0%D1%97%D0%BD%D0%B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gif"/><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ÐÐ°ÑÑÐ¸Ð½ÐºÐ¸ Ð¿Ð¾ Ð·Ð°Ð¿ÑÐ¾ÑÑ ÐºÑÐµÐ°ÑÐ¸Ð²Ð½ÑÐ¹ ÑÐ¾Ð½"/>
          <p:cNvPicPr>
            <a:picLocks noChangeAspect="1" noChangeArrowheads="1"/>
          </p:cNvPicPr>
          <p:nvPr/>
        </p:nvPicPr>
        <p:blipFill rotWithShape="1">
          <a:blip r:embed="rId2">
            <a:extLst>
              <a:ext uri="{28A0092B-C50C-407E-A947-70E740481C1C}">
                <a14:useLocalDpi xmlns:a14="http://schemas.microsoft.com/office/drawing/2010/main" val="0"/>
              </a:ext>
            </a:extLst>
          </a:blip>
          <a:srcRect t="7546" b="7744"/>
          <a:stretch/>
        </p:blipFill>
        <p:spPr bwMode="auto">
          <a:xfrm>
            <a:off x="0" y="0"/>
            <a:ext cx="12322629"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903514" y="935491"/>
            <a:ext cx="10515600" cy="1325563"/>
          </a:xfrm>
        </p:spPr>
        <p:txBody>
          <a:bodyPr>
            <a:normAutofit/>
          </a:bodyPr>
          <a:lstStyle/>
          <a:p>
            <a:r>
              <a:rPr lang="uk-UA" sz="6600" b="1" dirty="0" smtClean="0">
                <a:ln w="12700">
                  <a:solidFill>
                    <a:schemeClr val="tx2">
                      <a:lumMod val="75000"/>
                    </a:schemeClr>
                  </a:solidFill>
                  <a:prstDash val="solid"/>
                </a:ln>
                <a:solidFill>
                  <a:srgbClr val="C00000"/>
                </a:solidFill>
                <a:effectLst>
                  <a:outerShdw dist="38100" dir="2640000" algn="bl" rotWithShape="0">
                    <a:schemeClr val="tx2">
                      <a:lumMod val="75000"/>
                    </a:schemeClr>
                  </a:outerShdw>
                </a:effectLst>
              </a:rPr>
              <a:t>Інтерактивна вікторина </a:t>
            </a:r>
            <a:endParaRPr lang="ru-RU" sz="6600" b="1" dirty="0">
              <a:ln w="12700">
                <a:solidFill>
                  <a:schemeClr val="tx2">
                    <a:lumMod val="75000"/>
                  </a:schemeClr>
                </a:solidFill>
                <a:prstDash val="solid"/>
              </a:ln>
              <a:solidFill>
                <a:srgbClr val="C00000"/>
              </a:solidFill>
              <a:effectLst>
                <a:outerShdw dist="38100" dir="2640000" algn="bl" rotWithShape="0">
                  <a:schemeClr val="tx2">
                    <a:lumMod val="75000"/>
                  </a:schemeClr>
                </a:outerShdw>
              </a:effectLst>
            </a:endParaRPr>
          </a:p>
        </p:txBody>
      </p:sp>
      <p:sp>
        <p:nvSpPr>
          <p:cNvPr id="3" name="Объект 2"/>
          <p:cNvSpPr>
            <a:spLocks noGrp="1"/>
          </p:cNvSpPr>
          <p:nvPr>
            <p:ph idx="1"/>
          </p:nvPr>
        </p:nvSpPr>
        <p:spPr>
          <a:xfrm>
            <a:off x="903514" y="2261054"/>
            <a:ext cx="10515600" cy="4351338"/>
          </a:xfrm>
        </p:spPr>
        <p:txBody>
          <a:bodyPr>
            <a:normAutofit/>
          </a:bodyPr>
          <a:lstStyle/>
          <a:p>
            <a:pPr marL="0" indent="0" algn="ctr">
              <a:buNone/>
            </a:pPr>
            <a:r>
              <a:rPr lang="uk-UA" sz="7200" b="1" dirty="0" smtClean="0">
                <a:latin typeface="Monotype Corsiva" panose="03010101010201010101" pitchFamily="66" charset="0"/>
              </a:rPr>
              <a:t> «Чи знаєш ти Україну?</a:t>
            </a:r>
            <a:endParaRPr lang="ru-RU" sz="7200" b="1" dirty="0">
              <a:latin typeface="Monotype Corsiva" panose="03010101010201010101" pitchFamily="66" charset="0"/>
            </a:endParaRPr>
          </a:p>
        </p:txBody>
      </p:sp>
      <p:pic>
        <p:nvPicPr>
          <p:cNvPr id="3076" name="Picture 4" descr="ÐÐ°ÑÑÐ¸Ð½ÐºÐ¸ Ð¿Ð¾ Ð·Ð°Ð¿ÑÐ¾ÑÑ ÑÐºÑÐ°ÑÐ½Ð° ÐºÐ°ÑÑÐ¸Ð½ÐºÐ¸ ÐºÐ»Ð¸Ð¿Ð°ÑÑ"/>
          <p:cNvPicPr>
            <a:picLocks noChangeAspect="1" noChangeArrowheads="1"/>
          </p:cNvPicPr>
          <p:nvPr/>
        </p:nvPicPr>
        <p:blipFill rotWithShape="1">
          <a:blip r:embed="rId3">
            <a:extLst>
              <a:ext uri="{28A0092B-C50C-407E-A947-70E740481C1C}">
                <a14:useLocalDpi xmlns:a14="http://schemas.microsoft.com/office/drawing/2010/main" val="0"/>
              </a:ext>
            </a:extLst>
          </a:blip>
          <a:srcRect t="7532" b="14249"/>
          <a:stretch/>
        </p:blipFill>
        <p:spPr bwMode="auto">
          <a:xfrm>
            <a:off x="313218" y="4387099"/>
            <a:ext cx="2077105" cy="170916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ÐÐ°ÑÑÐ¸Ð½ÐºÐ¸ Ð¿Ð¾ Ð·Ð°Ð¿ÑÐ¾ÑÑ ÑÐºÑÐ°ÑÐ½Ð° ÐºÐ°ÑÑÐ¸Ð½ÐºÐ¸ ÐºÐ»Ð¸Ð¿Ð°ÑÑ"/>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7486" y="4387099"/>
            <a:ext cx="1709162" cy="170916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ÐÐ°ÑÑÐ¸Ð½ÐºÐ¸ Ð¿Ð¾ Ð·Ð°Ð¿ÑÐ¾ÑÑ ÑÐºÑÐ°ÑÐ½Ð° ÑÐ¸Ð¼Ð²Ð¾Ð»Ð¸"/>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3019"/>
          <a:stretch/>
        </p:blipFill>
        <p:spPr bwMode="auto">
          <a:xfrm>
            <a:off x="5079999" y="4387099"/>
            <a:ext cx="4084333" cy="176858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ÐÐ¾ÑÐ¾Ð¶ÐµÐµ Ð¸Ð·Ð¾Ð±ÑÐ°Ð¶ÐµÐ½Ð¸Ðµ"/>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17683" y="3714014"/>
            <a:ext cx="2509692" cy="2382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9129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ÐÐ¾ÑÐ¾Ð¶ÐµÐµ Ð¸Ð·Ð¾Ð±ÑÐ°Ð¶ÐµÐ½Ð¸Ð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980363" y="1204686"/>
            <a:ext cx="10515600" cy="843854"/>
          </a:xfrm>
        </p:spPr>
        <p:txBody>
          <a:bodyPr>
            <a:normAutofit fontScale="90000"/>
          </a:bodyPr>
          <a:lstStyle/>
          <a:p>
            <a:pPr algn="ctr">
              <a:lnSpc>
                <a:spcPct val="100000"/>
              </a:lnSpc>
            </a:pPr>
            <a:r>
              <a:rPr lang="uk-UA" b="1" dirty="0" smtClean="0">
                <a:latin typeface="Times New Roman" panose="02020603050405020304" pitchFamily="18" charset="0"/>
                <a:cs typeface="Times New Roman" panose="02020603050405020304" pitchFamily="18" charset="0"/>
              </a:rPr>
              <a:t>Яка найстаріша рослина України і де вона знаходиться?</a:t>
            </a:r>
            <a:endParaRPr lang="ru-RU" b="1" dirty="0">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228600" y="109624"/>
            <a:ext cx="1823113" cy="84616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uk-UA" dirty="0"/>
              <a:t>1</a:t>
            </a:r>
            <a:endParaRPr lang="ru-RU" dirty="0"/>
          </a:p>
        </p:txBody>
      </p:sp>
      <p:sp>
        <p:nvSpPr>
          <p:cNvPr id="6" name="Скругленный прямоугольник 5"/>
          <p:cNvSpPr/>
          <p:nvPr/>
        </p:nvSpPr>
        <p:spPr>
          <a:xfrm>
            <a:off x="3503873" y="194544"/>
            <a:ext cx="2606722" cy="83087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uk-UA" sz="4400" dirty="0" smtClean="0">
                <a:latin typeface="Monotype Corsiva" panose="03010101010201010101" pitchFamily="66" charset="0"/>
              </a:rPr>
              <a:t>Біологія</a:t>
            </a:r>
            <a:endParaRPr lang="ru-RU" sz="4400" dirty="0">
              <a:latin typeface="Monotype Corsiva" panose="03010101010201010101" pitchFamily="66" charset="0"/>
            </a:endParaRPr>
          </a:p>
        </p:txBody>
      </p:sp>
      <p:pic>
        <p:nvPicPr>
          <p:cNvPr id="4" name="Рисунок 3"/>
          <p:cNvPicPr>
            <a:picLocks noChangeAspect="1"/>
          </p:cNvPicPr>
          <p:nvPr/>
        </p:nvPicPr>
        <p:blipFill>
          <a:blip r:embed="rId3"/>
          <a:stretch>
            <a:fillRect/>
          </a:stretch>
        </p:blipFill>
        <p:spPr>
          <a:xfrm>
            <a:off x="6455877" y="2587442"/>
            <a:ext cx="5523749" cy="3769959"/>
          </a:xfrm>
          <a:prstGeom prst="rect">
            <a:avLst/>
          </a:prstGeom>
        </p:spPr>
      </p:pic>
      <p:sp>
        <p:nvSpPr>
          <p:cNvPr id="7" name="Скругленный прямоугольник 6"/>
          <p:cNvSpPr/>
          <p:nvPr/>
        </p:nvSpPr>
        <p:spPr>
          <a:xfrm>
            <a:off x="522515" y="3135086"/>
            <a:ext cx="5181600" cy="27432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lnSpc>
                <a:spcPct val="150000"/>
              </a:lnSpc>
            </a:pPr>
            <a:r>
              <a:rPr lang="ru-RU" sz="2400" b="1" dirty="0" err="1">
                <a:latin typeface="Times New Roman" panose="02020603050405020304" pitchFamily="18" charset="0"/>
                <a:ea typeface="Calibri" panose="020F0502020204030204" pitchFamily="34" charset="0"/>
              </a:rPr>
              <a:t>Найстарішим</a:t>
            </a:r>
            <a:r>
              <a:rPr lang="ru-RU" sz="2400" b="1" dirty="0">
                <a:latin typeface="Times New Roman" panose="02020603050405020304" pitchFamily="18" charset="0"/>
                <a:ea typeface="Calibri" panose="020F0502020204030204" pitchFamily="34" charset="0"/>
              </a:rPr>
              <a:t> деревом в </a:t>
            </a:r>
            <a:r>
              <a:rPr lang="ru-RU" sz="2400" b="1" dirty="0" err="1">
                <a:latin typeface="Times New Roman" panose="02020603050405020304" pitchFamily="18" charset="0"/>
                <a:ea typeface="Calibri" panose="020F0502020204030204" pitchFamily="34" charset="0"/>
              </a:rPr>
              <a:t>Україні</a:t>
            </a:r>
            <a:r>
              <a:rPr lang="ru-RU" sz="2400" b="1" dirty="0">
                <a:latin typeface="Times New Roman" panose="02020603050405020304" pitchFamily="18" charset="0"/>
                <a:ea typeface="Calibri" panose="020F0502020204030204" pitchFamily="34" charset="0"/>
              </a:rPr>
              <a:t> </a:t>
            </a:r>
            <a:r>
              <a:rPr lang="ru-RU" sz="2400" b="1" dirty="0" err="1">
                <a:latin typeface="Times New Roman" panose="02020603050405020304" pitchFamily="18" charset="0"/>
                <a:ea typeface="Calibri" panose="020F0502020204030204" pitchFamily="34" charset="0"/>
              </a:rPr>
              <a:t>вважається</a:t>
            </a:r>
            <a:r>
              <a:rPr lang="ru-RU" sz="2400" b="1" dirty="0">
                <a:latin typeface="Times New Roman" panose="02020603050405020304" pitchFamily="18" charset="0"/>
                <a:ea typeface="Calibri" panose="020F0502020204030204" pitchFamily="34" charset="0"/>
              </a:rPr>
              <a:t> 1300-річний дуб в </a:t>
            </a:r>
            <a:r>
              <a:rPr lang="ru-RU" sz="2400" b="1" dirty="0" err="1">
                <a:latin typeface="Times New Roman" panose="02020603050405020304" pitchFamily="18" charset="0"/>
                <a:ea typeface="Calibri" panose="020F0502020204030204" pitchFamily="34" charset="0"/>
              </a:rPr>
              <a:t>урочищі</a:t>
            </a:r>
            <a:r>
              <a:rPr lang="ru-RU" sz="2400" b="1" dirty="0">
                <a:latin typeface="Times New Roman" panose="02020603050405020304" pitchFamily="18" charset="0"/>
                <a:ea typeface="Calibri" panose="020F0502020204030204" pitchFamily="34" charset="0"/>
              </a:rPr>
              <a:t> </a:t>
            </a:r>
            <a:r>
              <a:rPr lang="ru-RU" sz="2400" b="1" dirty="0" err="1">
                <a:latin typeface="Times New Roman" panose="02020603050405020304" pitchFamily="18" charset="0"/>
                <a:ea typeface="Calibri" panose="020F0502020204030204" pitchFamily="34" charset="0"/>
              </a:rPr>
              <a:t>Юзефін</a:t>
            </a:r>
            <a:r>
              <a:rPr lang="ru-RU" sz="2400" b="1" dirty="0">
                <a:latin typeface="Times New Roman" panose="02020603050405020304" pitchFamily="18" charset="0"/>
                <a:ea typeface="Calibri" panose="020F0502020204030204" pitchFamily="34" charset="0"/>
              </a:rPr>
              <a:t> </a:t>
            </a:r>
            <a:r>
              <a:rPr lang="ru-RU" sz="2400" b="1" dirty="0" err="1">
                <a:latin typeface="Times New Roman" panose="02020603050405020304" pitchFamily="18" charset="0"/>
                <a:ea typeface="Calibri" panose="020F0502020204030204" pitchFamily="34" charset="0"/>
              </a:rPr>
              <a:t>Рівненської</a:t>
            </a:r>
            <a:r>
              <a:rPr lang="ru-RU" sz="2400" b="1" dirty="0">
                <a:latin typeface="Times New Roman" panose="02020603050405020304" pitchFamily="18" charset="0"/>
                <a:ea typeface="Calibri" panose="020F0502020204030204" pitchFamily="34" charset="0"/>
              </a:rPr>
              <a:t> </a:t>
            </a:r>
            <a:r>
              <a:rPr lang="ru-RU" sz="2400" b="1" dirty="0" err="1">
                <a:latin typeface="Times New Roman" panose="02020603050405020304" pitchFamily="18" charset="0"/>
                <a:ea typeface="Calibri" panose="020F0502020204030204" pitchFamily="34" charset="0"/>
              </a:rPr>
              <a:t>області</a:t>
            </a:r>
            <a:r>
              <a:rPr lang="ru-RU" sz="2400" b="1" dirty="0">
                <a:latin typeface="Times New Roman" panose="02020603050405020304" pitchFamily="18" charset="0"/>
                <a:ea typeface="Calibri" panose="020F0502020204030204" pitchFamily="34" charset="0"/>
              </a:rPr>
              <a:t>.</a:t>
            </a:r>
            <a:endParaRPr lang="ru-RU" sz="2400" b="1" dirty="0"/>
          </a:p>
        </p:txBody>
      </p:sp>
    </p:spTree>
    <p:extLst>
      <p:ext uri="{BB962C8B-B14F-4D97-AF65-F5344CB8AC3E}">
        <p14:creationId xmlns:p14="http://schemas.microsoft.com/office/powerpoint/2010/main" val="25814388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ÐÐ¾ÑÐ¾Ð¶ÐµÐµ Ð¸Ð·Ð¾Ð±ÑÐ°Ð¶ÐµÐ½Ð¸Ð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838200" y="736979"/>
            <a:ext cx="10515600" cy="953709"/>
          </a:xfrm>
        </p:spPr>
        <p:txBody>
          <a:bodyPr>
            <a:normAutofit fontScale="90000"/>
          </a:bodyPr>
          <a:lstStyle/>
          <a:p>
            <a:pPr algn="ctr"/>
            <a:r>
              <a:rPr lang="uk-UA" b="1" dirty="0" smtClean="0">
                <a:latin typeface="Times New Roman" panose="02020603050405020304" pitchFamily="18" charset="0"/>
                <a:cs typeface="Times New Roman" panose="02020603050405020304" pitchFamily="18" charset="0"/>
              </a:rPr>
              <a:t>В якому місті України ми можемо спостерігати «Рожевий дощ» і що це за явище?</a:t>
            </a:r>
            <a:endParaRPr lang="ru-RU" b="1" dirty="0">
              <a:latin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388257" y="217714"/>
            <a:ext cx="1455057" cy="73697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uk-UA" sz="2400" dirty="0" smtClean="0"/>
              <a:t>2</a:t>
            </a:r>
            <a:endParaRPr lang="ru-RU" sz="2400" dirty="0"/>
          </a:p>
        </p:txBody>
      </p:sp>
      <p:sp>
        <p:nvSpPr>
          <p:cNvPr id="5" name="Скругленный прямоугольник 4"/>
          <p:cNvSpPr/>
          <p:nvPr/>
        </p:nvSpPr>
        <p:spPr>
          <a:xfrm>
            <a:off x="566057" y="2209953"/>
            <a:ext cx="5863771" cy="3033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ru-RU" b="1" dirty="0" err="1" smtClean="0">
                <a:latin typeface="Times New Roman" panose="02020603050405020304" pitchFamily="18" charset="0"/>
                <a:ea typeface="Calibri" panose="020F0502020204030204" pitchFamily="34" charset="0"/>
              </a:rPr>
              <a:t>Цвітіння</a:t>
            </a:r>
            <a:r>
              <a:rPr lang="ru-RU" b="1" dirty="0" smtClean="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сакури</a:t>
            </a:r>
            <a:r>
              <a:rPr lang="ru-RU" b="1" dirty="0">
                <a:latin typeface="Times New Roman" panose="02020603050405020304" pitchFamily="18" charset="0"/>
                <a:ea typeface="Calibri" panose="020F0502020204030204" pitchFamily="34" charset="0"/>
              </a:rPr>
              <a:t> в </a:t>
            </a:r>
            <a:r>
              <a:rPr lang="ru-RU" b="1" dirty="0" err="1">
                <a:latin typeface="Times New Roman" panose="02020603050405020304" pitchFamily="18" charset="0"/>
                <a:ea typeface="Calibri" panose="020F0502020204030204" pitchFamily="34" charset="0"/>
              </a:rPr>
              <a:t>Ужгороді</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Саме</a:t>
            </a:r>
            <a:r>
              <a:rPr lang="ru-RU" b="1" dirty="0">
                <a:latin typeface="Times New Roman" panose="02020603050405020304" pitchFamily="18" charset="0"/>
                <a:ea typeface="Calibri" panose="020F0502020204030204" pitchFamily="34" charset="0"/>
              </a:rPr>
              <a:t> в </a:t>
            </a:r>
            <a:r>
              <a:rPr lang="ru-RU" b="1" dirty="0" err="1">
                <a:latin typeface="Times New Roman" panose="02020603050405020304" pitchFamily="18" charset="0"/>
                <a:ea typeface="Calibri" panose="020F0502020204030204" pitchFamily="34" charset="0"/>
              </a:rPr>
              <a:t>цей</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період</a:t>
            </a:r>
            <a:r>
              <a:rPr lang="ru-RU" b="1" dirty="0">
                <a:latin typeface="Times New Roman" panose="02020603050405020304" pitchFamily="18" charset="0"/>
                <a:ea typeface="Calibri" panose="020F0502020204030204" pitchFamily="34" charset="0"/>
              </a:rPr>
              <a:t>, як правило, </a:t>
            </a:r>
            <a:r>
              <a:rPr lang="ru-RU" b="1" dirty="0" err="1">
                <a:latin typeface="Times New Roman" panose="02020603050405020304" pitchFamily="18" charset="0"/>
                <a:ea typeface="Calibri" panose="020F0502020204030204" pitchFamily="34" charset="0"/>
              </a:rPr>
              <a:t>фантастичний</a:t>
            </a:r>
            <a:r>
              <a:rPr lang="ru-RU" b="1" dirty="0">
                <a:latin typeface="Times New Roman" panose="02020603050405020304" pitchFamily="18" charset="0"/>
                <a:ea typeface="Calibri" panose="020F0502020204030204" pitchFamily="34" charset="0"/>
              </a:rPr>
              <a:t> пейзаж </a:t>
            </a:r>
            <a:r>
              <a:rPr lang="ru-RU" b="1" dirty="0" err="1">
                <a:latin typeface="Times New Roman" panose="02020603050405020304" pitchFamily="18" charset="0"/>
                <a:ea typeface="Calibri" panose="020F0502020204030204" pitchFamily="34" charset="0"/>
              </a:rPr>
              <a:t>постає</a:t>
            </a:r>
            <a:r>
              <a:rPr lang="ru-RU" b="1" dirty="0">
                <a:latin typeface="Times New Roman" panose="02020603050405020304" pitchFamily="18" charset="0"/>
                <a:ea typeface="Calibri" panose="020F0502020204030204" pitchFamily="34" charset="0"/>
              </a:rPr>
              <a:t> у </a:t>
            </a:r>
            <a:r>
              <a:rPr lang="ru-RU" b="1" dirty="0" err="1">
                <a:latin typeface="Times New Roman" panose="02020603050405020304" pitchFamily="18" charset="0"/>
                <a:ea typeface="Calibri" panose="020F0502020204030204" pitchFamily="34" charset="0"/>
              </a:rPr>
              <a:t>всій</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своїй</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рожевій</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красі</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немов</a:t>
            </a:r>
            <a:r>
              <a:rPr lang="ru-RU" b="1" dirty="0">
                <a:latin typeface="Times New Roman" panose="02020603050405020304" pitchFamily="18" charset="0"/>
                <a:ea typeface="Calibri" panose="020F0502020204030204" pitchFamily="34" charset="0"/>
              </a:rPr>
              <a:t> в </a:t>
            </a:r>
            <a:r>
              <a:rPr lang="ru-RU" b="1" dirty="0" err="1">
                <a:latin typeface="Times New Roman" panose="02020603050405020304" pitchFamily="18" charset="0"/>
                <a:ea typeface="Calibri" panose="020F0502020204030204" pitchFamily="34" charset="0"/>
              </a:rPr>
              <a:t>одній</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зі</a:t>
            </a:r>
            <a:r>
              <a:rPr lang="ru-RU" b="1" dirty="0">
                <a:latin typeface="Times New Roman" panose="02020603050405020304" pitchFamily="18" charset="0"/>
                <a:ea typeface="Calibri" panose="020F0502020204030204" pitchFamily="34" charset="0"/>
              </a:rPr>
              <a:t> сцен </a:t>
            </a:r>
            <a:r>
              <a:rPr lang="ru-RU" b="1" dirty="0" err="1">
                <a:latin typeface="Times New Roman" panose="02020603050405020304" pitchFamily="18" charset="0"/>
                <a:ea typeface="Calibri" panose="020F0502020204030204" pitchFamily="34" charset="0"/>
              </a:rPr>
              <a:t>японського</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кінофільму</a:t>
            </a:r>
            <a:r>
              <a:rPr lang="ru-RU" b="1" dirty="0">
                <a:latin typeface="Times New Roman" panose="02020603050405020304" pitchFamily="18" charset="0"/>
                <a:ea typeface="Calibri" panose="020F0502020204030204" pitchFamily="34" charset="0"/>
              </a:rPr>
              <a:t>, коли </a:t>
            </a:r>
            <a:r>
              <a:rPr lang="ru-RU" b="1" dirty="0" err="1">
                <a:latin typeface="Times New Roman" panose="02020603050405020304" pitchFamily="18" charset="0"/>
                <a:ea typeface="Calibri" panose="020F0502020204030204" pitchFamily="34" charset="0"/>
              </a:rPr>
              <a:t>головна</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героїня</a:t>
            </a:r>
            <a:r>
              <a:rPr lang="ru-RU" b="1" dirty="0">
                <a:latin typeface="Times New Roman" panose="02020603050405020304" pitchFamily="18" charset="0"/>
                <a:ea typeface="Calibri" panose="020F0502020204030204" pitchFamily="34" charset="0"/>
              </a:rPr>
              <a:t> гордо </a:t>
            </a:r>
            <a:r>
              <a:rPr lang="ru-RU" b="1" dirty="0" err="1">
                <a:latin typeface="Times New Roman" panose="02020603050405020304" pitchFamily="18" charset="0"/>
                <a:ea typeface="Calibri" panose="020F0502020204030204" pitchFamily="34" charset="0"/>
              </a:rPr>
              <a:t>ступає</a:t>
            </a:r>
            <a:r>
              <a:rPr lang="ru-RU" b="1" dirty="0">
                <a:latin typeface="Times New Roman" panose="02020603050405020304" pitchFamily="18" charset="0"/>
                <a:ea typeface="Calibri" panose="020F0502020204030204" pitchFamily="34" charset="0"/>
              </a:rPr>
              <a:t> по </a:t>
            </a:r>
            <a:r>
              <a:rPr lang="ru-RU" b="1" dirty="0" err="1">
                <a:latin typeface="Times New Roman" panose="02020603050405020304" pitchFamily="18" charset="0"/>
                <a:ea typeface="Calibri" panose="020F0502020204030204" pitchFamily="34" charset="0"/>
              </a:rPr>
              <a:t>алеї</a:t>
            </a:r>
            <a:r>
              <a:rPr lang="ru-RU" b="1" dirty="0">
                <a:latin typeface="Times New Roman" panose="02020603050405020304" pitchFamily="18" charset="0"/>
                <a:ea typeface="Calibri" panose="020F0502020204030204" pitchFamily="34" charset="0"/>
              </a:rPr>
              <a:t>, а </a:t>
            </a:r>
            <a:r>
              <a:rPr lang="ru-RU" b="1" dirty="0" err="1">
                <a:latin typeface="Times New Roman" panose="02020603050405020304" pitchFamily="18" charset="0"/>
                <a:ea typeface="Calibri" panose="020F0502020204030204" pitchFamily="34" charset="0"/>
              </a:rPr>
              <a:t>ніжні</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пелюстки</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сакури</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обсипають</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її</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рожевим</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дощем</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Видовище</a:t>
            </a:r>
            <a:r>
              <a:rPr lang="ru-RU" b="1" dirty="0">
                <a:latin typeface="Times New Roman" panose="02020603050405020304" pitchFamily="18" charset="0"/>
                <a:ea typeface="Calibri" panose="020F0502020204030204" pitchFamily="34" charset="0"/>
              </a:rPr>
              <a:t> для </a:t>
            </a:r>
            <a:r>
              <a:rPr lang="ru-RU" b="1" dirty="0" err="1">
                <a:latin typeface="Times New Roman" panose="02020603050405020304" pitchFamily="18" charset="0"/>
                <a:ea typeface="Calibri" panose="020F0502020204030204" pitchFamily="34" charset="0"/>
              </a:rPr>
              <a:t>досвідчених</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естетів</a:t>
            </a:r>
            <a:r>
              <a:rPr lang="ru-RU" b="1" dirty="0">
                <a:latin typeface="Times New Roman" panose="02020603050405020304" pitchFamily="18" charset="0"/>
                <a:ea typeface="Calibri" panose="020F0502020204030204" pitchFamily="34" charset="0"/>
              </a:rPr>
              <a:t>! А </a:t>
            </a:r>
            <a:r>
              <a:rPr lang="ru-RU" b="1" dirty="0" err="1">
                <a:latin typeface="Times New Roman" panose="02020603050405020304" pitchFamily="18" charset="0"/>
                <a:ea typeface="Calibri" panose="020F0502020204030204" pitchFamily="34" charset="0"/>
              </a:rPr>
              <a:t>якщо</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ви</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відвідаєте</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вулиці</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Довженка</a:t>
            </a:r>
            <a:r>
              <a:rPr lang="ru-RU" b="1" dirty="0">
                <a:latin typeface="Times New Roman" panose="02020603050405020304" pitchFamily="18" charset="0"/>
                <a:ea typeface="Calibri" panose="020F0502020204030204" pitchFamily="34" charset="0"/>
              </a:rPr>
              <a:t> та </a:t>
            </a:r>
            <a:r>
              <a:rPr lang="ru-RU" b="1" dirty="0" err="1">
                <a:latin typeface="Times New Roman" panose="02020603050405020304" pitchFamily="18" charset="0"/>
                <a:ea typeface="Calibri" panose="020F0502020204030204" pitchFamily="34" charset="0"/>
              </a:rPr>
              <a:t>Ракоці</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побачите</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ще</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більш</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хвилюючу</a:t>
            </a:r>
            <a:r>
              <a:rPr lang="ru-RU" b="1" dirty="0">
                <a:latin typeface="Times New Roman" panose="02020603050405020304" pitchFamily="18" charset="0"/>
                <a:ea typeface="Calibri" panose="020F0502020204030204" pitchFamily="34" charset="0"/>
              </a:rPr>
              <a:t> картину – тут разом з сакурами </a:t>
            </a:r>
            <a:r>
              <a:rPr lang="ru-RU" b="1" dirty="0" err="1">
                <a:latin typeface="Times New Roman" panose="02020603050405020304" pitchFamily="18" charset="0"/>
                <a:ea typeface="Calibri" panose="020F0502020204030204" pitchFamily="34" charset="0"/>
              </a:rPr>
              <a:t>розпускаються</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білі</a:t>
            </a:r>
            <a:r>
              <a:rPr lang="ru-RU" b="1" dirty="0">
                <a:latin typeface="Times New Roman" panose="02020603050405020304" pitchFamily="18" charset="0"/>
                <a:ea typeface="Calibri" panose="020F0502020204030204" pitchFamily="34" charset="0"/>
              </a:rPr>
              <a:t> і </a:t>
            </a:r>
            <a:r>
              <a:rPr lang="ru-RU" b="1" dirty="0" err="1">
                <a:latin typeface="Times New Roman" panose="02020603050405020304" pitchFamily="18" charset="0"/>
                <a:ea typeface="Calibri" panose="020F0502020204030204" pitchFamily="34" charset="0"/>
              </a:rPr>
              <a:t>фіолетові</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магнолії</a:t>
            </a:r>
            <a:r>
              <a:rPr lang="ru-RU" b="1" dirty="0">
                <a:latin typeface="Times New Roman" panose="02020603050405020304" pitchFamily="18" charset="0"/>
                <a:ea typeface="Calibri" panose="020F0502020204030204" pitchFamily="34" charset="0"/>
              </a:rPr>
              <a:t>.</a:t>
            </a:r>
            <a:endParaRPr lang="ru-RU" b="1" dirty="0"/>
          </a:p>
        </p:txBody>
      </p:sp>
      <p:pic>
        <p:nvPicPr>
          <p:cNvPr id="8194" name="Picture 2" descr="ÐÐ°ÑÑÐ¸Ð½ÐºÐ¸ Ð¿Ð¾ Ð·Ð°Ð¿ÑÐ¾ÑÑ ÑÐ¶Ð³Ð¾ÑÐ¾Ð´ Ñ ÑÐ°ÐºÑÑ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4858" y="1690688"/>
            <a:ext cx="4328886" cy="270555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ÐÐ°ÑÑÐ¸Ð½ÐºÐ¸ Ð¿Ð¾ Ð·Ð°Ð¿ÑÐ¾ÑÑ ÑÐ¶Ð³Ð¾ÑÐ¾Ð´ Ñ ÑÐ°ÐºÑÑ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828" y="4158722"/>
            <a:ext cx="4056290" cy="2699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5923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ÐÐ¾ÑÐ¾Ð¶ÐµÐµ Ð¸Ð·Ð¾Ð±ÑÐ°Ð¶ÐµÐ½Ð¸Ð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2119086" y="362857"/>
            <a:ext cx="9234714" cy="1770743"/>
          </a:xfrm>
        </p:spPr>
        <p:txBody>
          <a:bodyPr>
            <a:normAutofit fontScale="90000"/>
          </a:bodyPr>
          <a:lstStyle/>
          <a:p>
            <a:pPr algn="ctr">
              <a:lnSpc>
                <a:spcPct val="100000"/>
              </a:lnSpc>
            </a:pPr>
            <a:r>
              <a:rPr lang="uk-UA" b="1" dirty="0" smtClean="0">
                <a:latin typeface="Times New Roman" panose="02020603050405020304" pitchFamily="18" charset="0"/>
                <a:cs typeface="Times New Roman" panose="02020603050405020304" pitchFamily="18" charset="0"/>
              </a:rPr>
              <a:t>В якому місті України на постаменті возвеличується бочка</a:t>
            </a:r>
            <a:r>
              <a:rPr lang="uk-UA" b="1" dirty="0" smtClean="0">
                <a:latin typeface="Times New Roman" panose="02020603050405020304" pitchFamily="18" charset="0"/>
                <a:cs typeface="Times New Roman" panose="02020603050405020304" pitchFamily="18" charset="0"/>
              </a:rPr>
              <a:t>, а </a:t>
            </a:r>
            <a:r>
              <a:rPr lang="uk-UA" b="1" dirty="0" smtClean="0">
                <a:latin typeface="Times New Roman" panose="02020603050405020304" pitchFamily="18" charset="0"/>
                <a:cs typeface="Times New Roman" panose="02020603050405020304" pitchFamily="18" charset="0"/>
              </a:rPr>
              <a:t>зверху на ній огірок?</a:t>
            </a:r>
            <a:endParaRPr lang="ru-RU" b="1" dirty="0">
              <a:latin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180020" y="159657"/>
            <a:ext cx="1583140" cy="8052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uk-UA" sz="2800" dirty="0" smtClean="0"/>
              <a:t>3</a:t>
            </a:r>
            <a:endParaRPr lang="ru-RU" sz="2800" dirty="0"/>
          </a:p>
        </p:txBody>
      </p:sp>
      <p:sp>
        <p:nvSpPr>
          <p:cNvPr id="6" name="Скругленный прямоугольник 5"/>
          <p:cNvSpPr/>
          <p:nvPr/>
        </p:nvSpPr>
        <p:spPr>
          <a:xfrm>
            <a:off x="566056" y="2133600"/>
            <a:ext cx="5210629" cy="256902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ru-RU" b="1" dirty="0" err="1">
                <a:latin typeface="Times New Roman" panose="02020603050405020304" pitchFamily="18" charset="0"/>
                <a:ea typeface="Calibri" panose="020F0502020204030204" pitchFamily="34" charset="0"/>
              </a:rPr>
              <a:t>Місто</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Ніжин</a:t>
            </a:r>
            <a:r>
              <a:rPr lang="ru-RU" b="1" dirty="0">
                <a:latin typeface="Times New Roman" panose="02020603050405020304" pitchFamily="18" charset="0"/>
                <a:ea typeface="Calibri" panose="020F0502020204030204" pitchFamily="34" charset="0"/>
              </a:rPr>
              <a:t> славиться </a:t>
            </a:r>
            <a:r>
              <a:rPr lang="ru-RU" b="1" dirty="0" err="1">
                <a:latin typeface="Times New Roman" panose="02020603050405020304" pitchFamily="18" charset="0"/>
                <a:ea typeface="Calibri" panose="020F0502020204030204" pitchFamily="34" charset="0"/>
              </a:rPr>
              <a:t>хрумкими</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огірочками</a:t>
            </a:r>
            <a:r>
              <a:rPr lang="ru-RU" b="1" dirty="0">
                <a:latin typeface="Times New Roman" panose="02020603050405020304" pitchFamily="18" charset="0"/>
                <a:ea typeface="Calibri" panose="020F0502020204030204" pitchFamily="34" charset="0"/>
              </a:rPr>
              <a:t>, тому тут на </a:t>
            </a:r>
            <a:r>
              <a:rPr lang="ru-RU" b="1" dirty="0" err="1">
                <a:latin typeface="Times New Roman" panose="02020603050405020304" pitchFamily="18" charset="0"/>
                <a:ea typeface="Calibri" panose="020F0502020204030204" pitchFamily="34" charset="0"/>
              </a:rPr>
              <a:t>постаменті</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возвеличується</a:t>
            </a:r>
            <a:r>
              <a:rPr lang="ru-RU" b="1" dirty="0">
                <a:latin typeface="Times New Roman" panose="02020603050405020304" pitchFamily="18" charset="0"/>
                <a:ea typeface="Calibri" panose="020F0502020204030204" pitchFamily="34" charset="0"/>
              </a:rPr>
              <a:t> бочка, а </a:t>
            </a:r>
            <a:r>
              <a:rPr lang="ru-RU" b="1" dirty="0" err="1">
                <a:latin typeface="Times New Roman" panose="02020603050405020304" pitchFamily="18" charset="0"/>
                <a:ea typeface="Calibri" panose="020F0502020204030204" pitchFamily="34" charset="0"/>
              </a:rPr>
              <a:t>зверху</a:t>
            </a:r>
            <a:r>
              <a:rPr lang="ru-RU" b="1" dirty="0">
                <a:latin typeface="Times New Roman" panose="02020603050405020304" pitchFamily="18" charset="0"/>
                <a:ea typeface="Calibri" panose="020F0502020204030204" pitchFamily="34" charset="0"/>
              </a:rPr>
              <a:t> на </a:t>
            </a:r>
            <a:r>
              <a:rPr lang="ru-RU" b="1" dirty="0" err="1">
                <a:latin typeface="Times New Roman" panose="02020603050405020304" pitchFamily="18" charset="0"/>
                <a:ea typeface="Calibri" panose="020F0502020204030204" pitchFamily="34" charset="0"/>
              </a:rPr>
              <a:t>ній</a:t>
            </a:r>
            <a:r>
              <a:rPr lang="ru-RU" b="1" dirty="0">
                <a:latin typeface="Times New Roman" panose="02020603050405020304" pitchFamily="18" charset="0"/>
                <a:ea typeface="Calibri" panose="020F0502020204030204" pitchFamily="34" charset="0"/>
              </a:rPr>
              <a:t> – </a:t>
            </a:r>
            <a:r>
              <a:rPr lang="ru-RU" b="1" dirty="0" err="1">
                <a:latin typeface="Times New Roman" panose="02020603050405020304" pitchFamily="18" charset="0"/>
                <a:ea typeface="Calibri" panose="020F0502020204030204" pitchFamily="34" charset="0"/>
              </a:rPr>
              <a:t>огірок</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Цей</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пам’ятник</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можна</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вважати</a:t>
            </a:r>
            <a:r>
              <a:rPr lang="ru-RU" b="1" dirty="0">
                <a:latin typeface="Times New Roman" panose="02020603050405020304" pitchFamily="18" charset="0"/>
                <a:ea typeface="Calibri" panose="020F0502020204030204" pitchFamily="34" charset="0"/>
              </a:rPr>
              <a:t> символом </a:t>
            </a:r>
            <a:r>
              <a:rPr lang="ru-RU" b="1" dirty="0" err="1">
                <a:latin typeface="Times New Roman" panose="02020603050405020304" pitchFamily="18" charset="0"/>
                <a:ea typeface="Calibri" panose="020F0502020204030204" pitchFamily="34" charset="0"/>
              </a:rPr>
              <a:t>міста</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Існує</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безліч</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історій</a:t>
            </a:r>
            <a:r>
              <a:rPr lang="ru-RU" b="1" dirty="0">
                <a:latin typeface="Times New Roman" panose="02020603050405020304" pitchFamily="18" charset="0"/>
                <a:ea typeface="Calibri" panose="020F0502020204030204" pitchFamily="34" charset="0"/>
              </a:rPr>
              <a:t> про смак </a:t>
            </a:r>
            <a:r>
              <a:rPr lang="ru-RU" b="1" dirty="0" err="1">
                <a:latin typeface="Times New Roman" panose="02020603050405020304" pitchFamily="18" charset="0"/>
                <a:ea typeface="Calibri" panose="020F0502020204030204" pitchFamily="34" charset="0"/>
              </a:rPr>
              <a:t>ніжинських</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огірків</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який</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неможливо</a:t>
            </a:r>
            <a:r>
              <a:rPr lang="ru-RU" b="1" dirty="0">
                <a:latin typeface="Times New Roman" panose="02020603050405020304" pitchFamily="18" charset="0"/>
                <a:ea typeface="Calibri" panose="020F0502020204030204" pitchFamily="34" charset="0"/>
              </a:rPr>
              <a:t> забути. До </a:t>
            </a:r>
            <a:r>
              <a:rPr lang="ru-RU" b="1" dirty="0" err="1">
                <a:latin typeface="Times New Roman" panose="02020603050405020304" pitchFamily="18" charset="0"/>
                <a:ea typeface="Calibri" panose="020F0502020204030204" pitchFamily="34" charset="0"/>
              </a:rPr>
              <a:t>речі</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головний</a:t>
            </a:r>
            <a:r>
              <a:rPr lang="ru-RU" b="1" dirty="0">
                <a:latin typeface="Times New Roman" panose="02020603050405020304" pitchFamily="18" charset="0"/>
                <a:ea typeface="Calibri" panose="020F0502020204030204" pitchFamily="34" charset="0"/>
              </a:rPr>
              <a:t> продукт </a:t>
            </a:r>
            <a:r>
              <a:rPr lang="ru-RU" b="1" dirty="0" err="1">
                <a:latin typeface="Times New Roman" panose="02020603050405020304" pitchFamily="18" charset="0"/>
                <a:ea typeface="Calibri" panose="020F0502020204030204" pitchFamily="34" charset="0"/>
              </a:rPr>
              <a:t>міста</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імпортують</a:t>
            </a:r>
            <a:r>
              <a:rPr lang="ru-RU" b="1" dirty="0">
                <a:latin typeface="Times New Roman" panose="02020603050405020304" pitchFamily="18" charset="0"/>
                <a:ea typeface="Calibri" panose="020F0502020204030204" pitchFamily="34" charset="0"/>
              </a:rPr>
              <a:t> аж у 70 </a:t>
            </a:r>
            <a:r>
              <a:rPr lang="ru-RU" b="1" dirty="0" err="1">
                <a:latin typeface="Times New Roman" panose="02020603050405020304" pitchFamily="18" charset="0"/>
                <a:ea typeface="Calibri" panose="020F0502020204030204" pitchFamily="34" charset="0"/>
              </a:rPr>
              <a:t>країн</a:t>
            </a:r>
            <a:r>
              <a:rPr lang="ru-RU" b="1" dirty="0">
                <a:latin typeface="Times New Roman" panose="02020603050405020304" pitchFamily="18" charset="0"/>
                <a:ea typeface="Calibri" panose="020F0502020204030204" pitchFamily="34" charset="0"/>
              </a:rPr>
              <a:t>, а </a:t>
            </a:r>
            <a:r>
              <a:rPr lang="ru-RU" b="1" dirty="0" err="1">
                <a:latin typeface="Times New Roman" panose="02020603050405020304" pitchFamily="18" charset="0"/>
                <a:ea typeface="Calibri" panose="020F0502020204030204" pitchFamily="34" charset="0"/>
              </a:rPr>
              <a:t>це</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багато</a:t>
            </a:r>
            <a:r>
              <a:rPr lang="ru-RU" b="1" dirty="0">
                <a:latin typeface="Times New Roman" panose="02020603050405020304" pitchFamily="18" charset="0"/>
                <a:ea typeface="Calibri" panose="020F0502020204030204" pitchFamily="34" charset="0"/>
              </a:rPr>
              <a:t> про </a:t>
            </a:r>
            <a:r>
              <a:rPr lang="ru-RU" b="1" dirty="0" err="1">
                <a:latin typeface="Times New Roman" panose="02020603050405020304" pitchFamily="18" charset="0"/>
                <a:ea typeface="Calibri" panose="020F0502020204030204" pitchFamily="34" charset="0"/>
              </a:rPr>
              <a:t>що</a:t>
            </a:r>
            <a:r>
              <a:rPr lang="ru-RU" b="1" dirty="0">
                <a:latin typeface="Times New Roman" panose="02020603050405020304" pitchFamily="18" charset="0"/>
                <a:ea typeface="Calibri" panose="020F0502020204030204" pitchFamily="34" charset="0"/>
              </a:rPr>
              <a:t> говорить</a:t>
            </a:r>
            <a:endParaRPr lang="ru-RU" b="1" dirty="0"/>
          </a:p>
        </p:txBody>
      </p:sp>
      <p:pic>
        <p:nvPicPr>
          <p:cNvPr id="10242" name="Picture 2" descr="ÐÐ°ÑÑÐ¸Ð½ÐºÐ¸ Ð¿Ð¾ Ð·Ð°Ð¿ÑÐ¾ÑÑ Ð¿Ð°Ð¼ÑÑÐ½Ð¸Ðº Ð¾Ð³ÑÑÑÑ Ð² Ð½ÐµÐ¶Ð¸Ð½Ðµ"/>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5157" y="2409371"/>
            <a:ext cx="3769061" cy="281463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ÐÐ°ÑÑÐ¸Ð½ÐºÐ¸ Ð¿Ð¾ Ð·Ð°Ð¿ÑÐ¾ÑÑ Ð¿Ð°Ð¼ÑÑÐ½Ð¸Ðº Ð¾Ð³ÑÑÑÑ Ð² Ð½ÐµÐ¶Ð¸Ð½Ðµ"/>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428" y="4826487"/>
            <a:ext cx="3047270" cy="2031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3154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ÐÐ°ÑÑÐ¸Ð½ÐºÐ¸ Ð¿Ð¾ Ð·Ð°Ð¿ÑÐ¾ÑÑ Ð¶ÐµÐ»ÑÑÐ¹ ÑÐ¾Ð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50" y="0"/>
            <a:ext cx="12207450" cy="6890025"/>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038909" y="937368"/>
            <a:ext cx="10515600" cy="915942"/>
          </a:xfrm>
        </p:spPr>
        <p:txBody>
          <a:bodyPr/>
          <a:lstStyle/>
          <a:p>
            <a:pPr algn="ctr"/>
            <a:r>
              <a:rPr lang="uk-UA" b="1" dirty="0" smtClean="0">
                <a:latin typeface="Times New Roman" panose="02020603050405020304" pitchFamily="18" charset="0"/>
                <a:cs typeface="Times New Roman" panose="02020603050405020304" pitchFamily="18" charset="0"/>
              </a:rPr>
              <a:t>Хто автор першої в світі Конституції?</a:t>
            </a:r>
            <a:endParaRPr lang="ru-RU" b="1" dirty="0">
              <a:latin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199572" y="0"/>
            <a:ext cx="1678675" cy="80367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uk-UA" sz="2400" dirty="0" smtClean="0"/>
              <a:t>1</a:t>
            </a:r>
            <a:endParaRPr lang="ru-RU" sz="2400" dirty="0"/>
          </a:p>
        </p:txBody>
      </p:sp>
      <p:sp>
        <p:nvSpPr>
          <p:cNvPr id="5" name="Скругленный прямоугольник 4"/>
          <p:cNvSpPr/>
          <p:nvPr/>
        </p:nvSpPr>
        <p:spPr>
          <a:xfrm>
            <a:off x="2336610" y="295831"/>
            <a:ext cx="2306472" cy="80367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uk-UA" sz="3600" b="1" dirty="0" smtClean="0">
                <a:latin typeface="Monotype Corsiva" panose="03010101010201010101" pitchFamily="66" charset="0"/>
              </a:rPr>
              <a:t>Історія</a:t>
            </a:r>
            <a:endParaRPr lang="ru-RU" sz="3600" b="1" dirty="0">
              <a:latin typeface="Monotype Corsiva" panose="03010101010201010101" pitchFamily="66" charset="0"/>
            </a:endParaRPr>
          </a:p>
        </p:txBody>
      </p:sp>
      <p:pic>
        <p:nvPicPr>
          <p:cNvPr id="11266" name="Picture 2" descr="ÐÐ°ÑÑÐ¸Ð½ÐºÐ¸ Ð¿Ð¾ Ð·Ð°Ð¿ÑÐ¾ÑÑ Ð¿ÐµÑÑÐ° ÐºÐ¾Ð½ÑÑÐ¸ÑÑÑÑÑ ÑÐºÑÐ°ÑÐ½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995390"/>
            <a:ext cx="5102122" cy="304641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ÐÐ°ÑÑÐ¸Ð½ÐºÐ¸ Ð¿Ð¾ Ð·Ð°Ð¿ÑÐ¾ÑÑ Ð¿ÐµÑÑÐ° ÐºÐ¾Ð½ÑÑÐ¸ÑÑÑÑÑ ÑÐºÑÐ°ÑÐ½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3778" y="4341811"/>
            <a:ext cx="2257425" cy="2257426"/>
          </a:xfrm>
          <a:prstGeom prst="rect">
            <a:avLst/>
          </a:prstGeom>
          <a:noFill/>
          <a:extLst>
            <a:ext uri="{909E8E84-426E-40DD-AFC4-6F175D3DCCD1}">
              <a14:hiddenFill xmlns:a14="http://schemas.microsoft.com/office/drawing/2010/main">
                <a:solidFill>
                  <a:srgbClr val="FFFFFF"/>
                </a:solidFill>
              </a14:hiddenFill>
            </a:ext>
          </a:extLst>
        </p:spPr>
      </p:pic>
      <p:sp>
        <p:nvSpPr>
          <p:cNvPr id="7" name="Скругленный прямоугольник 6"/>
          <p:cNvSpPr/>
          <p:nvPr/>
        </p:nvSpPr>
        <p:spPr>
          <a:xfrm>
            <a:off x="664029" y="2743201"/>
            <a:ext cx="5123542" cy="34544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ru-RU" b="1" dirty="0">
                <a:latin typeface="Times New Roman" panose="02020603050405020304" pitchFamily="18" charset="0"/>
                <a:ea typeface="Calibri" panose="020F0502020204030204" pitchFamily="34" charset="0"/>
              </a:rPr>
              <a:t>Автор </a:t>
            </a:r>
            <a:r>
              <a:rPr lang="ru-RU" b="1" dirty="0" err="1">
                <a:latin typeface="Times New Roman" panose="02020603050405020304" pitchFamily="18" charset="0"/>
                <a:ea typeface="Calibri" panose="020F0502020204030204" pitchFamily="34" charset="0"/>
              </a:rPr>
              <a:t>першої</a:t>
            </a:r>
            <a:r>
              <a:rPr lang="ru-RU" b="1" dirty="0">
                <a:latin typeface="Times New Roman" panose="02020603050405020304" pitchFamily="18" charset="0"/>
                <a:ea typeface="Calibri" panose="020F0502020204030204" pitchFamily="34" charset="0"/>
              </a:rPr>
              <a:t> в </a:t>
            </a:r>
            <a:r>
              <a:rPr lang="ru-RU" b="1" dirty="0" err="1">
                <a:latin typeface="Times New Roman" panose="02020603050405020304" pitchFamily="18" charset="0"/>
                <a:ea typeface="Calibri" panose="020F0502020204030204" pitchFamily="34" charset="0"/>
              </a:rPr>
              <a:t>світі</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Конституції</a:t>
            </a:r>
            <a:r>
              <a:rPr lang="ru-RU" b="1" dirty="0">
                <a:latin typeface="Times New Roman" panose="02020603050405020304" pitchFamily="18" charset="0"/>
                <a:ea typeface="Calibri" panose="020F0502020204030204" pitchFamily="34" charset="0"/>
              </a:rPr>
              <a:t> - </a:t>
            </a:r>
            <a:r>
              <a:rPr lang="ru-RU" b="1" dirty="0" err="1">
                <a:latin typeface="Times New Roman" panose="02020603050405020304" pitchFamily="18" charset="0"/>
                <a:ea typeface="Calibri" panose="020F0502020204030204" pitchFamily="34" charset="0"/>
              </a:rPr>
              <a:t>українець</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Пилип</a:t>
            </a:r>
            <a:r>
              <a:rPr lang="ru-RU" b="1" dirty="0">
                <a:latin typeface="Times New Roman" panose="02020603050405020304" pitchFamily="18" charset="0"/>
                <a:ea typeface="Calibri" panose="020F0502020204030204" pitchFamily="34" charset="0"/>
              </a:rPr>
              <a:t> Орлик. 5 </a:t>
            </a:r>
            <a:r>
              <a:rPr lang="ru-RU" b="1" dirty="0" err="1">
                <a:latin typeface="Times New Roman" panose="02020603050405020304" pitchFamily="18" charset="0"/>
                <a:ea typeface="Calibri" panose="020F0502020204030204" pitchFamily="34" charset="0"/>
              </a:rPr>
              <a:t>квітня</a:t>
            </a:r>
            <a:r>
              <a:rPr lang="ru-RU" b="1" dirty="0">
                <a:latin typeface="Times New Roman" panose="02020603050405020304" pitchFamily="18" charset="0"/>
                <a:ea typeface="Calibri" panose="020F0502020204030204" pitchFamily="34" charset="0"/>
              </a:rPr>
              <a:t> 1710 </a:t>
            </a:r>
            <a:r>
              <a:rPr lang="ru-RU" b="1" dirty="0" err="1">
                <a:latin typeface="Times New Roman" panose="02020603050405020304" pitchFamily="18" charset="0"/>
                <a:ea typeface="Calibri" panose="020F0502020204030204" pitchFamily="34" charset="0"/>
              </a:rPr>
              <a:t>його</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обрали</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гетьманом</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запорізького</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війська</a:t>
            </a:r>
            <a:r>
              <a:rPr lang="ru-RU" b="1" dirty="0">
                <a:latin typeface="Times New Roman" panose="02020603050405020304" pitchFamily="18" charset="0"/>
                <a:ea typeface="Calibri" panose="020F0502020204030204" pitchFamily="34" charset="0"/>
              </a:rPr>
              <a:t>. У </a:t>
            </a:r>
            <a:r>
              <a:rPr lang="ru-RU" b="1" dirty="0" err="1">
                <a:latin typeface="Times New Roman" panose="02020603050405020304" pitchFamily="18" charset="0"/>
                <a:ea typeface="Calibri" panose="020F0502020204030204" pitchFamily="34" charset="0"/>
              </a:rPr>
              <a:t>цей</a:t>
            </a:r>
            <a:r>
              <a:rPr lang="ru-RU" b="1" dirty="0">
                <a:latin typeface="Times New Roman" panose="02020603050405020304" pitchFamily="18" charset="0"/>
                <a:ea typeface="Calibri" panose="020F0502020204030204" pitchFamily="34" charset="0"/>
              </a:rPr>
              <a:t> же день </a:t>
            </a:r>
            <a:r>
              <a:rPr lang="ru-RU" b="1" dirty="0" err="1">
                <a:latin typeface="Times New Roman" panose="02020603050405020304" pitchFamily="18" charset="0"/>
                <a:ea typeface="Calibri" panose="020F0502020204030204" pitchFamily="34" charset="0"/>
              </a:rPr>
              <a:t>він</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оголосив</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Конституцію</a:t>
            </a:r>
            <a:r>
              <a:rPr lang="ru-RU" b="1" dirty="0">
                <a:latin typeface="Times New Roman" panose="02020603050405020304" pitchFamily="18" charset="0"/>
                <a:ea typeface="Calibri" panose="020F0502020204030204" pitchFamily="34" charset="0"/>
              </a:rPr>
              <a:t> прав і свобод </a:t>
            </a:r>
            <a:r>
              <a:rPr lang="ru-RU" b="1" dirty="0" err="1">
                <a:latin typeface="Times New Roman" panose="02020603050405020304" pitchFamily="18" charset="0"/>
                <a:ea typeface="Calibri" panose="020F0502020204030204" pitchFamily="34" charset="0"/>
              </a:rPr>
              <a:t>війська</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Запорізького</a:t>
            </a:r>
            <a:r>
              <a:rPr lang="ru-RU" b="1" dirty="0">
                <a:latin typeface="Times New Roman" panose="02020603050405020304" pitchFamily="18" charset="0"/>
                <a:ea typeface="Calibri" panose="020F0502020204030204" pitchFamily="34" charset="0"/>
              </a:rPr>
              <a:t>». У США </a:t>
            </a:r>
            <a:r>
              <a:rPr lang="ru-RU" b="1" dirty="0" err="1">
                <a:latin typeface="Times New Roman" panose="02020603050405020304" pitchFamily="18" charset="0"/>
                <a:ea typeface="Calibri" panose="020F0502020204030204" pitchFamily="34" charset="0"/>
              </a:rPr>
              <a:t>Конституцію</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прийняли</a:t>
            </a:r>
            <a:r>
              <a:rPr lang="ru-RU" b="1" dirty="0">
                <a:latin typeface="Times New Roman" panose="02020603050405020304" pitchFamily="18" charset="0"/>
                <a:ea typeface="Calibri" panose="020F0502020204030204" pitchFamily="34" charset="0"/>
              </a:rPr>
              <a:t> в 1787 р., у </a:t>
            </a:r>
            <a:r>
              <a:rPr lang="ru-RU" b="1" dirty="0" err="1">
                <a:latin typeface="Times New Roman" panose="02020603050405020304" pitchFamily="18" charset="0"/>
                <a:ea typeface="Calibri" panose="020F0502020204030204" pitchFamily="34" charset="0"/>
              </a:rPr>
              <a:t>Франції</a:t>
            </a:r>
            <a:r>
              <a:rPr lang="ru-RU" b="1" dirty="0">
                <a:latin typeface="Times New Roman" panose="02020603050405020304" pitchFamily="18" charset="0"/>
                <a:ea typeface="Calibri" panose="020F0502020204030204" pitchFamily="34" charset="0"/>
              </a:rPr>
              <a:t> та </a:t>
            </a:r>
            <a:r>
              <a:rPr lang="ru-RU" b="1" dirty="0" err="1">
                <a:latin typeface="Times New Roman" panose="02020603050405020304" pitchFamily="18" charset="0"/>
                <a:ea typeface="Calibri" panose="020F0502020204030204" pitchFamily="34" charset="0"/>
              </a:rPr>
              <a:t>Польщі</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тільки</a:t>
            </a:r>
            <a:r>
              <a:rPr lang="ru-RU" b="1" dirty="0">
                <a:latin typeface="Times New Roman" panose="02020603050405020304" pitchFamily="18" charset="0"/>
                <a:ea typeface="Calibri" panose="020F0502020204030204" pitchFamily="34" charset="0"/>
              </a:rPr>
              <a:t> в 1791 </a:t>
            </a:r>
            <a:r>
              <a:rPr lang="ru-RU" b="1" dirty="0" err="1">
                <a:latin typeface="Times New Roman" panose="02020603050405020304" pitchFamily="18" charset="0"/>
                <a:ea typeface="Calibri" panose="020F0502020204030204" pitchFamily="34" charset="0"/>
              </a:rPr>
              <a:t>році</a:t>
            </a:r>
            <a:r>
              <a:rPr lang="ru-RU" dirty="0">
                <a:latin typeface="Times New Roman" panose="02020603050405020304" pitchFamily="18" charset="0"/>
                <a:ea typeface="Calibri" panose="020F0502020204030204" pitchFamily="34" charset="0"/>
              </a:rPr>
              <a:t>.</a:t>
            </a:r>
            <a:endParaRPr lang="ru-RU" dirty="0"/>
          </a:p>
        </p:txBody>
      </p:sp>
    </p:spTree>
    <p:extLst>
      <p:ext uri="{BB962C8B-B14F-4D97-AF65-F5344CB8AC3E}">
        <p14:creationId xmlns:p14="http://schemas.microsoft.com/office/powerpoint/2010/main" val="34852044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ÐÐ°ÑÑÐ¸Ð½ÐºÐ¸ Ð¿Ð¾ Ð·Ð°Ð¿ÑÐ¾ÑÑ Ð¶ÐµÐ»ÑÑÐ¹ ÑÐ¾Ð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50" y="0"/>
            <a:ext cx="12207450" cy="6890025"/>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2258218" y="422839"/>
            <a:ext cx="9295153" cy="994653"/>
          </a:xfrm>
        </p:spPr>
        <p:txBody>
          <a:bodyPr>
            <a:normAutofit fontScale="90000"/>
          </a:bodyPr>
          <a:lstStyle/>
          <a:p>
            <a:pPr algn="ctr"/>
            <a:r>
              <a:rPr lang="uk-UA" b="1" dirty="0" smtClean="0">
                <a:latin typeface="Times New Roman" panose="02020603050405020304" pitchFamily="18" charset="0"/>
                <a:cs typeface="Times New Roman" panose="02020603050405020304" pitchFamily="18" charset="0"/>
              </a:rPr>
              <a:t>Як називалися воїни</a:t>
            </a:r>
            <a:r>
              <a:rPr lang="uk-UA" b="1" dirty="0" smtClean="0">
                <a:latin typeface="Times New Roman" panose="02020603050405020304" pitchFamily="18" charset="0"/>
                <a:cs typeface="Times New Roman" panose="02020603050405020304" pitchFamily="18" charset="0"/>
              </a:rPr>
              <a:t>, що </a:t>
            </a:r>
            <a:r>
              <a:rPr lang="uk-UA" b="1" dirty="0" smtClean="0">
                <a:latin typeface="Times New Roman" panose="02020603050405020304" pitchFamily="18" charset="0"/>
                <a:cs typeface="Times New Roman" panose="02020603050405020304" pitchFamily="18" charset="0"/>
              </a:rPr>
              <a:t>майже 300 років </a:t>
            </a:r>
            <a:r>
              <a:rPr lang="uk-UA" b="1" dirty="0" smtClean="0">
                <a:latin typeface="Times New Roman" panose="02020603050405020304" pitchFamily="18" charset="0"/>
                <a:cs typeface="Times New Roman" panose="02020603050405020304" pitchFamily="18" charset="0"/>
              </a:rPr>
              <a:t>боронили </a:t>
            </a:r>
            <a:r>
              <a:rPr lang="uk-UA" b="1" dirty="0" smtClean="0">
                <a:latin typeface="Times New Roman" panose="02020603050405020304" pitchFamily="18" charset="0"/>
                <a:cs typeface="Times New Roman" panose="02020603050405020304" pitchFamily="18" charset="0"/>
              </a:rPr>
              <a:t>Україну від зовнішніх ворогів?</a:t>
            </a:r>
            <a:endParaRPr lang="ru-RU" b="1" dirty="0">
              <a:latin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187495" y="298505"/>
            <a:ext cx="1809466" cy="85826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uk-UA" sz="2400" dirty="0" smtClean="0"/>
              <a:t>2</a:t>
            </a:r>
            <a:endParaRPr lang="ru-RU" sz="2400" dirty="0"/>
          </a:p>
        </p:txBody>
      </p:sp>
      <p:sp>
        <p:nvSpPr>
          <p:cNvPr id="5" name="Скругленный прямоугольник 4"/>
          <p:cNvSpPr/>
          <p:nvPr/>
        </p:nvSpPr>
        <p:spPr>
          <a:xfrm>
            <a:off x="2258219" y="2377888"/>
            <a:ext cx="2689836" cy="90234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uk-UA" sz="2400" b="1" dirty="0" smtClean="0">
                <a:latin typeface="Times New Roman" panose="02020603050405020304" pitchFamily="18" charset="0"/>
                <a:cs typeface="Times New Roman" panose="02020603050405020304" pitchFamily="18" charset="0"/>
              </a:rPr>
              <a:t>Козаки </a:t>
            </a:r>
            <a:endParaRPr lang="ru-RU" sz="2400" b="1" dirty="0">
              <a:latin typeface="Times New Roman" panose="02020603050405020304" pitchFamily="18" charset="0"/>
              <a:cs typeface="Times New Roman" panose="02020603050405020304" pitchFamily="18" charset="0"/>
            </a:endParaRPr>
          </a:p>
        </p:txBody>
      </p:sp>
      <p:pic>
        <p:nvPicPr>
          <p:cNvPr id="12290" name="Picture 2" descr="ÐÐ°ÑÑÐ¸Ð½ÐºÐ¸ Ð¿Ð¾ Ð·Ð°Ð¿ÑÐ¾ÑÑ ÐºÐ¾Ð·Ð°ÐºÐ¸"/>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1139" y="1669768"/>
            <a:ext cx="4520529" cy="2287099"/>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ÐÐ°ÑÑÐ¸Ð½ÐºÐ¸ Ð¿Ð¾ Ð·Ð°Ð¿ÑÐ¾ÑÑ ÐºÐ¾Ð·Ð°Ðº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57" y="3483429"/>
            <a:ext cx="3482112" cy="3063421"/>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ÐÐ¾ÑÐ¾Ð¶ÐµÐµ Ð¸Ð·Ð¾Ð±ÑÐ°Ð¶ÐµÐ½Ð¸Ðµ"/>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0975" y="4059011"/>
            <a:ext cx="4321877" cy="2487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497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6" descr="ÐÐ°ÑÑÐ¸Ð½ÐºÐ¸ Ð¿Ð¾ Ð·Ð°Ð¿ÑÐ¾ÑÑ Ð¶ÐµÐ»ÑÑÐ¹ ÑÐ¾Ð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50" y="0"/>
            <a:ext cx="12207450" cy="6890025"/>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838200" y="551543"/>
            <a:ext cx="10515600" cy="1274082"/>
          </a:xfrm>
        </p:spPr>
        <p:txBody>
          <a:bodyPr>
            <a:normAutofit fontScale="90000"/>
          </a:bodyPr>
          <a:lstStyle/>
          <a:p>
            <a:pPr algn="ctr"/>
            <a:r>
              <a:rPr lang="uk-UA" dirty="0" smtClean="0">
                <a:latin typeface="Times New Roman" panose="02020603050405020304" pitchFamily="18" charset="0"/>
                <a:cs typeface="Times New Roman" panose="02020603050405020304" pitchFamily="18" charset="0"/>
              </a:rPr>
              <a:t>Який навчальний заклад  вважається найстарішим </a:t>
            </a:r>
            <a:r>
              <a:rPr lang="uk-UA" dirty="0" smtClean="0">
                <a:latin typeface="Times New Roman" panose="02020603050405020304" pitchFamily="18" charset="0"/>
                <a:cs typeface="Times New Roman" panose="02020603050405020304" pitchFamily="18" charset="0"/>
              </a:rPr>
              <a:t>закладом </a:t>
            </a:r>
            <a:r>
              <a:rPr lang="uk-UA" dirty="0" smtClean="0">
                <a:latin typeface="Times New Roman" panose="02020603050405020304" pitchFamily="18" charset="0"/>
                <a:cs typeface="Times New Roman" panose="02020603050405020304" pitchFamily="18" charset="0"/>
              </a:rPr>
              <a:t>Східної Європи?</a:t>
            </a:r>
            <a:endParaRPr lang="ru-RU" dirty="0">
              <a:latin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117712" y="128462"/>
            <a:ext cx="1440976" cy="8461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uk-UA" sz="2400" dirty="0" smtClean="0"/>
              <a:t>3</a:t>
            </a:r>
            <a:endParaRPr lang="ru-RU" sz="2400" dirty="0"/>
          </a:p>
        </p:txBody>
      </p:sp>
      <p:sp>
        <p:nvSpPr>
          <p:cNvPr id="6" name="Скругленный прямоугольник 5"/>
          <p:cNvSpPr/>
          <p:nvPr/>
        </p:nvSpPr>
        <p:spPr>
          <a:xfrm>
            <a:off x="478971" y="1946078"/>
            <a:ext cx="4978401" cy="2017485"/>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lnSpc>
                <a:spcPct val="150000"/>
              </a:lnSpc>
            </a:pPr>
            <a:r>
              <a:rPr lang="ru-RU" sz="2000" dirty="0" err="1">
                <a:latin typeface="Times New Roman" panose="02020603050405020304" pitchFamily="18" charset="0"/>
                <a:ea typeface="Calibri" panose="020F0502020204030204" pitchFamily="34" charset="0"/>
                <a:cs typeface="Times New Roman" panose="02020603050405020304" pitchFamily="18" charset="0"/>
              </a:rPr>
              <a:t>Найстарішим</a:t>
            </a:r>
            <a:r>
              <a:rPr lang="ru-RU" sz="2000" dirty="0">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latin typeface="Times New Roman" panose="02020603050405020304" pitchFamily="18" charset="0"/>
                <a:ea typeface="Calibri" panose="020F0502020204030204" pitchFamily="34" charset="0"/>
                <a:cs typeface="Times New Roman" panose="02020603050405020304" pitchFamily="18" charset="0"/>
              </a:rPr>
              <a:t>навчальним</a:t>
            </a:r>
            <a:r>
              <a:rPr lang="ru-RU" sz="2000" dirty="0">
                <a:latin typeface="Times New Roman" panose="02020603050405020304" pitchFamily="18" charset="0"/>
                <a:ea typeface="Calibri" panose="020F0502020204030204" pitchFamily="34" charset="0"/>
                <a:cs typeface="Times New Roman" panose="02020603050405020304" pitchFamily="18" charset="0"/>
              </a:rPr>
              <a:t> закладом </a:t>
            </a:r>
            <a:r>
              <a:rPr lang="ru-RU" sz="2000" dirty="0" err="1">
                <a:latin typeface="Times New Roman" panose="02020603050405020304" pitchFamily="18" charset="0"/>
                <a:ea typeface="Calibri" panose="020F0502020204030204" pitchFamily="34" charset="0"/>
                <a:cs typeface="Times New Roman" panose="02020603050405020304" pitchFamily="18" charset="0"/>
              </a:rPr>
              <a:t>Східної</a:t>
            </a:r>
            <a:r>
              <a:rPr lang="ru-RU" sz="2000" dirty="0">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latin typeface="Times New Roman" panose="02020603050405020304" pitchFamily="18" charset="0"/>
                <a:ea typeface="Calibri" panose="020F0502020204030204" pitchFamily="34" charset="0"/>
                <a:cs typeface="Times New Roman" panose="02020603050405020304" pitchFamily="18" charset="0"/>
              </a:rPr>
              <a:t>Європи</a:t>
            </a:r>
            <a:r>
              <a:rPr lang="ru-RU" sz="2000" dirty="0">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latin typeface="Times New Roman" panose="02020603050405020304" pitchFamily="18" charset="0"/>
                <a:ea typeface="Calibri" panose="020F0502020204030204" pitchFamily="34" charset="0"/>
                <a:cs typeface="Times New Roman" panose="02020603050405020304" pitchFamily="18" charset="0"/>
              </a:rPr>
              <a:t>вважається</a:t>
            </a:r>
            <a:r>
              <a:rPr lang="ru-RU" sz="2000" dirty="0">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latin typeface="Times New Roman" panose="02020603050405020304" pitchFamily="18" charset="0"/>
                <a:ea typeface="Calibri" panose="020F0502020204030204" pitchFamily="34" charset="0"/>
                <a:cs typeface="Times New Roman" panose="02020603050405020304" pitchFamily="18" charset="0"/>
              </a:rPr>
              <a:t>Києво-Могилянська</a:t>
            </a:r>
            <a:r>
              <a:rPr lang="ru-RU" sz="2000" dirty="0">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latin typeface="Times New Roman" panose="02020603050405020304" pitchFamily="18" charset="0"/>
                <a:ea typeface="Calibri" panose="020F0502020204030204" pitchFamily="34" charset="0"/>
                <a:cs typeface="Times New Roman" panose="02020603050405020304" pitchFamily="18" charset="0"/>
              </a:rPr>
              <a:t>академія</a:t>
            </a:r>
            <a:r>
              <a:rPr lang="ru-RU" sz="2000" dirty="0">
                <a:latin typeface="Times New Roman" panose="02020603050405020304" pitchFamily="18" charset="0"/>
                <a:ea typeface="Calibri" panose="020F0502020204030204" pitchFamily="34" charset="0"/>
                <a:cs typeface="Times New Roman" panose="02020603050405020304" pitchFamily="18" charset="0"/>
              </a:rPr>
              <a:t> (1615 р.)</a:t>
            </a:r>
            <a:endParaRPr lang="ru-RU" sz="2000" dirty="0">
              <a:latin typeface="Times New Roman" panose="02020603050405020304" pitchFamily="18" charset="0"/>
              <a:cs typeface="Times New Roman" panose="02020603050405020304" pitchFamily="18" charset="0"/>
            </a:endParaRPr>
          </a:p>
        </p:txBody>
      </p:sp>
      <p:pic>
        <p:nvPicPr>
          <p:cNvPr id="13314" name="Picture 2" descr="ÐÐ°ÑÑÐ¸Ð½ÐºÐ¸ Ð¿Ð¾ Ð·Ð°Ð¿ÑÐ¾ÑÑ ÐÐ°Ð¹ÑÑÐ°ÑÑÑÐ¸Ð¼ Ð½Ð°Ð²ÑÐ°Ð»ÑÐ½Ð¸Ð¼ Ð·Ð°ÐºÐ»Ð°Ð´Ð¾Ð¼ Ð¡ÑÑÐ´Ð½Ð¾Ñ ÐÐ²ÑÐ¾Ð¿Ð¸ Ð²Ð²Ð°Ð¶Ð°ÑÑÑÑÑ ÐÐ¸ÑÐ²Ð¾-ÐÐ¾Ð³Ð¸Ð»ÑÐ½ÑÑÐºÐ° Ð°ÐºÐ°Ð´ÐµÐ¼ÑÑ (1615 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0286" y="1813696"/>
            <a:ext cx="3946288" cy="2255022"/>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ÐÐ°ÑÑÐ¸Ð½ÐºÐ¸ Ð¿Ð¾ Ð·Ð°Ð¿ÑÐ¾ÑÑ ÐÐ°Ð¹ÑÑÐ°ÑÑÑÐ¸Ð¼ Ð½Ð°Ð²ÑÐ°Ð»ÑÐ½Ð¸Ð¼ Ð·Ð°ÐºÐ»Ð°Ð´Ð¾Ð¼ Ð¡ÑÑÐ´Ð½Ð¾Ñ ÐÐ²ÑÐ¾Ð¿Ð¸ Ð²Ð²Ð°Ð¶Ð°ÑÑÑÑÑ ÐÐ¸ÑÐ²Ð¾-ÐÐ¾Ð³Ð¸Ð»ÑÐ½ÑÑÐºÐ° Ð°ÐºÐ°Ð´ÐµÐ¼ÑÑ (1615 Ñ.)"/>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5827" y="4134879"/>
            <a:ext cx="3730171" cy="2597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0122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descr="ÐÐ°ÑÑÐ¸Ð½ÐºÐ¸ Ð¿Ð¾ Ð·Ð°Ð¿ÑÐ¾ÑÑ ÑÐ¾Ð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14" y="0"/>
            <a:ext cx="12192000" cy="72136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167480" y="1051635"/>
            <a:ext cx="10515600" cy="1067125"/>
          </a:xfrm>
        </p:spPr>
        <p:txBody>
          <a:bodyPr>
            <a:normAutofit fontScale="90000"/>
          </a:bodyPr>
          <a:lstStyle/>
          <a:p>
            <a:pPr algn="ctr"/>
            <a:r>
              <a:rPr lang="uk-UA" b="1" dirty="0" smtClean="0">
                <a:latin typeface="Times New Roman" panose="02020603050405020304" pitchFamily="18" charset="0"/>
                <a:cs typeface="Times New Roman" panose="02020603050405020304" pitchFamily="18" charset="0"/>
              </a:rPr>
              <a:t>Яка область України найбільша за територією?</a:t>
            </a:r>
            <a:endParaRPr lang="ru-RU" b="1" dirty="0">
              <a:latin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191772" y="195618"/>
            <a:ext cx="1686636" cy="8598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sz="2400" dirty="0" smtClean="0"/>
              <a:t>1</a:t>
            </a:r>
            <a:endParaRPr lang="ru-RU" sz="2400" dirty="0"/>
          </a:p>
        </p:txBody>
      </p:sp>
      <p:sp>
        <p:nvSpPr>
          <p:cNvPr id="5" name="Скругленный прямоугольник 4"/>
          <p:cNvSpPr/>
          <p:nvPr/>
        </p:nvSpPr>
        <p:spPr>
          <a:xfrm>
            <a:off x="2176061" y="180452"/>
            <a:ext cx="2797791" cy="85980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uk-UA" sz="3200" b="1" dirty="0" smtClean="0">
                <a:latin typeface="Monotype Corsiva" panose="03010101010201010101" pitchFamily="66" charset="0"/>
              </a:rPr>
              <a:t>Математика</a:t>
            </a:r>
            <a:endParaRPr lang="ru-RU" sz="3200" b="1" dirty="0">
              <a:latin typeface="Monotype Corsiva" panose="03010101010201010101" pitchFamily="66" charset="0"/>
            </a:endParaRPr>
          </a:p>
        </p:txBody>
      </p:sp>
      <p:sp>
        <p:nvSpPr>
          <p:cNvPr id="8" name="Скругленный прямоугольник 7"/>
          <p:cNvSpPr/>
          <p:nvPr/>
        </p:nvSpPr>
        <p:spPr>
          <a:xfrm>
            <a:off x="298042" y="2456218"/>
            <a:ext cx="4451338" cy="211908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ru-RU" sz="2000" b="1" dirty="0" err="1">
                <a:solidFill>
                  <a:schemeClr val="tx1"/>
                </a:solidFill>
                <a:latin typeface="Times New Roman" panose="02020603050405020304" pitchFamily="18" charset="0"/>
                <a:ea typeface="Calibri" panose="020F0502020204030204" pitchFamily="34" charset="0"/>
              </a:rPr>
              <a:t>Оде́ська</a:t>
            </a:r>
            <a:r>
              <a:rPr lang="ru-RU" sz="2000" b="1" dirty="0">
                <a:solidFill>
                  <a:schemeClr val="tx1"/>
                </a:solidFill>
                <a:latin typeface="Times New Roman" panose="02020603050405020304" pitchFamily="18" charset="0"/>
                <a:ea typeface="Calibri" panose="020F0502020204030204" pitchFamily="34" charset="0"/>
              </a:rPr>
              <a:t> </a:t>
            </a:r>
            <a:r>
              <a:rPr lang="ru-RU" sz="2000" b="1" dirty="0" err="1">
                <a:solidFill>
                  <a:schemeClr val="tx1"/>
                </a:solidFill>
                <a:latin typeface="Times New Roman" panose="02020603050405020304" pitchFamily="18" charset="0"/>
                <a:ea typeface="Calibri" panose="020F0502020204030204" pitchFamily="34" charset="0"/>
              </a:rPr>
              <a:t>о́бласть</a:t>
            </a:r>
            <a:r>
              <a:rPr lang="ru-RU" sz="2000" b="1" dirty="0">
                <a:solidFill>
                  <a:schemeClr val="tx1"/>
                </a:solidFill>
                <a:latin typeface="Times New Roman" panose="02020603050405020304" pitchFamily="18" charset="0"/>
                <a:ea typeface="Calibri" panose="020F0502020204030204" pitchFamily="34" charset="0"/>
              </a:rPr>
              <a:t> — </a:t>
            </a:r>
            <a:r>
              <a:rPr lang="ru-RU" sz="2000" b="1" dirty="0" err="1">
                <a:solidFill>
                  <a:schemeClr val="tx1"/>
                </a:solidFill>
                <a:latin typeface="Times New Roman" panose="02020603050405020304" pitchFamily="18" charset="0"/>
                <a:ea typeface="Calibri" panose="020F0502020204030204" pitchFamily="34" charset="0"/>
              </a:rPr>
              <a:t>найбільша</a:t>
            </a:r>
            <a:r>
              <a:rPr lang="ru-RU" sz="2000" b="1" dirty="0">
                <a:solidFill>
                  <a:schemeClr val="tx1"/>
                </a:solidFill>
                <a:latin typeface="Times New Roman" panose="02020603050405020304" pitchFamily="18" charset="0"/>
                <a:ea typeface="Calibri" panose="020F0502020204030204" pitchFamily="34" charset="0"/>
              </a:rPr>
              <a:t> за </a:t>
            </a:r>
            <a:r>
              <a:rPr lang="ru-RU" sz="2000" b="1" dirty="0" err="1">
                <a:solidFill>
                  <a:schemeClr val="tx1"/>
                </a:solidFill>
                <a:latin typeface="Times New Roman" panose="02020603050405020304" pitchFamily="18" charset="0"/>
                <a:ea typeface="Calibri" panose="020F0502020204030204" pitchFamily="34" charset="0"/>
              </a:rPr>
              <a:t>територією</a:t>
            </a:r>
            <a:r>
              <a:rPr lang="ru-RU" sz="2000" b="1" dirty="0">
                <a:solidFill>
                  <a:schemeClr val="tx1"/>
                </a:solidFill>
                <a:latin typeface="Times New Roman" panose="02020603050405020304" pitchFamily="18" charset="0"/>
                <a:ea typeface="Calibri" panose="020F0502020204030204" pitchFamily="34" charset="0"/>
              </a:rPr>
              <a:t> </a:t>
            </a:r>
            <a:r>
              <a:rPr lang="ru-RU" sz="2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hlinkClick r:id="rId3" tooltip="Область (адміністративна одиниця)"/>
              </a:rPr>
              <a:t>область</a:t>
            </a:r>
            <a:r>
              <a:rPr lang="ru-RU" sz="2000" b="1" dirty="0">
                <a:solidFill>
                  <a:schemeClr val="tx1"/>
                </a:solidFill>
                <a:latin typeface="Times New Roman" panose="02020603050405020304" pitchFamily="18" charset="0"/>
                <a:ea typeface="Calibri" panose="020F0502020204030204" pitchFamily="34" charset="0"/>
              </a:rPr>
              <a:t> </a:t>
            </a:r>
            <a:r>
              <a:rPr lang="ru-RU" sz="2000" b="1" u="sng" dirty="0" err="1">
                <a:solidFill>
                  <a:schemeClr val="tx1"/>
                </a:solidFill>
                <a:latin typeface="Times New Roman" panose="02020603050405020304" pitchFamily="18" charset="0"/>
                <a:ea typeface="Calibri" panose="020F0502020204030204" pitchFamily="34" charset="0"/>
                <a:hlinkClick r:id="rId4"/>
              </a:rPr>
              <a:t>України</a:t>
            </a:r>
            <a:r>
              <a:rPr lang="uk-UA" sz="2000" b="1" dirty="0">
                <a:solidFill>
                  <a:schemeClr val="tx1"/>
                </a:solidFill>
                <a:latin typeface="Times New Roman" panose="02020603050405020304" pitchFamily="18" charset="0"/>
                <a:ea typeface="Calibri" panose="020F0502020204030204" pitchFamily="34" charset="0"/>
              </a:rPr>
              <a:t> </a:t>
            </a:r>
            <a:endParaRPr lang="uk-UA" sz="2000" b="1" dirty="0" smtClean="0">
              <a:solidFill>
                <a:schemeClr val="tx1"/>
              </a:solidFill>
              <a:latin typeface="Times New Roman" panose="02020603050405020304" pitchFamily="18" charset="0"/>
              <a:ea typeface="Calibri" panose="020F0502020204030204" pitchFamily="34" charset="0"/>
            </a:endParaRPr>
          </a:p>
          <a:p>
            <a:pPr algn="ctr">
              <a:lnSpc>
                <a:spcPct val="150000"/>
              </a:lnSpc>
            </a:pPr>
            <a:r>
              <a:rPr lang="uk-UA" sz="2000" b="1" dirty="0" smtClean="0">
                <a:solidFill>
                  <a:schemeClr val="tx1"/>
                </a:solidFill>
                <a:latin typeface="Times New Roman" panose="02020603050405020304" pitchFamily="18" charset="0"/>
                <a:ea typeface="Calibri" panose="020F0502020204030204" pitchFamily="34" charset="0"/>
              </a:rPr>
              <a:t>33310 </a:t>
            </a:r>
            <a:r>
              <a:rPr lang="uk-UA" sz="2000" b="1" dirty="0">
                <a:solidFill>
                  <a:schemeClr val="tx1"/>
                </a:solidFill>
                <a:latin typeface="Times New Roman" panose="02020603050405020304" pitchFamily="18" charset="0"/>
                <a:ea typeface="Calibri" panose="020F0502020204030204" pitchFamily="34" charset="0"/>
              </a:rPr>
              <a:t>кв2</a:t>
            </a:r>
            <a:endParaRPr lang="ru-RU" sz="2000" b="1" dirty="0">
              <a:solidFill>
                <a:schemeClr val="tx1"/>
              </a:solidFill>
            </a:endParaRPr>
          </a:p>
        </p:txBody>
      </p:sp>
      <p:pic>
        <p:nvPicPr>
          <p:cNvPr id="15362" name="Picture 2" descr="ÐÐ°ÑÑÐ¸Ð½ÐºÐ¸ Ð¿Ð¾ Ð·Ð°Ð¿ÑÐ¾ÑÑ Ð¾Ð´ÐµÑÑÐºÐ° Ð¾Ð±Ð»Ð°ÑÑÑ"/>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4526" y="2249714"/>
            <a:ext cx="4030946" cy="27141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5364" name="Picture 4" descr="ÐÐ°ÑÑÐ¸Ð½ÐºÐ¸ Ð¿Ð¾ Ð·Ð°Ð¿ÑÐ¾ÑÑ Ð¾Ð´ÐµÑÑÐºÐ° Ð¾Ð±Ð»Ð°ÑÑÑ"/>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1208" y="3984620"/>
            <a:ext cx="2902404" cy="2873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0768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ÐÐ°ÑÑÐ¸Ð½ÐºÐ¸ Ð¿Ð¾ Ð·Ð°Ð¿ÑÐ¾ÑÑ ÑÐ¾Ð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2136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838200" y="900752"/>
            <a:ext cx="10515600" cy="789936"/>
          </a:xfrm>
        </p:spPr>
        <p:txBody>
          <a:bodyPr/>
          <a:lstStyle/>
          <a:p>
            <a:pPr algn="ctr"/>
            <a:r>
              <a:rPr lang="uk-UA" b="1" dirty="0" smtClean="0">
                <a:latin typeface="Times New Roman" panose="02020603050405020304" pitchFamily="18" charset="0"/>
                <a:cs typeface="Times New Roman" panose="02020603050405020304" pitchFamily="18" charset="0"/>
              </a:rPr>
              <a:t>Скільки років України?</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378857" y="3648383"/>
            <a:ext cx="3043451" cy="822017"/>
          </a:xfrm>
        </p:spPr>
        <p:txBody>
          <a:bodyPr>
            <a:normAutofit/>
          </a:bodyPr>
          <a:lstStyle/>
          <a:p>
            <a:pPr marL="0" indent="0" algn="ctr">
              <a:buNone/>
            </a:pPr>
            <a:endParaRPr lang="ru-RU" sz="4000" b="1" dirty="0">
              <a:latin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309320" y="422263"/>
            <a:ext cx="1754875" cy="87345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sz="2400" dirty="0" smtClean="0"/>
              <a:t>2</a:t>
            </a:r>
            <a:endParaRPr lang="ru-RU" sz="2400" dirty="0"/>
          </a:p>
        </p:txBody>
      </p:sp>
      <p:pic>
        <p:nvPicPr>
          <p:cNvPr id="5" name="Рисунок 4"/>
          <p:cNvPicPr>
            <a:picLocks noChangeAspect="1"/>
          </p:cNvPicPr>
          <p:nvPr/>
        </p:nvPicPr>
        <p:blipFill>
          <a:blip r:embed="rId3"/>
          <a:stretch>
            <a:fillRect/>
          </a:stretch>
        </p:blipFill>
        <p:spPr>
          <a:xfrm>
            <a:off x="6555535" y="2351314"/>
            <a:ext cx="5313122" cy="3750642"/>
          </a:xfrm>
          <a:prstGeom prst="rect">
            <a:avLst/>
          </a:prstGeom>
        </p:spPr>
      </p:pic>
      <p:sp>
        <p:nvSpPr>
          <p:cNvPr id="7" name="Скругленный прямоугольник 6"/>
          <p:cNvSpPr/>
          <p:nvPr/>
        </p:nvSpPr>
        <p:spPr>
          <a:xfrm>
            <a:off x="1186758" y="3416707"/>
            <a:ext cx="3427647" cy="137300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uk-UA" sz="4800" b="1" dirty="0">
                <a:latin typeface="Times New Roman" panose="02020603050405020304" pitchFamily="18" charset="0"/>
                <a:cs typeface="Times New Roman" panose="02020603050405020304" pitchFamily="18" charset="0"/>
              </a:rPr>
              <a:t>16</a:t>
            </a:r>
            <a:endParaRPr lang="ru-RU" sz="4800" b="1" dirty="0">
              <a:latin typeface="Times New Roman" panose="02020603050405020304" pitchFamily="18" charset="0"/>
              <a:cs typeface="Times New Roman" panose="02020603050405020304" pitchFamily="18" charset="0"/>
            </a:endParaRPr>
          </a:p>
          <a:p>
            <a:pPr algn="ctr"/>
            <a:endParaRPr lang="ru-RU" dirty="0"/>
          </a:p>
        </p:txBody>
      </p:sp>
    </p:spTree>
    <p:extLst>
      <p:ext uri="{BB962C8B-B14F-4D97-AF65-F5344CB8AC3E}">
        <p14:creationId xmlns:p14="http://schemas.microsoft.com/office/powerpoint/2010/main" val="19934877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ÐÐ°ÑÑÐ¸Ð½ÐºÐ¸ Ð¿Ð¾ Ð·Ð°Ð¿ÑÐ¾ÑÑ ÑÐ¾Ð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2136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729018" y="805218"/>
            <a:ext cx="10515600" cy="1325563"/>
          </a:xfrm>
        </p:spPr>
        <p:txBody>
          <a:bodyPr/>
          <a:lstStyle/>
          <a:p>
            <a:r>
              <a:rPr lang="uk-UA" b="1" dirty="0" smtClean="0">
                <a:latin typeface="Times New Roman" panose="02020603050405020304" pitchFamily="18" charset="0"/>
                <a:cs typeface="Times New Roman" panose="02020603050405020304" pitchFamily="18" charset="0"/>
              </a:rPr>
              <a:t>Яка загальна площа території України?</a:t>
            </a:r>
            <a:endParaRPr lang="ru-RU" b="1" dirty="0">
              <a:latin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373742" y="170703"/>
            <a:ext cx="1618397" cy="805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sz="2400" dirty="0" smtClean="0"/>
              <a:t>3</a:t>
            </a:r>
            <a:endParaRPr lang="ru-RU" sz="2400" dirty="0"/>
          </a:p>
        </p:txBody>
      </p:sp>
      <p:pic>
        <p:nvPicPr>
          <p:cNvPr id="5" name="Рисунок 4"/>
          <p:cNvPicPr>
            <a:picLocks noChangeAspect="1"/>
          </p:cNvPicPr>
          <p:nvPr/>
        </p:nvPicPr>
        <p:blipFill>
          <a:blip r:embed="rId3"/>
          <a:stretch>
            <a:fillRect/>
          </a:stretch>
        </p:blipFill>
        <p:spPr>
          <a:xfrm>
            <a:off x="6096000" y="2377524"/>
            <a:ext cx="5587321" cy="4065303"/>
          </a:xfrm>
          <a:prstGeom prst="rect">
            <a:avLst/>
          </a:prstGeom>
        </p:spPr>
      </p:pic>
      <p:sp>
        <p:nvSpPr>
          <p:cNvPr id="6" name="Скругленный прямоугольник 5"/>
          <p:cNvSpPr/>
          <p:nvPr/>
        </p:nvSpPr>
        <p:spPr>
          <a:xfrm>
            <a:off x="1407886" y="2786743"/>
            <a:ext cx="3468914" cy="184331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2000" b="1" dirty="0" err="1">
                <a:solidFill>
                  <a:srgbClr val="222222"/>
                </a:solidFill>
                <a:latin typeface="Times New Roman" panose="02020603050405020304" pitchFamily="18" charset="0"/>
                <a:ea typeface="Calibri" panose="020F0502020204030204" pitchFamily="34" charset="0"/>
              </a:rPr>
              <a:t>Загальна</a:t>
            </a:r>
            <a:r>
              <a:rPr lang="ru-RU" sz="2000" b="1" dirty="0">
                <a:solidFill>
                  <a:srgbClr val="222222"/>
                </a:solidFill>
                <a:latin typeface="Times New Roman" panose="02020603050405020304" pitchFamily="18" charset="0"/>
                <a:ea typeface="Calibri" panose="020F0502020204030204" pitchFamily="34" charset="0"/>
              </a:rPr>
              <a:t> </a:t>
            </a:r>
            <a:r>
              <a:rPr lang="ru-RU" sz="2000" b="1" dirty="0" err="1">
                <a:solidFill>
                  <a:srgbClr val="222222"/>
                </a:solidFill>
                <a:latin typeface="Times New Roman" panose="02020603050405020304" pitchFamily="18" charset="0"/>
                <a:ea typeface="Calibri" panose="020F0502020204030204" pitchFamily="34" charset="0"/>
              </a:rPr>
              <a:t>площа</a:t>
            </a:r>
            <a:r>
              <a:rPr lang="ru-RU" sz="2000" b="1" dirty="0">
                <a:solidFill>
                  <a:srgbClr val="222222"/>
                </a:solidFill>
                <a:latin typeface="Times New Roman" panose="02020603050405020304" pitchFamily="18" charset="0"/>
                <a:ea typeface="Calibri" panose="020F0502020204030204" pitchFamily="34" charset="0"/>
              </a:rPr>
              <a:t> </a:t>
            </a:r>
            <a:r>
              <a:rPr lang="ru-RU" sz="2000" b="1" dirty="0" err="1">
                <a:solidFill>
                  <a:srgbClr val="222222"/>
                </a:solidFill>
                <a:latin typeface="Times New Roman" panose="02020603050405020304" pitchFamily="18" charset="0"/>
                <a:ea typeface="Calibri" panose="020F0502020204030204" pitchFamily="34" charset="0"/>
              </a:rPr>
              <a:t>території</a:t>
            </a:r>
            <a:r>
              <a:rPr lang="ru-RU" sz="2000" b="1" dirty="0">
                <a:solidFill>
                  <a:srgbClr val="222222"/>
                </a:solidFill>
                <a:latin typeface="Times New Roman" panose="02020603050405020304" pitchFamily="18" charset="0"/>
                <a:ea typeface="Calibri" panose="020F0502020204030204" pitchFamily="34" charset="0"/>
              </a:rPr>
              <a:t> </a:t>
            </a:r>
            <a:r>
              <a:rPr lang="ru-RU" sz="2000" b="1" dirty="0" err="1">
                <a:solidFill>
                  <a:srgbClr val="222222"/>
                </a:solidFill>
                <a:latin typeface="Times New Roman" panose="02020603050405020304" pitchFamily="18" charset="0"/>
                <a:ea typeface="Calibri" panose="020F0502020204030204" pitchFamily="34" charset="0"/>
              </a:rPr>
              <a:t>України</a:t>
            </a:r>
            <a:r>
              <a:rPr lang="ru-RU" sz="2000" b="1" dirty="0">
                <a:solidFill>
                  <a:srgbClr val="222222"/>
                </a:solidFill>
                <a:latin typeface="Times New Roman" panose="02020603050405020304" pitchFamily="18" charset="0"/>
                <a:ea typeface="Calibri" panose="020F0502020204030204" pitchFamily="34" charset="0"/>
              </a:rPr>
              <a:t> становить </a:t>
            </a:r>
            <a:endParaRPr lang="ru-RU" sz="2000" b="1" dirty="0" smtClean="0">
              <a:solidFill>
                <a:srgbClr val="222222"/>
              </a:solidFill>
              <a:latin typeface="Times New Roman" panose="02020603050405020304" pitchFamily="18" charset="0"/>
              <a:ea typeface="Calibri" panose="020F0502020204030204" pitchFamily="34" charset="0"/>
            </a:endParaRPr>
          </a:p>
          <a:p>
            <a:pPr algn="ctr"/>
            <a:r>
              <a:rPr lang="ru-RU" sz="2000" b="1" i="1" dirty="0" smtClean="0">
                <a:solidFill>
                  <a:srgbClr val="222222"/>
                </a:solidFill>
                <a:latin typeface="Times New Roman" panose="02020603050405020304" pitchFamily="18" charset="0"/>
                <a:ea typeface="Calibri" panose="020F0502020204030204" pitchFamily="34" charset="0"/>
              </a:rPr>
              <a:t>603 </a:t>
            </a:r>
            <a:r>
              <a:rPr lang="ru-RU" sz="2000" b="1" i="1" dirty="0">
                <a:solidFill>
                  <a:srgbClr val="222222"/>
                </a:solidFill>
                <a:latin typeface="Times New Roman" panose="02020603050405020304" pitchFamily="18" charset="0"/>
                <a:ea typeface="Calibri" panose="020F0502020204030204" pitchFamily="34" charset="0"/>
              </a:rPr>
              <a:t>628</a:t>
            </a:r>
            <a:r>
              <a:rPr lang="ru-RU" sz="2000" b="1" dirty="0">
                <a:solidFill>
                  <a:srgbClr val="222222"/>
                </a:solidFill>
                <a:latin typeface="Times New Roman" panose="02020603050405020304" pitchFamily="18" charset="0"/>
                <a:ea typeface="Calibri" panose="020F0502020204030204" pitchFamily="34" charset="0"/>
              </a:rPr>
              <a:t> км²</a:t>
            </a:r>
            <a:endParaRPr lang="ru-RU" sz="2000" b="1" dirty="0"/>
          </a:p>
        </p:txBody>
      </p:sp>
    </p:spTree>
    <p:extLst>
      <p:ext uri="{BB962C8B-B14F-4D97-AF65-F5344CB8AC3E}">
        <p14:creationId xmlns:p14="http://schemas.microsoft.com/office/powerpoint/2010/main" val="28421100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ÐÐ°ÑÑÐ¸Ð½ÐºÐ¸ Ð¿Ð¾ Ð·Ð°Ð¿ÑÐ¾ÑÑ ÑÐ¾Ð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2136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838200" y="899981"/>
            <a:ext cx="10515600" cy="1277162"/>
          </a:xfrm>
        </p:spPr>
        <p:txBody>
          <a:bodyPr>
            <a:noAutofit/>
          </a:bodyPr>
          <a:lstStyle/>
          <a:p>
            <a:pPr algn="ctr"/>
            <a:r>
              <a:rPr lang="uk-UA" b="1" dirty="0" smtClean="0">
                <a:latin typeface="Times New Roman" panose="02020603050405020304" pitchFamily="18" charset="0"/>
                <a:cs typeface="Times New Roman" panose="02020603050405020304" pitchFamily="18" charset="0"/>
              </a:rPr>
              <a:t>Скільки за понад двісті років правило в Україні гетьманів?</a:t>
            </a:r>
            <a:endParaRPr lang="ru-RU" b="1" dirty="0">
              <a:latin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237211" y="67468"/>
            <a:ext cx="1665027" cy="83251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uk-UA" sz="2400" dirty="0" smtClean="0"/>
              <a:t>4</a:t>
            </a:r>
            <a:endParaRPr lang="ru-RU" sz="2400" dirty="0"/>
          </a:p>
        </p:txBody>
      </p:sp>
      <p:pic>
        <p:nvPicPr>
          <p:cNvPr id="5" name="Рисунок 4"/>
          <p:cNvPicPr>
            <a:picLocks noChangeAspect="1"/>
          </p:cNvPicPr>
          <p:nvPr/>
        </p:nvPicPr>
        <p:blipFill>
          <a:blip r:embed="rId3"/>
          <a:stretch>
            <a:fillRect/>
          </a:stretch>
        </p:blipFill>
        <p:spPr>
          <a:xfrm>
            <a:off x="8163917" y="2875663"/>
            <a:ext cx="2569765" cy="3679903"/>
          </a:xfrm>
          <a:prstGeom prst="rect">
            <a:avLst/>
          </a:prstGeom>
        </p:spPr>
      </p:pic>
      <p:sp>
        <p:nvSpPr>
          <p:cNvPr id="7" name="Скругленный прямоугольник 6"/>
          <p:cNvSpPr/>
          <p:nvPr/>
        </p:nvSpPr>
        <p:spPr>
          <a:xfrm>
            <a:off x="566056" y="2875663"/>
            <a:ext cx="6139543" cy="28448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ru-RU" sz="2000" b="1" dirty="0" err="1">
                <a:latin typeface="Times New Roman" panose="02020603050405020304" pitchFamily="18" charset="0"/>
                <a:ea typeface="Calibri" panose="020F0502020204030204" pitchFamily="34" charset="0"/>
              </a:rPr>
              <a:t>Україною</a:t>
            </a:r>
            <a:r>
              <a:rPr lang="ru-RU" sz="2000" b="1" dirty="0">
                <a:latin typeface="Times New Roman" panose="02020603050405020304" pitchFamily="18" charset="0"/>
                <a:ea typeface="Calibri" panose="020F0502020204030204" pitchFamily="34" charset="0"/>
              </a:rPr>
              <a:t> </a:t>
            </a:r>
            <a:r>
              <a:rPr lang="ru-RU" sz="2000" b="1" dirty="0" err="1">
                <a:latin typeface="Times New Roman" panose="02020603050405020304" pitchFamily="18" charset="0"/>
                <a:ea typeface="Calibri" panose="020F0502020204030204" pitchFamily="34" charset="0"/>
              </a:rPr>
              <a:t>понад</a:t>
            </a:r>
            <a:r>
              <a:rPr lang="ru-RU" sz="2000" b="1" dirty="0">
                <a:latin typeface="Times New Roman" panose="02020603050405020304" pitchFamily="18" charset="0"/>
                <a:ea typeface="Calibri" panose="020F0502020204030204" pitchFamily="34" charset="0"/>
              </a:rPr>
              <a:t> </a:t>
            </a:r>
            <a:r>
              <a:rPr lang="ru-RU" sz="2000" b="1" dirty="0" err="1">
                <a:latin typeface="Times New Roman" panose="02020603050405020304" pitchFamily="18" charset="0"/>
                <a:ea typeface="Calibri" panose="020F0502020204030204" pitchFamily="34" charset="0"/>
              </a:rPr>
              <a:t>двісті</a:t>
            </a:r>
            <a:r>
              <a:rPr lang="ru-RU" sz="2000" b="1" dirty="0">
                <a:latin typeface="Times New Roman" panose="02020603050405020304" pitchFamily="18" charset="0"/>
                <a:ea typeface="Calibri" panose="020F0502020204030204" pitchFamily="34" charset="0"/>
              </a:rPr>
              <a:t> </a:t>
            </a:r>
            <a:r>
              <a:rPr lang="ru-RU" sz="2000" b="1" dirty="0" err="1">
                <a:latin typeface="Times New Roman" panose="02020603050405020304" pitchFamily="18" charset="0"/>
                <a:ea typeface="Calibri" panose="020F0502020204030204" pitchFamily="34" charset="0"/>
              </a:rPr>
              <a:t>років</a:t>
            </a:r>
            <a:r>
              <a:rPr lang="ru-RU" sz="2000" b="1" dirty="0">
                <a:latin typeface="Times New Roman" panose="02020603050405020304" pitchFamily="18" charset="0"/>
                <a:ea typeface="Calibri" panose="020F0502020204030204" pitchFamily="34" charset="0"/>
              </a:rPr>
              <a:t> правило 66 </a:t>
            </a:r>
            <a:r>
              <a:rPr lang="ru-RU" sz="2000" b="1" dirty="0" err="1">
                <a:latin typeface="Times New Roman" panose="02020603050405020304" pitchFamily="18" charset="0"/>
                <a:ea typeface="Calibri" panose="020F0502020204030204" pitchFamily="34" charset="0"/>
              </a:rPr>
              <a:t>гетьманів</a:t>
            </a:r>
            <a:r>
              <a:rPr lang="ru-RU" sz="2000" b="1" dirty="0">
                <a:latin typeface="Times New Roman" panose="02020603050405020304" pitchFamily="18" charset="0"/>
                <a:ea typeface="Calibri" panose="020F0502020204030204" pitchFamily="34" charset="0"/>
              </a:rPr>
              <a:t>. Першим </a:t>
            </a:r>
            <a:r>
              <a:rPr lang="ru-RU" sz="2000" b="1" dirty="0" err="1">
                <a:latin typeface="Times New Roman" panose="02020603050405020304" pitchFamily="18" charset="0"/>
                <a:ea typeface="Calibri" panose="020F0502020204030204" pitchFamily="34" charset="0"/>
              </a:rPr>
              <a:t>гетьманом</a:t>
            </a:r>
            <a:r>
              <a:rPr lang="ru-RU" sz="2000" b="1" dirty="0">
                <a:latin typeface="Times New Roman" panose="02020603050405020304" pitchFamily="18" charset="0"/>
                <a:ea typeface="Calibri" panose="020F0502020204030204" pitchFamily="34" charset="0"/>
              </a:rPr>
              <a:t> </a:t>
            </a:r>
            <a:r>
              <a:rPr lang="ru-RU" sz="2000" b="1" dirty="0" err="1">
                <a:latin typeface="Times New Roman" panose="02020603050405020304" pitchFamily="18" charset="0"/>
                <a:ea typeface="Calibri" panose="020F0502020204030204" pitchFamily="34" charset="0"/>
              </a:rPr>
              <a:t>був</a:t>
            </a:r>
            <a:r>
              <a:rPr lang="ru-RU" sz="2000" b="1" dirty="0">
                <a:latin typeface="Times New Roman" panose="02020603050405020304" pitchFamily="18" charset="0"/>
                <a:ea typeface="Calibri" panose="020F0502020204030204" pitchFamily="34" charset="0"/>
              </a:rPr>
              <a:t> </a:t>
            </a:r>
            <a:r>
              <a:rPr lang="ru-RU" sz="2000" b="1" dirty="0" err="1">
                <a:latin typeface="Times New Roman" panose="02020603050405020304" pitchFamily="18" charset="0"/>
                <a:ea typeface="Calibri" panose="020F0502020204030204" pitchFamily="34" charset="0"/>
              </a:rPr>
              <a:t>Дмитро</a:t>
            </a:r>
            <a:r>
              <a:rPr lang="ru-RU" sz="2000" b="1" dirty="0">
                <a:latin typeface="Times New Roman" panose="02020603050405020304" pitchFamily="18" charset="0"/>
                <a:ea typeface="Calibri" panose="020F0502020204030204" pitchFamily="34" charset="0"/>
              </a:rPr>
              <a:t> </a:t>
            </a:r>
            <a:r>
              <a:rPr lang="ru-RU" sz="2000" b="1" dirty="0" err="1">
                <a:latin typeface="Times New Roman" panose="02020603050405020304" pitchFamily="18" charset="0"/>
                <a:ea typeface="Calibri" panose="020F0502020204030204" pitchFamily="34" charset="0"/>
              </a:rPr>
              <a:t>Вишневецький</a:t>
            </a:r>
            <a:r>
              <a:rPr lang="ru-RU" sz="2000" b="1" dirty="0">
                <a:latin typeface="Times New Roman" panose="02020603050405020304" pitchFamily="18" charset="0"/>
                <a:ea typeface="Calibri" panose="020F0502020204030204" pitchFamily="34" charset="0"/>
              </a:rPr>
              <a:t>, </a:t>
            </a:r>
            <a:r>
              <a:rPr lang="ru-RU" sz="2000" b="1" dirty="0" err="1">
                <a:latin typeface="Times New Roman" panose="02020603050405020304" pitchFamily="18" charset="0"/>
                <a:ea typeface="Calibri" panose="020F0502020204030204" pitchFamily="34" charset="0"/>
              </a:rPr>
              <a:t>останній</a:t>
            </a:r>
            <a:r>
              <a:rPr lang="ru-RU" sz="2000" b="1" dirty="0">
                <a:latin typeface="Times New Roman" panose="02020603050405020304" pitchFamily="18" charset="0"/>
                <a:ea typeface="Calibri" panose="020F0502020204030204" pitchFamily="34" charset="0"/>
              </a:rPr>
              <a:t> </a:t>
            </a:r>
            <a:r>
              <a:rPr lang="ru-RU" sz="2000" b="1" dirty="0" err="1">
                <a:latin typeface="Times New Roman" panose="02020603050405020304" pitchFamily="18" charset="0"/>
                <a:ea typeface="Calibri" panose="020F0502020204030204" pitchFamily="34" charset="0"/>
              </a:rPr>
              <a:t>гетьман</a:t>
            </a:r>
            <a:r>
              <a:rPr lang="ru-RU" sz="2000" b="1" dirty="0">
                <a:latin typeface="Times New Roman" panose="02020603050405020304" pitchFamily="18" charset="0"/>
                <a:ea typeface="Calibri" panose="020F0502020204030204" pitchFamily="34" charset="0"/>
              </a:rPr>
              <a:t> – </a:t>
            </a:r>
            <a:r>
              <a:rPr lang="ru-RU" sz="2000" b="1" dirty="0" err="1">
                <a:latin typeface="Times New Roman" panose="02020603050405020304" pitchFamily="18" charset="0"/>
                <a:ea typeface="Calibri" panose="020F0502020204030204" pitchFamily="34" charset="0"/>
              </a:rPr>
              <a:t>Кирило</a:t>
            </a:r>
            <a:r>
              <a:rPr lang="ru-RU" sz="2000" b="1" dirty="0">
                <a:latin typeface="Times New Roman" panose="02020603050405020304" pitchFamily="18" charset="0"/>
                <a:ea typeface="Calibri" panose="020F0502020204030204" pitchFamily="34" charset="0"/>
              </a:rPr>
              <a:t> </a:t>
            </a:r>
            <a:r>
              <a:rPr lang="ru-RU" sz="2000" b="1" dirty="0" err="1">
                <a:latin typeface="Times New Roman" panose="02020603050405020304" pitchFamily="18" charset="0"/>
                <a:ea typeface="Calibri" panose="020F0502020204030204" pitchFamily="34" charset="0"/>
              </a:rPr>
              <a:t>Розумовський</a:t>
            </a:r>
            <a:r>
              <a:rPr lang="ru-RU" sz="2000" b="1" dirty="0">
                <a:latin typeface="Times New Roman" panose="02020603050405020304" pitchFamily="18" charset="0"/>
                <a:ea typeface="Calibri" panose="020F0502020204030204" pitchFamily="34" charset="0"/>
              </a:rPr>
              <a:t>. </a:t>
            </a:r>
            <a:endParaRPr lang="ru-RU" sz="2000" b="1" dirty="0"/>
          </a:p>
        </p:txBody>
      </p:sp>
    </p:spTree>
    <p:extLst>
      <p:ext uri="{BB962C8B-B14F-4D97-AF65-F5344CB8AC3E}">
        <p14:creationId xmlns:p14="http://schemas.microsoft.com/office/powerpoint/2010/main" val="14011090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ÐÐ°ÑÑÐ¸Ð½ÐºÐ¸ Ð¿Ð¾ Ð·Ð°Ð¿ÑÐ¾ÑÑ Ð³Ð¾Ð»ÑÐ±Ð¾Ð¹ ÑÐ¾Ð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6" y="-400645"/>
            <a:ext cx="12184464" cy="8116488"/>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idx="1"/>
          </p:nvPr>
        </p:nvSpPr>
        <p:spPr>
          <a:xfrm>
            <a:off x="664029" y="766082"/>
            <a:ext cx="10515600" cy="4351338"/>
          </a:xfrm>
        </p:spPr>
        <p:txBody>
          <a:bodyPr>
            <a:noAutofit/>
          </a:bodyPr>
          <a:lstStyle/>
          <a:p>
            <a:pPr marL="0" indent="0" algn="just">
              <a:lnSpc>
                <a:spcPct val="160000"/>
              </a:lnSpc>
              <a:buNone/>
            </a:pPr>
            <a:r>
              <a:rPr lang="uk-UA" sz="2400" dirty="0" smtClean="0">
                <a:latin typeface="Times New Roman" panose="02020603050405020304" pitchFamily="18" charset="0"/>
                <a:cs typeface="Times New Roman" panose="02020603050405020304" pitchFamily="18" charset="0"/>
              </a:rPr>
              <a:t>Мета: </a:t>
            </a:r>
            <a:r>
              <a:rPr lang="uk-UA" sz="2400" dirty="0" smtClean="0">
                <a:latin typeface="Times New Roman" panose="02020603050405020304" pitchFamily="18" charset="0"/>
                <a:ea typeface="Times New Roman" panose="02020603050405020304" pitchFamily="18" charset="0"/>
                <a:cs typeface="Times New Roman" panose="02020603050405020304" pitchFamily="18" charset="0"/>
              </a:rPr>
              <a:t>сформувати основні поняття </a:t>
            </a:r>
            <a:r>
              <a:rPr lang="uk-UA" sz="2400" dirty="0">
                <a:latin typeface="Times New Roman" panose="02020603050405020304" pitchFamily="18" charset="0"/>
                <a:ea typeface="Times New Roman" panose="02020603050405020304" pitchFamily="18" charset="0"/>
                <a:cs typeface="Times New Roman" panose="02020603050405020304" pitchFamily="18" charset="0"/>
              </a:rPr>
              <a:t>про народ, націю, суспільство, державу:</a:t>
            </a:r>
            <a:endParaRPr lang="ru-RU" sz="1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60000"/>
              </a:lnSpc>
            </a:pPr>
            <a:r>
              <a:rPr lang="uk-UA" sz="2400" dirty="0">
                <a:latin typeface="Times New Roman" panose="02020603050405020304" pitchFamily="18" charset="0"/>
                <a:ea typeface="Times New Roman" panose="02020603050405020304" pitchFamily="18" charset="0"/>
                <a:cs typeface="Times New Roman" panose="02020603050405020304" pitchFamily="18" charset="0"/>
              </a:rPr>
              <a:t>почуття поваги та гордості до рідного краю, народу, мови;</a:t>
            </a:r>
            <a:endParaRPr lang="ru-RU" sz="1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60000"/>
              </a:lnSpc>
            </a:pPr>
            <a:r>
              <a:rPr lang="uk-UA" sz="2400" dirty="0">
                <a:latin typeface="Times New Roman" panose="02020603050405020304" pitchFamily="18" charset="0"/>
                <a:ea typeface="Times New Roman" panose="02020603050405020304" pitchFamily="18" charset="0"/>
                <a:cs typeface="Times New Roman" panose="02020603050405020304" pitchFamily="18" charset="0"/>
              </a:rPr>
              <a:t>відчуття себе громадянином України, шанування державних символів, Конституції України;</a:t>
            </a:r>
            <a:endParaRPr lang="ru-RU" sz="1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60000"/>
              </a:lnSpc>
            </a:pPr>
            <a:r>
              <a:rPr lang="uk-UA" sz="2400" dirty="0">
                <a:latin typeface="Times New Roman" panose="02020603050405020304" pitchFamily="18" charset="0"/>
                <a:ea typeface="Times New Roman" panose="02020603050405020304" pitchFamily="18" charset="0"/>
                <a:cs typeface="Times New Roman" panose="02020603050405020304" pitchFamily="18" charset="0"/>
              </a:rPr>
              <a:t>любові до культури свого народу, його традицій, звичаїв і обрядів;</a:t>
            </a:r>
            <a:endParaRPr lang="ru-RU" sz="1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60000"/>
              </a:lnSpc>
            </a:pPr>
            <a:r>
              <a:rPr lang="uk-UA" sz="2400" dirty="0">
                <a:latin typeface="Times New Roman" panose="02020603050405020304" pitchFamily="18" charset="0"/>
                <a:ea typeface="Times New Roman" panose="02020603050405020304" pitchFamily="18" charset="0"/>
                <a:cs typeface="Times New Roman" panose="02020603050405020304" pitchFamily="18" charset="0"/>
              </a:rPr>
              <a:t>розуміння правил взаємодії людей у колективі, суспільстві та безконфліктність їх спілкування, толерантного ставлення до представників інших національностей, шанобливого ставлення до їх культури, релігій, традицій</a:t>
            </a:r>
            <a:r>
              <a:rPr lang="uk-UA" sz="2400" dirty="0">
                <a:latin typeface="Times New Roman" panose="02020603050405020304" pitchFamily="18" charset="0"/>
                <a:ea typeface="Times New Roman" panose="02020603050405020304" pitchFamily="18" charset="0"/>
              </a:rPr>
              <a:t>.</a:t>
            </a:r>
            <a:endParaRPr lang="ru-RU" sz="1800" dirty="0">
              <a:latin typeface="Times New Roman" panose="02020603050405020304" pitchFamily="18" charset="0"/>
              <a:ea typeface="Times New Roman" panose="02020603050405020304" pitchFamily="18" charset="0"/>
            </a:endParaRPr>
          </a:p>
          <a:p>
            <a:pPr marL="0" indent="0" algn="just">
              <a:buNone/>
            </a:pPr>
            <a:endParaRPr lang="ru-RU" sz="1800" dirty="0">
              <a:latin typeface="Times New Roman" panose="02020603050405020304" pitchFamily="18" charset="0"/>
              <a:ea typeface="Times New Roman" panose="02020603050405020304" pitchFamily="18" charset="0"/>
            </a:endParaRPr>
          </a:p>
          <a:p>
            <a:endParaRPr lang="ru-RU" sz="2400" dirty="0"/>
          </a:p>
        </p:txBody>
      </p:sp>
    </p:spTree>
    <p:extLst>
      <p:ext uri="{BB962C8B-B14F-4D97-AF65-F5344CB8AC3E}">
        <p14:creationId xmlns:p14="http://schemas.microsoft.com/office/powerpoint/2010/main" val="231671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ÐÐ°ÑÑÐ¸Ð½ÐºÐ¸ Ð¿Ð¾ Ð·Ð°Ð¿ÑÐ¾ÑÑ ÑÐ¾Ð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1904"/>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870857" y="1116920"/>
            <a:ext cx="10515600" cy="1325563"/>
          </a:xfrm>
        </p:spPr>
        <p:txBody>
          <a:bodyPr>
            <a:normAutofit/>
          </a:bodyPr>
          <a:lstStyle/>
          <a:p>
            <a:pPr algn="ctr"/>
            <a:r>
              <a:rPr lang="uk-UA" b="1" dirty="0" smtClean="0">
                <a:latin typeface="Times New Roman" panose="02020603050405020304" pitchFamily="18" charset="0"/>
                <a:cs typeface="Times New Roman" panose="02020603050405020304" pitchFamily="18" charset="0"/>
              </a:rPr>
              <a:t>Яке місце посіла українська мова на конкурсі краси мов в Парижі 1934 році?</a:t>
            </a:r>
            <a:endParaRPr lang="ru-RU" b="1" dirty="0">
              <a:latin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175986" y="127455"/>
            <a:ext cx="1788886" cy="87743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uk-UA" sz="2400" dirty="0" smtClean="0"/>
              <a:t>1</a:t>
            </a:r>
            <a:endParaRPr lang="ru-RU" sz="2400" dirty="0"/>
          </a:p>
        </p:txBody>
      </p:sp>
      <p:sp>
        <p:nvSpPr>
          <p:cNvPr id="5" name="Скругленный прямоугольник 4"/>
          <p:cNvSpPr/>
          <p:nvPr/>
        </p:nvSpPr>
        <p:spPr>
          <a:xfrm>
            <a:off x="3715657" y="133803"/>
            <a:ext cx="2728686" cy="87108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uk-UA" sz="3200" dirty="0" smtClean="0">
                <a:latin typeface="Monotype Corsiva" panose="03010101010201010101" pitchFamily="66" charset="0"/>
              </a:rPr>
              <a:t>Мовознавство</a:t>
            </a:r>
            <a:endParaRPr lang="ru-RU" sz="3200" dirty="0">
              <a:latin typeface="Monotype Corsiva" panose="03010101010201010101" pitchFamily="66" charset="0"/>
            </a:endParaRPr>
          </a:p>
        </p:txBody>
      </p:sp>
      <p:pic>
        <p:nvPicPr>
          <p:cNvPr id="6" name="Рисунок 5"/>
          <p:cNvPicPr>
            <a:picLocks noChangeAspect="1"/>
          </p:cNvPicPr>
          <p:nvPr/>
        </p:nvPicPr>
        <p:blipFill>
          <a:blip r:embed="rId3"/>
          <a:stretch>
            <a:fillRect/>
          </a:stretch>
        </p:blipFill>
        <p:spPr>
          <a:xfrm>
            <a:off x="7676275" y="2786741"/>
            <a:ext cx="3311040" cy="3266669"/>
          </a:xfrm>
          <a:prstGeom prst="rect">
            <a:avLst/>
          </a:prstGeom>
        </p:spPr>
      </p:pic>
      <p:sp>
        <p:nvSpPr>
          <p:cNvPr id="7" name="Скругленный прямоугольник 6"/>
          <p:cNvSpPr/>
          <p:nvPr/>
        </p:nvSpPr>
        <p:spPr>
          <a:xfrm>
            <a:off x="870857" y="3018968"/>
            <a:ext cx="5167086" cy="246742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ru-RU" dirty="0">
                <a:latin typeface="Times New Roman" panose="02020603050405020304" pitchFamily="18" charset="0"/>
                <a:ea typeface="Calibri" panose="020F0502020204030204" pitchFamily="34" charset="0"/>
              </a:rPr>
              <a:t>На </a:t>
            </a:r>
            <a:r>
              <a:rPr lang="ru-RU" dirty="0" err="1">
                <a:latin typeface="Times New Roman" panose="02020603050405020304" pitchFamily="18" charset="0"/>
                <a:ea typeface="Calibri" panose="020F0502020204030204" pitchFamily="34" charset="0"/>
              </a:rPr>
              <a:t>конкурсі</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краси</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мов</a:t>
            </a:r>
            <a:r>
              <a:rPr lang="ru-RU" dirty="0">
                <a:latin typeface="Times New Roman" panose="02020603050405020304" pitchFamily="18" charset="0"/>
                <a:ea typeface="Calibri" panose="020F0502020204030204" pitchFamily="34" charset="0"/>
              </a:rPr>
              <a:t> в </a:t>
            </a:r>
            <a:r>
              <a:rPr lang="ru-RU" dirty="0" err="1">
                <a:latin typeface="Times New Roman" panose="02020603050405020304" pitchFamily="18" charset="0"/>
                <a:ea typeface="Calibri" panose="020F0502020204030204" pitchFamily="34" charset="0"/>
              </a:rPr>
              <a:t>Парижі</a:t>
            </a:r>
            <a:r>
              <a:rPr lang="ru-RU" dirty="0">
                <a:latin typeface="Times New Roman" panose="02020603050405020304" pitchFamily="18" charset="0"/>
                <a:ea typeface="Calibri" panose="020F0502020204030204" pitchFamily="34" charset="0"/>
              </a:rPr>
              <a:t> в 1934 </a:t>
            </a:r>
            <a:r>
              <a:rPr lang="ru-RU" dirty="0" err="1">
                <a:latin typeface="Times New Roman" panose="02020603050405020304" pitchFamily="18" charset="0"/>
                <a:ea typeface="Calibri" panose="020F0502020204030204" pitchFamily="34" charset="0"/>
              </a:rPr>
              <a:t>році</a:t>
            </a:r>
            <a:r>
              <a:rPr lang="ru-RU" dirty="0">
                <a:latin typeface="Times New Roman" panose="02020603050405020304" pitchFamily="18" charset="0"/>
                <a:ea typeface="Calibri" panose="020F0502020204030204" pitchFamily="34" charset="0"/>
              </a:rPr>
              <a:t> </a:t>
            </a:r>
            <a:r>
              <a:rPr lang="ru-RU" dirty="0" err="1" smtClean="0">
                <a:latin typeface="Times New Roman" panose="02020603050405020304" pitchFamily="18" charset="0"/>
                <a:ea typeface="Calibri" panose="020F0502020204030204" pitchFamily="34" charset="0"/>
              </a:rPr>
              <a:t>українська</a:t>
            </a:r>
            <a:r>
              <a:rPr lang="ru-RU" dirty="0" smtClean="0">
                <a:latin typeface="Times New Roman" panose="02020603050405020304" pitchFamily="18" charset="0"/>
                <a:ea typeface="Calibri" panose="020F0502020204030204" pitchFamily="34" charset="0"/>
              </a:rPr>
              <a:t> </a:t>
            </a:r>
            <a:r>
              <a:rPr lang="ru-RU" dirty="0" err="1" smtClean="0">
                <a:latin typeface="Times New Roman" panose="02020603050405020304" pitchFamily="18" charset="0"/>
                <a:ea typeface="Calibri" panose="020F0502020204030204" pitchFamily="34" charset="0"/>
              </a:rPr>
              <a:t>мова</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зайняла</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третє</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місце</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після</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французької</a:t>
            </a:r>
            <a:r>
              <a:rPr lang="ru-RU" dirty="0">
                <a:latin typeface="Times New Roman" panose="02020603050405020304" pitchFamily="18" charset="0"/>
                <a:ea typeface="Calibri" panose="020F0502020204030204" pitchFamily="34" charset="0"/>
              </a:rPr>
              <a:t> та </a:t>
            </a:r>
            <a:r>
              <a:rPr lang="ru-RU" dirty="0" err="1">
                <a:latin typeface="Times New Roman" panose="02020603050405020304" pitchFamily="18" charset="0"/>
                <a:ea typeface="Calibri" panose="020F0502020204030204" pitchFamily="34" charset="0"/>
              </a:rPr>
              <a:t>перської</a:t>
            </a:r>
            <a:r>
              <a:rPr lang="ru-RU" dirty="0">
                <a:latin typeface="Times New Roman" panose="02020603050405020304" pitchFamily="18" charset="0"/>
                <a:ea typeface="Calibri" panose="020F0502020204030204" pitchFamily="34" charset="0"/>
              </a:rPr>
              <a:t> за такими </a:t>
            </a:r>
            <a:r>
              <a:rPr lang="ru-RU" dirty="0" err="1">
                <a:latin typeface="Times New Roman" panose="02020603050405020304" pitchFamily="18" charset="0"/>
                <a:ea typeface="Calibri" panose="020F0502020204030204" pitchFamily="34" charset="0"/>
              </a:rPr>
              <a:t>критеріями</a:t>
            </a:r>
            <a:r>
              <a:rPr lang="ru-RU" dirty="0">
                <a:latin typeface="Times New Roman" panose="02020603050405020304" pitchFamily="18" charset="0"/>
                <a:ea typeface="Calibri" panose="020F0502020204030204" pitchFamily="34" charset="0"/>
              </a:rPr>
              <a:t>, як фонетика, лексика, </a:t>
            </a:r>
            <a:r>
              <a:rPr lang="ru-RU" dirty="0" err="1">
                <a:latin typeface="Times New Roman" panose="02020603050405020304" pitchFamily="18" charset="0"/>
                <a:ea typeface="Calibri" panose="020F0502020204030204" pitchFamily="34" charset="0"/>
              </a:rPr>
              <a:t>фразеологія</a:t>
            </a:r>
            <a:r>
              <a:rPr lang="ru-RU" dirty="0">
                <a:latin typeface="Times New Roman" panose="02020603050405020304" pitchFamily="18" charset="0"/>
                <a:ea typeface="Calibri" panose="020F0502020204030204" pitchFamily="34" charset="0"/>
              </a:rPr>
              <a:t>, структура </a:t>
            </a:r>
            <a:r>
              <a:rPr lang="ru-RU" dirty="0" err="1">
                <a:latin typeface="Times New Roman" panose="02020603050405020304" pitchFamily="18" charset="0"/>
                <a:ea typeface="Calibri" panose="020F0502020204030204" pitchFamily="34" charset="0"/>
              </a:rPr>
              <a:t>речень</a:t>
            </a:r>
            <a:r>
              <a:rPr lang="ru-RU" dirty="0">
                <a:latin typeface="Times New Roman" panose="02020603050405020304" pitchFamily="18" charset="0"/>
                <a:ea typeface="Calibri" panose="020F0502020204030204" pitchFamily="34" charset="0"/>
              </a:rPr>
              <a:t>. А за </a:t>
            </a:r>
            <a:r>
              <a:rPr lang="ru-RU" dirty="0" err="1">
                <a:latin typeface="Times New Roman" panose="02020603050405020304" pitchFamily="18" charset="0"/>
                <a:ea typeface="Calibri" panose="020F0502020204030204" pitchFamily="34" charset="0"/>
              </a:rPr>
              <a:t>мелодійністю</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українська</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мова</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зайняла</a:t>
            </a:r>
            <a:r>
              <a:rPr lang="ru-RU" dirty="0">
                <a:latin typeface="Times New Roman" panose="02020603050405020304" pitchFamily="18" charset="0"/>
                <a:ea typeface="Calibri" panose="020F0502020204030204" pitchFamily="34" charset="0"/>
              </a:rPr>
              <a:t> друге </a:t>
            </a:r>
            <a:r>
              <a:rPr lang="ru-RU" dirty="0" err="1">
                <a:latin typeface="Times New Roman" panose="02020603050405020304" pitchFamily="18" charset="0"/>
                <a:ea typeface="Calibri" panose="020F0502020204030204" pitchFamily="34" charset="0"/>
              </a:rPr>
              <a:t>місце</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після</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італійської</a:t>
            </a:r>
            <a:endParaRPr lang="ru-RU" dirty="0"/>
          </a:p>
        </p:txBody>
      </p:sp>
    </p:spTree>
    <p:extLst>
      <p:ext uri="{BB962C8B-B14F-4D97-AF65-F5344CB8AC3E}">
        <p14:creationId xmlns:p14="http://schemas.microsoft.com/office/powerpoint/2010/main" val="42771531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ÐÐ°ÑÑÐ¸Ð½ÐºÐ¸ Ð¿Ð¾ Ð·Ð°Ð¿ÑÐ¾ÑÑ ÑÐ¾Ð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1904"/>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705429" y="856343"/>
            <a:ext cx="10515600" cy="1325563"/>
          </a:xfrm>
        </p:spPr>
        <p:txBody>
          <a:bodyPr/>
          <a:lstStyle/>
          <a:p>
            <a:pPr algn="ctr"/>
            <a:r>
              <a:rPr lang="uk-UA" b="1" dirty="0" smtClean="0">
                <a:latin typeface="Times New Roman" panose="02020603050405020304" pitchFamily="18" charset="0"/>
                <a:cs typeface="Times New Roman" panose="02020603050405020304" pitchFamily="18" charset="0"/>
              </a:rPr>
              <a:t>З якої літери починається більшість українських слів?</a:t>
            </a:r>
            <a:endParaRPr lang="ru-RU" b="1" dirty="0">
              <a:latin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406400" y="428171"/>
            <a:ext cx="1741714" cy="85634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uk-UA" sz="2400" dirty="0" smtClean="0"/>
              <a:t>2</a:t>
            </a:r>
            <a:endParaRPr lang="ru-RU" sz="2400" dirty="0"/>
          </a:p>
        </p:txBody>
      </p:sp>
      <p:pic>
        <p:nvPicPr>
          <p:cNvPr id="6" name="Рисунок 5"/>
          <p:cNvPicPr>
            <a:picLocks noChangeAspect="1"/>
          </p:cNvPicPr>
          <p:nvPr/>
        </p:nvPicPr>
        <p:blipFill>
          <a:blip r:embed="rId3"/>
          <a:stretch>
            <a:fillRect/>
          </a:stretch>
        </p:blipFill>
        <p:spPr>
          <a:xfrm>
            <a:off x="8098397" y="2617334"/>
            <a:ext cx="3346558" cy="3391579"/>
          </a:xfrm>
          <a:prstGeom prst="rect">
            <a:avLst/>
          </a:prstGeom>
        </p:spPr>
      </p:pic>
      <p:sp>
        <p:nvSpPr>
          <p:cNvPr id="5" name="Скругленный прямоугольник 4"/>
          <p:cNvSpPr/>
          <p:nvPr/>
        </p:nvSpPr>
        <p:spPr>
          <a:xfrm>
            <a:off x="1059543" y="2837316"/>
            <a:ext cx="4934858" cy="291034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lnSpc>
                <a:spcPct val="150000"/>
              </a:lnSpc>
            </a:pPr>
            <a:r>
              <a:rPr lang="ru-RU" sz="2000" b="1" dirty="0" err="1">
                <a:latin typeface="Times New Roman" panose="02020603050405020304" pitchFamily="18" charset="0"/>
                <a:ea typeface="Calibri" panose="020F0502020204030204" pitchFamily="34" charset="0"/>
              </a:rPr>
              <a:t>Більшість</a:t>
            </a:r>
            <a:r>
              <a:rPr lang="ru-RU" sz="2000" b="1" dirty="0">
                <a:latin typeface="Times New Roman" panose="02020603050405020304" pitchFamily="18" charset="0"/>
                <a:ea typeface="Calibri" panose="020F0502020204030204" pitchFamily="34" charset="0"/>
              </a:rPr>
              <a:t> </a:t>
            </a:r>
            <a:r>
              <a:rPr lang="ru-RU" sz="2000" b="1" dirty="0" err="1">
                <a:latin typeface="Times New Roman" panose="02020603050405020304" pitchFamily="18" charset="0"/>
                <a:ea typeface="Calibri" panose="020F0502020204030204" pitchFamily="34" charset="0"/>
              </a:rPr>
              <a:t>українських</a:t>
            </a:r>
            <a:r>
              <a:rPr lang="ru-RU" sz="2000" b="1" dirty="0">
                <a:latin typeface="Times New Roman" panose="02020603050405020304" pitchFamily="18" charset="0"/>
                <a:ea typeface="Calibri" panose="020F0502020204030204" pitchFamily="34" charset="0"/>
              </a:rPr>
              <a:t> </a:t>
            </a:r>
            <a:r>
              <a:rPr lang="ru-RU" sz="2000" b="1" dirty="0" err="1">
                <a:latin typeface="Times New Roman" panose="02020603050405020304" pitchFamily="18" charset="0"/>
                <a:ea typeface="Calibri" panose="020F0502020204030204" pitchFamily="34" charset="0"/>
              </a:rPr>
              <a:t>слів</a:t>
            </a:r>
            <a:r>
              <a:rPr lang="ru-RU" sz="2000" b="1" dirty="0">
                <a:latin typeface="Times New Roman" panose="02020603050405020304" pitchFamily="18" charset="0"/>
                <a:ea typeface="Calibri" panose="020F0502020204030204" pitchFamily="34" charset="0"/>
              </a:rPr>
              <a:t> </a:t>
            </a:r>
            <a:r>
              <a:rPr lang="ru-RU" sz="2000" b="1" dirty="0" err="1">
                <a:latin typeface="Times New Roman" panose="02020603050405020304" pitchFamily="18" charset="0"/>
                <a:ea typeface="Calibri" panose="020F0502020204030204" pitchFamily="34" charset="0"/>
              </a:rPr>
              <a:t>починаються</a:t>
            </a:r>
            <a:r>
              <a:rPr lang="ru-RU" sz="2000" b="1" dirty="0">
                <a:latin typeface="Times New Roman" panose="02020603050405020304" pitchFamily="18" charset="0"/>
                <a:ea typeface="Calibri" panose="020F0502020204030204" pitchFamily="34" charset="0"/>
              </a:rPr>
              <a:t> з </a:t>
            </a:r>
            <a:r>
              <a:rPr lang="ru-RU" sz="2000" b="1" dirty="0" err="1">
                <a:latin typeface="Times New Roman" panose="02020603050405020304" pitchFamily="18" charset="0"/>
                <a:ea typeface="Calibri" panose="020F0502020204030204" pitchFamily="34" charset="0"/>
              </a:rPr>
              <a:t>літери</a:t>
            </a:r>
            <a:r>
              <a:rPr lang="ru-RU" sz="2000" b="1" dirty="0">
                <a:latin typeface="Times New Roman" panose="02020603050405020304" pitchFamily="18" charset="0"/>
                <a:ea typeface="Calibri" panose="020F0502020204030204" pitchFamily="34" charset="0"/>
              </a:rPr>
              <a:t> "п". </a:t>
            </a:r>
            <a:r>
              <a:rPr lang="ru-RU" sz="2000" b="1" dirty="0" err="1">
                <a:latin typeface="Times New Roman" panose="02020603050405020304" pitchFamily="18" charset="0"/>
                <a:ea typeface="Calibri" panose="020F0502020204030204" pitchFamily="34" charset="0"/>
              </a:rPr>
              <a:t>Найчастіше</a:t>
            </a:r>
            <a:r>
              <a:rPr lang="ru-RU" sz="2000" b="1" dirty="0">
                <a:latin typeface="Times New Roman" panose="02020603050405020304" pitchFamily="18" charset="0"/>
                <a:ea typeface="Calibri" panose="020F0502020204030204" pitchFamily="34" charset="0"/>
              </a:rPr>
              <a:t> </a:t>
            </a:r>
            <a:r>
              <a:rPr lang="ru-RU" sz="2000" b="1" dirty="0" err="1">
                <a:latin typeface="Times New Roman" panose="02020603050405020304" pitchFamily="18" charset="0"/>
                <a:ea typeface="Calibri" panose="020F0502020204030204" pitchFamily="34" charset="0"/>
              </a:rPr>
              <a:t>використовувана</a:t>
            </a:r>
            <a:r>
              <a:rPr lang="ru-RU" sz="2000" b="1" dirty="0">
                <a:latin typeface="Times New Roman" panose="02020603050405020304" pitchFamily="18" charset="0"/>
                <a:ea typeface="Calibri" panose="020F0502020204030204" pitchFamily="34" charset="0"/>
              </a:rPr>
              <a:t> буква </a:t>
            </a:r>
            <a:r>
              <a:rPr lang="ru-RU" sz="2000" b="1" dirty="0" err="1">
                <a:latin typeface="Times New Roman" panose="02020603050405020304" pitchFamily="18" charset="0"/>
                <a:ea typeface="Calibri" panose="020F0502020204030204" pitchFamily="34" charset="0"/>
              </a:rPr>
              <a:t>алфавіту</a:t>
            </a:r>
            <a:r>
              <a:rPr lang="ru-RU" sz="2000" b="1" dirty="0">
                <a:latin typeface="Times New Roman" panose="02020603050405020304" pitchFamily="18" charset="0"/>
                <a:ea typeface="Calibri" panose="020F0502020204030204" pitchFamily="34" charset="0"/>
              </a:rPr>
              <a:t> – "о". </a:t>
            </a:r>
            <a:r>
              <a:rPr lang="ru-RU" sz="2000" b="1" dirty="0" err="1">
                <a:latin typeface="Times New Roman" panose="02020603050405020304" pitchFamily="18" charset="0"/>
                <a:ea typeface="Calibri" panose="020F0502020204030204" pitchFamily="34" charset="0"/>
              </a:rPr>
              <a:t>Букви</a:t>
            </a:r>
            <a:r>
              <a:rPr lang="ru-RU" sz="2000" b="1" dirty="0">
                <a:latin typeface="Times New Roman" panose="02020603050405020304" pitchFamily="18" charset="0"/>
                <a:ea typeface="Calibri" panose="020F0502020204030204" pitchFamily="34" charset="0"/>
              </a:rPr>
              <a:t> "ф" і "г" </a:t>
            </a:r>
            <a:r>
              <a:rPr lang="ru-RU" sz="2000" b="1" dirty="0" err="1">
                <a:latin typeface="Times New Roman" panose="02020603050405020304" pitchFamily="18" charset="0"/>
                <a:ea typeface="Calibri" panose="020F0502020204030204" pitchFamily="34" charset="0"/>
              </a:rPr>
              <a:t>використовуються</a:t>
            </a:r>
            <a:r>
              <a:rPr lang="ru-RU" sz="2000" b="1" dirty="0">
                <a:latin typeface="Times New Roman" panose="02020603050405020304" pitchFamily="18" charset="0"/>
                <a:ea typeface="Calibri" panose="020F0502020204030204" pitchFamily="34" charset="0"/>
              </a:rPr>
              <a:t> </a:t>
            </a:r>
            <a:r>
              <a:rPr lang="ru-RU" sz="2000" b="1" dirty="0" err="1">
                <a:latin typeface="Times New Roman" panose="02020603050405020304" pitchFamily="18" charset="0"/>
                <a:ea typeface="Calibri" panose="020F0502020204030204" pitchFamily="34" charset="0"/>
              </a:rPr>
              <a:t>найрідше</a:t>
            </a:r>
            <a:r>
              <a:rPr lang="ru-RU" sz="2000" b="1" dirty="0">
                <a:latin typeface="Times New Roman" panose="02020603050405020304" pitchFamily="18" charset="0"/>
                <a:ea typeface="Calibri" panose="020F0502020204030204" pitchFamily="34" charset="0"/>
              </a:rPr>
              <a:t>.</a:t>
            </a:r>
            <a:endParaRPr lang="ru-RU" sz="2000" b="1" dirty="0"/>
          </a:p>
        </p:txBody>
      </p:sp>
    </p:spTree>
    <p:extLst>
      <p:ext uri="{BB962C8B-B14F-4D97-AF65-F5344CB8AC3E}">
        <p14:creationId xmlns:p14="http://schemas.microsoft.com/office/powerpoint/2010/main" val="26926213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ÐÐ°ÑÑÐ¸Ð½ÐºÐ¸ Ð¿Ð¾ Ð·Ð°Ð¿ÑÐ¾ÑÑ ÑÐ¾Ð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1904"/>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2755900" y="493258"/>
            <a:ext cx="8149771" cy="1325563"/>
          </a:xfrm>
        </p:spPr>
        <p:txBody>
          <a:bodyPr/>
          <a:lstStyle/>
          <a:p>
            <a:pPr algn="ctr"/>
            <a:r>
              <a:rPr lang="uk-UA" dirty="0" smtClean="0">
                <a:latin typeface="Times New Roman" panose="02020603050405020304" pitchFamily="18" charset="0"/>
                <a:cs typeface="Times New Roman" panose="02020603050405020304" pitchFamily="18" charset="0"/>
              </a:rPr>
              <a:t>Які слова найчастіше вживані </a:t>
            </a:r>
            <a:r>
              <a:rPr lang="uk-UA" dirty="0" smtClean="0">
                <a:latin typeface="Times New Roman" panose="02020603050405020304" pitchFamily="18" charset="0"/>
                <a:cs typeface="Times New Roman" panose="02020603050405020304" pitchFamily="18" charset="0"/>
              </a:rPr>
              <a:t>   </a:t>
            </a:r>
            <a:br>
              <a:rPr lang="uk-UA" dirty="0" smtClean="0">
                <a:latin typeface="Times New Roman" panose="02020603050405020304" pitchFamily="18" charset="0"/>
                <a:cs typeface="Times New Roman" panose="02020603050405020304" pitchFamily="18" charset="0"/>
              </a:rPr>
            </a:br>
            <a:r>
              <a:rPr lang="uk-UA" dirty="0" smtClean="0">
                <a:latin typeface="Times New Roman" panose="02020603050405020304" pitchFamily="18" charset="0"/>
                <a:cs typeface="Times New Roman" panose="02020603050405020304" pitchFamily="18" charset="0"/>
              </a:rPr>
              <a:t>в </a:t>
            </a:r>
            <a:r>
              <a:rPr lang="uk-UA" dirty="0" smtClean="0">
                <a:latin typeface="Times New Roman" panose="02020603050405020304" pitchFamily="18" charset="0"/>
                <a:cs typeface="Times New Roman" panose="02020603050405020304" pitchFamily="18" charset="0"/>
              </a:rPr>
              <a:t>українській мові?</a:t>
            </a:r>
            <a:endParaRPr lang="ru-RU" dirty="0">
              <a:latin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243114" y="297429"/>
            <a:ext cx="1846943" cy="85861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uk-UA" sz="2400" dirty="0" smtClean="0"/>
              <a:t>3</a:t>
            </a:r>
            <a:endParaRPr lang="ru-RU" sz="2400" dirty="0"/>
          </a:p>
        </p:txBody>
      </p:sp>
      <p:pic>
        <p:nvPicPr>
          <p:cNvPr id="6" name="Рисунок 5"/>
          <p:cNvPicPr>
            <a:picLocks noChangeAspect="1"/>
          </p:cNvPicPr>
          <p:nvPr/>
        </p:nvPicPr>
        <p:blipFill>
          <a:blip r:embed="rId3"/>
          <a:stretch>
            <a:fillRect/>
          </a:stretch>
        </p:blipFill>
        <p:spPr>
          <a:xfrm>
            <a:off x="6087366" y="2351313"/>
            <a:ext cx="5527690" cy="4043363"/>
          </a:xfrm>
          <a:prstGeom prst="rect">
            <a:avLst/>
          </a:prstGeom>
        </p:spPr>
      </p:pic>
      <p:sp>
        <p:nvSpPr>
          <p:cNvPr id="5" name="Скругленный прямоугольник 4"/>
          <p:cNvSpPr/>
          <p:nvPr/>
        </p:nvSpPr>
        <p:spPr>
          <a:xfrm>
            <a:off x="431800" y="2801257"/>
            <a:ext cx="5025572" cy="240937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ru-RU" dirty="0" err="1">
                <a:latin typeface="Times New Roman" panose="02020603050405020304" pitchFamily="18" charset="0"/>
                <a:ea typeface="Calibri" panose="020F0502020204030204" pitchFamily="34" charset="0"/>
                <a:cs typeface="Times New Roman" panose="02020603050405020304" pitchFamily="18" charset="0"/>
              </a:rPr>
              <a:t>Найчастіше</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серед</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іменників</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вживається</a:t>
            </a:r>
            <a:r>
              <a:rPr lang="ru-RU" dirty="0">
                <a:latin typeface="Times New Roman" panose="02020603050405020304" pitchFamily="18" charset="0"/>
                <a:ea typeface="Calibri" panose="020F0502020204030204" pitchFamily="34" charset="0"/>
                <a:cs typeface="Times New Roman" panose="02020603050405020304" pitchFamily="18" charset="0"/>
              </a:rPr>
              <a:t> слово «рука», </a:t>
            </a:r>
            <a:r>
              <a:rPr lang="ru-RU" dirty="0" err="1">
                <a:latin typeface="Times New Roman" panose="02020603050405020304" pitchFamily="18" charset="0"/>
                <a:ea typeface="Calibri" panose="020F0502020204030204" pitchFamily="34" charset="0"/>
                <a:cs typeface="Times New Roman" panose="02020603050405020304" pitchFamily="18" charset="0"/>
              </a:rPr>
              <a:t>серед</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дієслів</a:t>
            </a:r>
            <a:r>
              <a:rPr lang="ru-RU" dirty="0">
                <a:latin typeface="Times New Roman" panose="02020603050405020304" pitchFamily="18" charset="0"/>
                <a:ea typeface="Calibri" panose="020F0502020204030204" pitchFamily="34" charset="0"/>
                <a:cs typeface="Times New Roman" panose="02020603050405020304" pitchFamily="18" charset="0"/>
              </a:rPr>
              <a:t> — «бути», </a:t>
            </a:r>
            <a:r>
              <a:rPr lang="ru-RU" dirty="0" err="1">
                <a:latin typeface="Times New Roman" panose="02020603050405020304" pitchFamily="18" charset="0"/>
                <a:ea typeface="Calibri" panose="020F0502020204030204" pitchFamily="34" charset="0"/>
                <a:cs typeface="Times New Roman" panose="02020603050405020304" pitchFamily="18" charset="0"/>
              </a:rPr>
              <a:t>прикметників</a:t>
            </a:r>
            <a:r>
              <a:rPr lang="ru-RU" dirty="0">
                <a:latin typeface="Times New Roman" panose="02020603050405020304" pitchFamily="18" charset="0"/>
                <a:ea typeface="Calibri" panose="020F0502020204030204" pitchFamily="34" charset="0"/>
                <a:cs typeface="Times New Roman" panose="02020603050405020304" pitchFamily="18" charset="0"/>
              </a:rPr>
              <a:t> — «великий», </a:t>
            </a:r>
            <a:r>
              <a:rPr lang="ru-RU" dirty="0" err="1">
                <a:latin typeface="Times New Roman" panose="02020603050405020304" pitchFamily="18" charset="0"/>
                <a:ea typeface="Calibri" panose="020F0502020204030204" pitchFamily="34" charset="0"/>
                <a:cs typeface="Times New Roman" panose="02020603050405020304" pitchFamily="18" charset="0"/>
              </a:rPr>
              <a:t>займенників</a:t>
            </a:r>
            <a:r>
              <a:rPr lang="ru-RU" dirty="0">
                <a:latin typeface="Times New Roman" panose="02020603050405020304" pitchFamily="18" charset="0"/>
                <a:ea typeface="Calibri" panose="020F0502020204030204" pitchFamily="34" charset="0"/>
                <a:cs typeface="Times New Roman" panose="02020603050405020304" pitchFamily="18" charset="0"/>
              </a:rPr>
              <a:t> — «</a:t>
            </a:r>
            <a:r>
              <a:rPr lang="ru-RU" dirty="0" err="1">
                <a:latin typeface="Times New Roman" panose="02020603050405020304" pitchFamily="18" charset="0"/>
                <a:ea typeface="Calibri" panose="020F0502020204030204" pitchFamily="34" charset="0"/>
                <a:cs typeface="Times New Roman" panose="02020603050405020304" pitchFamily="18" charset="0"/>
              </a:rPr>
              <a:t>він</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Останні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місця</a:t>
            </a:r>
            <a:r>
              <a:rPr lang="ru-RU" dirty="0">
                <a:latin typeface="Times New Roman" panose="02020603050405020304" pitchFamily="18" charset="0"/>
                <a:ea typeface="Calibri" panose="020F0502020204030204" pitchFamily="34" charset="0"/>
                <a:cs typeface="Times New Roman" panose="02020603050405020304" pitchFamily="18" charset="0"/>
              </a:rPr>
              <a:t> в </a:t>
            </a:r>
            <a:r>
              <a:rPr lang="ru-RU" dirty="0" err="1">
                <a:latin typeface="Times New Roman" panose="02020603050405020304" pitchFamily="18" charset="0"/>
                <a:ea typeface="Calibri" panose="020F0502020204030204" pitchFamily="34" charset="0"/>
                <a:cs typeface="Times New Roman" panose="02020603050405020304" pitchFamily="18" charset="0"/>
              </a:rPr>
              <a:t>таблиці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частотності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займають</a:t>
            </a:r>
            <a:r>
              <a:rPr lang="ru-RU" dirty="0">
                <a:latin typeface="Times New Roman" panose="02020603050405020304" pitchFamily="18" charset="0"/>
                <a:ea typeface="Calibri" panose="020F0502020204030204" pitchFamily="34" charset="0"/>
                <a:cs typeface="Times New Roman" panose="02020603050405020304" pitchFamily="18" charset="0"/>
              </a:rPr>
              <a:t> слова «</a:t>
            </a:r>
            <a:r>
              <a:rPr lang="ru-RU" dirty="0" err="1">
                <a:latin typeface="Times New Roman" panose="02020603050405020304" pitchFamily="18" charset="0"/>
                <a:ea typeface="Calibri" panose="020F0502020204030204" pitchFamily="34" charset="0"/>
                <a:cs typeface="Times New Roman" panose="02020603050405020304" pitchFamily="18" charset="0"/>
              </a:rPr>
              <a:t>мутація</a:t>
            </a:r>
            <a:r>
              <a:rPr lang="ru-RU" dirty="0">
                <a:latin typeface="Times New Roman" panose="02020603050405020304" pitchFamily="18" charset="0"/>
                <a:ea typeface="Calibri" panose="020F0502020204030204" pitchFamily="34" charset="0"/>
                <a:cs typeface="Times New Roman" panose="02020603050405020304" pitchFamily="18" charset="0"/>
              </a:rPr>
              <a:t>», «баклажка», «радист», «</a:t>
            </a:r>
            <a:r>
              <a:rPr lang="ru-RU" dirty="0" err="1">
                <a:latin typeface="Times New Roman" panose="02020603050405020304" pitchFamily="18" charset="0"/>
                <a:ea typeface="Calibri" panose="020F0502020204030204" pitchFamily="34" charset="0"/>
                <a:cs typeface="Times New Roman" panose="02020603050405020304" pitchFamily="18" charset="0"/>
              </a:rPr>
              <a:t>білочка</a:t>
            </a:r>
            <a:r>
              <a:rPr lang="ru-RU" dirty="0">
                <a:latin typeface="Times New Roman" panose="02020603050405020304" pitchFamily="18" charset="0"/>
                <a:ea typeface="Calibri" panose="020F0502020204030204" pitchFamily="34"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06160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ÐÐ°ÑÑÐ¸Ð½ÐºÐ¸ Ð¿Ð¾ Ð·Ð°Ð¿ÑÐ¾ÑÑ ÑÐ¾Ð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1904"/>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021443" y="1045028"/>
            <a:ext cx="10515600" cy="863374"/>
          </a:xfrm>
        </p:spPr>
        <p:txBody>
          <a:bodyPr>
            <a:normAutofit fontScale="90000"/>
          </a:bodyPr>
          <a:lstStyle/>
          <a:p>
            <a:pPr algn="ctr">
              <a:lnSpc>
                <a:spcPct val="100000"/>
              </a:lnSpc>
            </a:pPr>
            <a:r>
              <a:rPr lang="uk-UA" b="1" dirty="0" smtClean="0">
                <a:latin typeface="Times New Roman" panose="02020603050405020304" pitchFamily="18" charset="0"/>
                <a:cs typeface="Times New Roman" panose="02020603050405020304" pitchFamily="18" charset="0"/>
              </a:rPr>
              <a:t>Хто автор першого українського наукового </a:t>
            </a:r>
            <a:r>
              <a:rPr lang="uk-UA" b="1" dirty="0" smtClean="0">
                <a:latin typeface="Times New Roman" panose="02020603050405020304" pitchFamily="18" charset="0"/>
                <a:cs typeface="Times New Roman" panose="02020603050405020304" pitchFamily="18" charset="0"/>
              </a:rPr>
              <a:t>українсько-російського словника?</a:t>
            </a:r>
            <a:endParaRPr lang="ru-RU" b="1" dirty="0">
              <a:latin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170543" y="0"/>
            <a:ext cx="1701800" cy="8418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uk-UA" sz="2400" dirty="0" smtClean="0"/>
              <a:t>4</a:t>
            </a:r>
            <a:endParaRPr lang="ru-RU" sz="2400" dirty="0"/>
          </a:p>
        </p:txBody>
      </p:sp>
      <p:pic>
        <p:nvPicPr>
          <p:cNvPr id="5" name="Рисунок 4"/>
          <p:cNvPicPr>
            <a:picLocks noChangeAspect="1"/>
          </p:cNvPicPr>
          <p:nvPr/>
        </p:nvPicPr>
        <p:blipFill>
          <a:blip r:embed="rId3"/>
          <a:stretch>
            <a:fillRect/>
          </a:stretch>
        </p:blipFill>
        <p:spPr>
          <a:xfrm>
            <a:off x="8938985" y="2346341"/>
            <a:ext cx="2598058" cy="3752750"/>
          </a:xfrm>
          <a:prstGeom prst="rect">
            <a:avLst/>
          </a:prstGeom>
        </p:spPr>
      </p:pic>
      <p:sp>
        <p:nvSpPr>
          <p:cNvPr id="6" name="Скругленный прямоугольник 5"/>
          <p:cNvSpPr/>
          <p:nvPr/>
        </p:nvSpPr>
        <p:spPr>
          <a:xfrm>
            <a:off x="353786" y="2346341"/>
            <a:ext cx="4112986" cy="166914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ru-RU" dirty="0">
                <a:latin typeface="Times New Roman" panose="02020603050405020304" pitchFamily="18" charset="0"/>
                <a:ea typeface="Calibri" panose="020F0502020204030204" pitchFamily="34" charset="0"/>
              </a:rPr>
              <a:t>Автор </a:t>
            </a:r>
            <a:r>
              <a:rPr lang="ru-RU" dirty="0" err="1">
                <a:latin typeface="Times New Roman" panose="02020603050405020304" pitchFamily="18" charset="0"/>
                <a:ea typeface="Calibri" panose="020F0502020204030204" pitchFamily="34" charset="0"/>
              </a:rPr>
              <a:t>першого</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українського</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наукового</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українсько-російського</a:t>
            </a:r>
            <a:r>
              <a:rPr lang="ru-RU" dirty="0">
                <a:latin typeface="Times New Roman" panose="02020603050405020304" pitchFamily="18" charset="0"/>
                <a:ea typeface="Calibri" panose="020F0502020204030204" pitchFamily="34" charset="0"/>
              </a:rPr>
              <a:t> словника — поет і </a:t>
            </a:r>
            <a:r>
              <a:rPr lang="ru-RU" dirty="0" err="1">
                <a:latin typeface="Times New Roman" panose="02020603050405020304" pitchFamily="18" charset="0"/>
                <a:ea typeface="Calibri" panose="020F0502020204030204" pitchFamily="34" charset="0"/>
              </a:rPr>
              <a:t>письменник</a:t>
            </a:r>
            <a:r>
              <a:rPr lang="ru-RU" dirty="0">
                <a:latin typeface="Times New Roman" panose="02020603050405020304" pitchFamily="18" charset="0"/>
                <a:ea typeface="Calibri" panose="020F0502020204030204" pitchFamily="34" charset="0"/>
              </a:rPr>
              <a:t> Борис </a:t>
            </a:r>
            <a:r>
              <a:rPr lang="ru-RU" dirty="0" err="1">
                <a:latin typeface="Times New Roman" panose="02020603050405020304" pitchFamily="18" charset="0"/>
                <a:ea typeface="Calibri" panose="020F0502020204030204" pitchFamily="34" charset="0"/>
              </a:rPr>
              <a:t>Грінченко</a:t>
            </a:r>
            <a:r>
              <a:rPr lang="ru-RU" dirty="0">
                <a:latin typeface="Times New Roman" panose="02020603050405020304" pitchFamily="18" charset="0"/>
                <a:ea typeface="Calibri" panose="020F0502020204030204" pitchFamily="34" charset="0"/>
              </a:rPr>
              <a:t>.</a:t>
            </a:r>
            <a:endParaRPr lang="ru-RU" dirty="0"/>
          </a:p>
        </p:txBody>
      </p:sp>
      <p:pic>
        <p:nvPicPr>
          <p:cNvPr id="16386" name="Picture 2" descr="ÐÐ°ÑÑÐ¸Ð½ÐºÐ¸ Ð¿Ð¾ Ð·Ð°Ð¿ÑÐ¾ÑÑ ÐÐ²ÑÐ¾Ñ Ð¿ÐµÑÑÐ¾Ð³Ð¾ ÑÐºÑÐ°ÑÐ½ÑÑÐºÐ¾Ð³Ð¾ Ð½Ð°ÑÐºÐ¾Ð²Ð¾Ð³Ð¾ ÑÐºÑÐ°ÑÐ½ÑÑÐºÐ¾-ÑÐ¾ÑÑÐ¹ÑÑÐºÐ¾Ð³Ð¾ ÑÐ»Ð¾Ð²Ð½Ð¸ÐºÐ° â Ð¿Ð¾ÐµÑ Ñ Ð¿Ð¸ÑÑÐ¼ÐµÐ½Ð½Ð¸Ðº ÐÐ¾ÑÐ¸Ñ ÐÑÑÐ½ÑÐµÐ½ÐºÐ¾."/>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5542" y="3308754"/>
            <a:ext cx="3956957" cy="2790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9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ÐÐ°ÑÑÐ¸Ð½ÐºÐ¸ Ð¿Ð¾ Ð·Ð°Ð¿ÑÐ¾ÑÑ ÑÐ¾Ð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1904"/>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030514" y="740228"/>
            <a:ext cx="10595429" cy="940254"/>
          </a:xfrm>
        </p:spPr>
        <p:txBody>
          <a:bodyPr/>
          <a:lstStyle/>
          <a:p>
            <a:pPr algn="ctr"/>
            <a:r>
              <a:rPr lang="uk-UA" b="1" dirty="0" smtClean="0">
                <a:latin typeface="Times New Roman" panose="02020603050405020304" pitchFamily="18" charset="0"/>
                <a:cs typeface="Times New Roman" panose="02020603050405020304" pitchFamily="18" charset="0"/>
              </a:rPr>
              <a:t>Що таке  паліндром?</a:t>
            </a:r>
            <a:endParaRPr lang="ru-RU" b="1" dirty="0">
              <a:latin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232229" y="297542"/>
            <a:ext cx="1745343" cy="8853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sz="2400" dirty="0" smtClean="0"/>
              <a:t>5</a:t>
            </a:r>
            <a:endParaRPr lang="ru-RU" sz="2400" dirty="0"/>
          </a:p>
        </p:txBody>
      </p:sp>
      <p:pic>
        <p:nvPicPr>
          <p:cNvPr id="5" name="Рисунок 4"/>
          <p:cNvPicPr>
            <a:picLocks noChangeAspect="1"/>
          </p:cNvPicPr>
          <p:nvPr/>
        </p:nvPicPr>
        <p:blipFill>
          <a:blip r:embed="rId3"/>
          <a:stretch>
            <a:fillRect/>
          </a:stretch>
        </p:blipFill>
        <p:spPr>
          <a:xfrm>
            <a:off x="7221944" y="1988037"/>
            <a:ext cx="4211685" cy="4417852"/>
          </a:xfrm>
          <a:prstGeom prst="rect">
            <a:avLst/>
          </a:prstGeom>
        </p:spPr>
      </p:pic>
      <p:sp>
        <p:nvSpPr>
          <p:cNvPr id="6" name="Скругленный прямоугольник 5"/>
          <p:cNvSpPr/>
          <p:nvPr/>
        </p:nvSpPr>
        <p:spPr>
          <a:xfrm>
            <a:off x="232229" y="1988037"/>
            <a:ext cx="6096000" cy="409302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ru-RU">
                <a:latin typeface="Times New Roman" panose="02020603050405020304" pitchFamily="18" charset="0"/>
                <a:ea typeface="Calibri" panose="020F0502020204030204" pitchFamily="34" charset="0"/>
              </a:rPr>
              <a:t>Паліндром (перевертень) у перекладі з грецької — той, що вертається, тобто слово, словосполучення чи фраза, які можна читати й зліва направо, й справа наліво, причому звучання й значення залишаються однаковими. П'яти- і шестибуквенних перевертнів досить багато, а ось семибуквенних поки відомо усього два: "ротатор" і "тартрат" (сіль винної кислоти). Якщо йдеться про фрази паліндроми, то до найдовших належить "Я несу гусеня". Інколи укладачі композицій не враховують букви "й", "ь" або здвоєнні приголосні вважають за одну літеру. Ці дрібні порушення дзеркальності допустимі, оскільки укладання композицій — справа непроста. У цьому випадку найдовшою фразою-перевертнем є "Аргентина манить негра".</a:t>
            </a:r>
            <a:endParaRPr lang="ru-RU"/>
          </a:p>
        </p:txBody>
      </p:sp>
    </p:spTree>
    <p:extLst>
      <p:ext uri="{BB962C8B-B14F-4D97-AF65-F5344CB8AC3E}">
        <p14:creationId xmlns:p14="http://schemas.microsoft.com/office/powerpoint/2010/main" val="26412359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ÐÐ°ÑÑÐ¸Ð½ÐºÐ¸ Ð¿Ð¾ Ð·Ð°Ð¿ÑÐ¾ÑÑ ÑÐ¾Ð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1904"/>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838200" y="899886"/>
            <a:ext cx="10515600" cy="1161143"/>
          </a:xfrm>
        </p:spPr>
        <p:txBody>
          <a:bodyPr>
            <a:normAutofit fontScale="90000"/>
          </a:bodyPr>
          <a:lstStyle/>
          <a:p>
            <a:r>
              <a:rPr lang="uk-UA" b="1" dirty="0" smtClean="0">
                <a:latin typeface="Times New Roman" panose="02020603050405020304" pitchFamily="18" charset="0"/>
                <a:cs typeface="Times New Roman" panose="02020603050405020304" pitchFamily="18" charset="0"/>
              </a:rPr>
              <a:t>Коли з’явилося на письмі слово Україна?</a:t>
            </a:r>
            <a:endParaRPr lang="ru-RU" b="1" dirty="0">
              <a:latin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228600" y="116115"/>
            <a:ext cx="1643743" cy="89988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uk-UA" sz="2400" dirty="0" smtClean="0"/>
              <a:t>5</a:t>
            </a:r>
            <a:endParaRPr lang="ru-RU" sz="2400" dirty="0"/>
          </a:p>
        </p:txBody>
      </p:sp>
      <p:pic>
        <p:nvPicPr>
          <p:cNvPr id="5" name="Рисунок 4"/>
          <p:cNvPicPr>
            <a:picLocks noChangeAspect="1"/>
          </p:cNvPicPr>
          <p:nvPr/>
        </p:nvPicPr>
        <p:blipFill>
          <a:blip r:embed="rId3"/>
          <a:stretch>
            <a:fillRect/>
          </a:stretch>
        </p:blipFill>
        <p:spPr>
          <a:xfrm>
            <a:off x="6767440" y="2467429"/>
            <a:ext cx="5175717" cy="3599542"/>
          </a:xfrm>
          <a:prstGeom prst="rect">
            <a:avLst/>
          </a:prstGeom>
        </p:spPr>
      </p:pic>
      <p:sp>
        <p:nvSpPr>
          <p:cNvPr id="6" name="Скругленный прямоугольник 5"/>
          <p:cNvSpPr/>
          <p:nvPr/>
        </p:nvSpPr>
        <p:spPr>
          <a:xfrm>
            <a:off x="682171" y="2844800"/>
            <a:ext cx="4659086" cy="27432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ru-RU">
                <a:latin typeface="Times New Roman" panose="02020603050405020304" pitchFamily="18" charset="0"/>
                <a:ea typeface="Calibri" panose="020F0502020204030204" pitchFamily="34" charset="0"/>
              </a:rPr>
              <a:t>Уперше на письмі слово «Україна» було вжито ще у 1187 році. «Країна, Вкраїна та Україна» було вжито в Іпатієвському літописі і набуло широкого вжитку серед українського народу в його живій і письмовій мові.</a:t>
            </a:r>
            <a:endParaRPr lang="ru-RU"/>
          </a:p>
        </p:txBody>
      </p:sp>
    </p:spTree>
    <p:extLst>
      <p:ext uri="{BB962C8B-B14F-4D97-AF65-F5344CB8AC3E}">
        <p14:creationId xmlns:p14="http://schemas.microsoft.com/office/powerpoint/2010/main" val="32995672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22" name="Picture 14" descr="ÐÐ°ÑÑÐ¸Ð½ÐºÐ¸ Ð¿Ð¾ Ð·Ð°Ð¿ÑÐ¾ÑÑ ÑÐ¾Ð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93600" cy="6771996"/>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838200" y="1164883"/>
            <a:ext cx="10381343" cy="1200946"/>
          </a:xfrm>
        </p:spPr>
        <p:txBody>
          <a:bodyPr>
            <a:normAutofit fontScale="90000"/>
          </a:bodyPr>
          <a:lstStyle/>
          <a:p>
            <a:pPr algn="ctr"/>
            <a:r>
              <a:rPr lang="uk-UA" b="1" dirty="0" smtClean="0">
                <a:latin typeface="Times New Roman" panose="02020603050405020304" pitchFamily="18" charset="0"/>
                <a:cs typeface="Times New Roman" panose="02020603050405020304" pitchFamily="18" charset="0"/>
              </a:rPr>
              <a:t>Кому з українських поетів встановлено </a:t>
            </a:r>
            <a:r>
              <a:rPr lang="uk-UA" b="1" dirty="0" smtClean="0">
                <a:latin typeface="Times New Roman" panose="02020603050405020304" pitchFamily="18" charset="0"/>
                <a:cs typeface="Times New Roman" panose="02020603050405020304" pitchFamily="18" charset="0"/>
              </a:rPr>
              <a:t/>
            </a:r>
            <a:br>
              <a:rPr lang="uk-UA" b="1" dirty="0" smtClean="0">
                <a:latin typeface="Times New Roman" panose="02020603050405020304" pitchFamily="18" charset="0"/>
                <a:cs typeface="Times New Roman" panose="02020603050405020304" pitchFamily="18" charset="0"/>
              </a:rPr>
            </a:br>
            <a:r>
              <a:rPr lang="uk-UA" b="1" dirty="0" smtClean="0">
                <a:latin typeface="Times New Roman" panose="02020603050405020304" pitchFamily="18" charset="0"/>
                <a:cs typeface="Times New Roman" panose="02020603050405020304" pitchFamily="18" charset="0"/>
              </a:rPr>
              <a:t>1200 пам’ятників</a:t>
            </a:r>
            <a:r>
              <a:rPr lang="uk-UA" b="1" dirty="0" smtClean="0">
                <a:latin typeface="Times New Roman" panose="02020603050405020304" pitchFamily="18" charset="0"/>
                <a:cs typeface="Times New Roman" panose="02020603050405020304" pitchFamily="18" charset="0"/>
              </a:rPr>
              <a:t>?</a:t>
            </a:r>
            <a:endParaRPr lang="ru-RU" b="1" dirty="0">
              <a:latin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562429" y="217710"/>
            <a:ext cx="1513114" cy="75474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dirty="0" smtClean="0"/>
              <a:t>1</a:t>
            </a:r>
            <a:endParaRPr lang="ru-RU" dirty="0"/>
          </a:p>
        </p:txBody>
      </p:sp>
      <p:sp>
        <p:nvSpPr>
          <p:cNvPr id="5" name="Скругленный прямоугольник 4"/>
          <p:cNvSpPr/>
          <p:nvPr/>
        </p:nvSpPr>
        <p:spPr>
          <a:xfrm>
            <a:off x="3715657" y="217710"/>
            <a:ext cx="2714171" cy="97245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uk-UA" sz="3600" b="1" i="1" dirty="0" smtClean="0">
                <a:latin typeface="Monotype Corsiva" panose="03010101010201010101" pitchFamily="66" charset="0"/>
                <a:cs typeface="Times New Roman" panose="02020603050405020304" pitchFamily="18" charset="0"/>
              </a:rPr>
              <a:t>Література</a:t>
            </a:r>
            <a:endParaRPr lang="ru-RU" sz="3600" b="1" i="1" dirty="0">
              <a:latin typeface="Monotype Corsiva" panose="03010101010201010101" pitchFamily="66" charset="0"/>
              <a:cs typeface="Times New Roman" panose="02020603050405020304" pitchFamily="18" charset="0"/>
            </a:endParaRPr>
          </a:p>
        </p:txBody>
      </p:sp>
      <p:sp>
        <p:nvSpPr>
          <p:cNvPr id="7" name="Скругленный прямоугольник 6"/>
          <p:cNvSpPr/>
          <p:nvPr/>
        </p:nvSpPr>
        <p:spPr>
          <a:xfrm>
            <a:off x="420915" y="2558258"/>
            <a:ext cx="5123542" cy="120094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ru-RU" dirty="0" err="1">
                <a:latin typeface="Times New Roman" panose="02020603050405020304" pitchFamily="18" charset="0"/>
                <a:ea typeface="Calibri" panose="020F0502020204030204" pitchFamily="34" charset="0"/>
              </a:rPr>
              <a:t>Пам’ятники</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відомому</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українському</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поетові</a:t>
            </a:r>
            <a:r>
              <a:rPr lang="ru-RU" dirty="0">
                <a:latin typeface="Times New Roman" panose="02020603050405020304" pitchFamily="18" charset="0"/>
                <a:ea typeface="Calibri" panose="020F0502020204030204" pitchFamily="34" charset="0"/>
              </a:rPr>
              <a:t> Тарасу </a:t>
            </a:r>
            <a:r>
              <a:rPr lang="ru-RU" dirty="0" err="1">
                <a:latin typeface="Times New Roman" panose="02020603050405020304" pitchFamily="18" charset="0"/>
                <a:ea typeface="Calibri" panose="020F0502020204030204" pitchFamily="34" charset="0"/>
              </a:rPr>
              <a:t>Шевченку</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встановлені</a:t>
            </a:r>
            <a:r>
              <a:rPr lang="ru-RU" dirty="0">
                <a:latin typeface="Times New Roman" panose="02020603050405020304" pitchFamily="18" charset="0"/>
                <a:ea typeface="Calibri" panose="020F0502020204030204" pitchFamily="34" charset="0"/>
              </a:rPr>
              <a:t> в 1500 </a:t>
            </a:r>
            <a:r>
              <a:rPr lang="ru-RU" dirty="0" err="1">
                <a:latin typeface="Times New Roman" panose="02020603050405020304" pitchFamily="18" charset="0"/>
                <a:ea typeface="Calibri" panose="020F0502020204030204" pitchFamily="34" charset="0"/>
              </a:rPr>
              <a:t>місцях</a:t>
            </a:r>
            <a:r>
              <a:rPr lang="ru-RU" dirty="0">
                <a:latin typeface="Times New Roman" panose="02020603050405020304" pitchFamily="18" charset="0"/>
                <a:ea typeface="Calibri" panose="020F0502020204030204" pitchFamily="34" charset="0"/>
              </a:rPr>
              <a:t> по </a:t>
            </a:r>
            <a:r>
              <a:rPr lang="ru-RU" dirty="0" err="1">
                <a:latin typeface="Times New Roman" panose="02020603050405020304" pitchFamily="18" charset="0"/>
                <a:ea typeface="Calibri" panose="020F0502020204030204" pitchFamily="34" charset="0"/>
              </a:rPr>
              <a:t>всьому</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світу</a:t>
            </a:r>
            <a:endParaRPr lang="ru-RU" dirty="0"/>
          </a:p>
        </p:txBody>
      </p:sp>
      <p:pic>
        <p:nvPicPr>
          <p:cNvPr id="17410" name="Picture 2" descr="ÐÐ°ÑÑÐ¸Ð½ÐºÐ¸ Ð¿Ð¾ Ð·Ð°Ð¿ÑÐ¾ÑÑ ÐÐ°Ð¼ÑÑÐ½Ð¸ÐºÑ ÑÐµÐ²ÑÐµÐ½ÐºÑ"/>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28827" y="2569490"/>
            <a:ext cx="2391682" cy="3119016"/>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ÐÐ°ÑÑÐ¸Ð½ÐºÐ¸ Ð¿Ð¾ Ð·Ð°Ð¿ÑÐ¾ÑÑ ÐÐ°Ð¼ÑÑÐ½Ð¸ÐºÑ ÑÐµÐ²ÑÐµÐ½ÐºÑ"/>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5258" y="2451488"/>
            <a:ext cx="2638610" cy="1978958"/>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ÐÐ°ÑÑÐ¸Ð½ÐºÐ¸ Ð¿Ð¾ Ð·Ð°Ð¿ÑÐ¾ÑÑ ÐÐ°Ð¼ÑÑÐ½Ð¸ÐºÑ ÑÐµÐ²ÑÐµÐ½ÐºÑ"/>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2429" y="3988146"/>
            <a:ext cx="1977571" cy="2756527"/>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ÐÐ°ÑÑÐ¸Ð½ÐºÐ¸ Ð¿Ð¾ Ð·Ð°Ð¿ÑÐ¾ÑÑ ÐÐ°Ð¼ÑÑÐ½Ð¸ÐºÑ ÑÐµÐ²ÑÐµÐ½ÐºÑ"/>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6132" y="4319401"/>
            <a:ext cx="3233696" cy="2425272"/>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ÐÐ°ÑÑÐ¸Ð½ÐºÐ¸ Ð¿Ð¾ Ð·Ð°Ð¿ÑÐ¾ÑÑ ÐÐ°Ð¼ÑÑÐ½Ð¸ÐºÑ ÑÐµÐ²ÑÐµÐ½ÐºÑ"/>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07028" y="4647044"/>
            <a:ext cx="2796839" cy="2097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8530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4" descr="ÐÐ°ÑÑÐ¸Ð½ÐºÐ¸ Ð¿Ð¾ Ð·Ð°Ð¿ÑÐ¾ÑÑ ÑÐ¾Ð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93600" cy="6771996"/>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838200" y="954427"/>
            <a:ext cx="10515600" cy="1324316"/>
          </a:xfrm>
        </p:spPr>
        <p:txBody>
          <a:bodyPr>
            <a:normAutofit fontScale="90000"/>
          </a:bodyPr>
          <a:lstStyle/>
          <a:p>
            <a:pPr algn="ctr">
              <a:lnSpc>
                <a:spcPct val="100000"/>
              </a:lnSpc>
            </a:pPr>
            <a:r>
              <a:rPr lang="uk-UA" b="1" dirty="0" smtClean="0">
                <a:latin typeface="Times New Roman" panose="02020603050405020304" pitchFamily="18" charset="0"/>
                <a:cs typeface="Times New Roman" panose="02020603050405020304" pitchFamily="18" charset="0"/>
              </a:rPr>
              <a:t>Яка одна з найвідоміших у світі  різдвяних пісень?</a:t>
            </a:r>
            <a:endParaRPr lang="ru-RU" b="1" dirty="0">
              <a:latin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272143" y="185170"/>
            <a:ext cx="1828800" cy="9144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uk-UA" sz="2400" dirty="0" smtClean="0"/>
              <a:t>2</a:t>
            </a:r>
            <a:endParaRPr lang="ru-RU" sz="2400" dirty="0"/>
          </a:p>
        </p:txBody>
      </p:sp>
      <p:pic>
        <p:nvPicPr>
          <p:cNvPr id="6" name="Рисунок 5"/>
          <p:cNvPicPr>
            <a:picLocks noChangeAspect="1"/>
          </p:cNvPicPr>
          <p:nvPr/>
        </p:nvPicPr>
        <p:blipFill>
          <a:blip r:embed="rId3"/>
          <a:stretch>
            <a:fillRect/>
          </a:stretch>
        </p:blipFill>
        <p:spPr>
          <a:xfrm>
            <a:off x="7442251" y="2801257"/>
            <a:ext cx="4256263" cy="3265715"/>
          </a:xfrm>
          <a:prstGeom prst="rect">
            <a:avLst/>
          </a:prstGeom>
        </p:spPr>
      </p:pic>
      <p:sp>
        <p:nvSpPr>
          <p:cNvPr id="5" name="Скругленный прямоугольник 4"/>
          <p:cNvSpPr/>
          <p:nvPr/>
        </p:nvSpPr>
        <p:spPr>
          <a:xfrm>
            <a:off x="838200" y="2902857"/>
            <a:ext cx="5257800" cy="256902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ru-RU">
                <a:latin typeface="Times New Roman" panose="02020603050405020304" pitchFamily="18" charset="0"/>
                <a:ea typeface="Calibri" panose="020F0502020204030204" pitchFamily="34" charset="0"/>
              </a:rPr>
              <a:t>Одна з найвідоміших у світі різдвяних пісень — це «Щедрик», народна пісня, записана українським композитором Миколою Леонтовичем. Світ знає її як Carol of the Bells або Ring Christmas Bells. На Youtube різні виконання «Щедрика» набирають мільйони переглядів</a:t>
            </a:r>
            <a:endParaRPr lang="ru-RU"/>
          </a:p>
        </p:txBody>
      </p:sp>
    </p:spTree>
    <p:extLst>
      <p:ext uri="{BB962C8B-B14F-4D97-AF65-F5344CB8AC3E}">
        <p14:creationId xmlns:p14="http://schemas.microsoft.com/office/powerpoint/2010/main" val="26250700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4" descr="ÐÐ°ÑÑÐ¸Ð½ÐºÐ¸ Ð¿Ð¾ Ð·Ð°Ð¿ÑÐ¾ÑÑ ÑÐ¾Ð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93600" cy="6771996"/>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838200" y="870857"/>
            <a:ext cx="10515600" cy="819831"/>
          </a:xfrm>
        </p:spPr>
        <p:txBody>
          <a:bodyPr/>
          <a:lstStyle/>
          <a:p>
            <a:pPr algn="ctr"/>
            <a:r>
              <a:rPr lang="uk-UA" b="1" dirty="0" smtClean="0">
                <a:latin typeface="Times New Roman" panose="02020603050405020304" pitchFamily="18" charset="0"/>
                <a:cs typeface="Times New Roman" panose="02020603050405020304" pitchFamily="18" charset="0"/>
              </a:rPr>
              <a:t>Хто автор слів гімну України?</a:t>
            </a:r>
            <a:endParaRPr lang="ru-RU" b="1" dirty="0">
              <a:latin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301171" y="0"/>
            <a:ext cx="1600200" cy="87085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uk-UA" sz="2400" dirty="0" smtClean="0"/>
              <a:t>3</a:t>
            </a:r>
            <a:endParaRPr lang="ru-RU" sz="2400" dirty="0"/>
          </a:p>
        </p:txBody>
      </p:sp>
      <p:sp>
        <p:nvSpPr>
          <p:cNvPr id="6" name="Скругленный прямоугольник 5"/>
          <p:cNvSpPr/>
          <p:nvPr/>
        </p:nvSpPr>
        <p:spPr>
          <a:xfrm>
            <a:off x="174171" y="1922916"/>
            <a:ext cx="3454400" cy="1277257"/>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spcAft>
                <a:spcPts val="0"/>
              </a:spcAft>
            </a:pPr>
            <a:r>
              <a:rPr lang="ru-RU" sz="2400" b="1" dirty="0">
                <a:latin typeface="Times New Roman" panose="02020603050405020304" pitchFamily="18" charset="0"/>
                <a:ea typeface="Calibri" panose="020F0502020204030204" pitchFamily="34" charset="0"/>
                <a:cs typeface="Times New Roman" panose="02020603050405020304" pitchFamily="18" charset="0"/>
              </a:rPr>
              <a:t/>
            </a:r>
            <a:br>
              <a:rPr lang="ru-RU" sz="2400" b="1" dirty="0">
                <a:latin typeface="Times New Roman" panose="02020603050405020304" pitchFamily="18" charset="0"/>
                <a:ea typeface="Calibri" panose="020F0502020204030204" pitchFamily="34" charset="0"/>
                <a:cs typeface="Times New Roman" panose="02020603050405020304" pitchFamily="18" charset="0"/>
              </a:rPr>
            </a:br>
            <a:r>
              <a:rPr lang="ru-RU" sz="2800" b="1" dirty="0" err="1" smtClean="0">
                <a:latin typeface="Times New Roman" panose="02020603050405020304" pitchFamily="18" charset="0"/>
                <a:ea typeface="Calibri" panose="020F0502020204030204" pitchFamily="34" charset="0"/>
                <a:cs typeface="Times New Roman" panose="02020603050405020304" pitchFamily="18" charset="0"/>
              </a:rPr>
              <a:t>Павло</a:t>
            </a:r>
            <a:r>
              <a:rPr lang="ru-RU" sz="2800" b="1"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smtClean="0">
                <a:latin typeface="Times New Roman" panose="02020603050405020304" pitchFamily="18" charset="0"/>
                <a:ea typeface="Calibri" panose="020F0502020204030204" pitchFamily="34" charset="0"/>
                <a:cs typeface="Times New Roman" panose="02020603050405020304" pitchFamily="18" charset="0"/>
              </a:rPr>
              <a:t>Чубинський</a:t>
            </a:r>
            <a:endParaRPr lang="ru-RU" sz="36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602" name="Picture 2" descr="ÐÐ°ÑÑÐ¸Ð½ÐºÐ¸ Ð¿Ð¾ Ð·Ð°Ð¿ÑÐ¾ÑÑ Ð³ÑÐ¼Ð½ ÑÐºÑÐ°ÑÐ½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7773" y="1690688"/>
            <a:ext cx="4395333" cy="4395333"/>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ÐÐ°ÑÑÐ¸Ð½ÐºÐ¸ Ð¿Ð¾ Ð·Ð°Ð¿ÑÐ¾ÑÑ Ð¿Ð°Ð²Ð»Ð¾ ÑÑÐ±Ð¸Ð½ÑÑÐºÐ¸Ð¹"/>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5800" y="3497943"/>
            <a:ext cx="3973285" cy="2964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5873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4" descr="ÐÐ°ÑÑÐ¸Ð½ÐºÐ¸ Ð¿Ð¾ Ð·Ð°Ð¿ÑÐ¾ÑÑ ÑÐ¾Ð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93600" cy="6771996"/>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838200" y="1003754"/>
            <a:ext cx="10515600" cy="1325563"/>
          </a:xfrm>
        </p:spPr>
        <p:txBody>
          <a:bodyPr>
            <a:normAutofit fontScale="90000"/>
          </a:bodyPr>
          <a:lstStyle/>
          <a:p>
            <a:pPr algn="ctr"/>
            <a:r>
              <a:rPr lang="uk-UA" b="1" dirty="0" smtClean="0">
                <a:latin typeface="Times New Roman" panose="02020603050405020304" pitchFamily="18" charset="0"/>
                <a:cs typeface="Times New Roman" panose="02020603050405020304" pitchFamily="18" charset="0"/>
              </a:rPr>
              <a:t>Яку назву мав перший друкований буквар</a:t>
            </a:r>
            <a:r>
              <a:rPr lang="uk-UA" b="1" dirty="0" smtClean="0">
                <a:latin typeface="Times New Roman" panose="02020603050405020304" pitchFamily="18" charset="0"/>
                <a:cs typeface="Times New Roman" panose="02020603050405020304" pitchFamily="18" charset="0"/>
              </a:rPr>
              <a:t>, виданий </a:t>
            </a:r>
            <a:r>
              <a:rPr lang="uk-UA" b="1" dirty="0" smtClean="0">
                <a:latin typeface="Times New Roman" panose="02020603050405020304" pitchFamily="18" charset="0"/>
                <a:cs typeface="Times New Roman" panose="02020603050405020304" pitchFamily="18" charset="0"/>
              </a:rPr>
              <a:t>у 1596 </a:t>
            </a:r>
            <a:r>
              <a:rPr lang="uk-UA" b="1" dirty="0" smtClean="0">
                <a:latin typeface="Times New Roman" panose="02020603050405020304" pitchFamily="18" charset="0"/>
                <a:cs typeface="Times New Roman" panose="02020603050405020304" pitchFamily="18" charset="0"/>
              </a:rPr>
              <a:t>році Лаврентієм Зизанією?</a:t>
            </a:r>
            <a:endParaRPr lang="ru-RU" b="1" dirty="0">
              <a:latin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141514" y="2268"/>
            <a:ext cx="1788886" cy="100148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uk-UA" sz="2400" dirty="0" smtClean="0"/>
              <a:t>4</a:t>
            </a:r>
            <a:endParaRPr lang="ru-RU" sz="2400" dirty="0"/>
          </a:p>
        </p:txBody>
      </p:sp>
      <p:sp>
        <p:nvSpPr>
          <p:cNvPr id="6" name="Скругленный прямоугольник 5"/>
          <p:cNvSpPr/>
          <p:nvPr/>
        </p:nvSpPr>
        <p:spPr>
          <a:xfrm>
            <a:off x="435429" y="2960914"/>
            <a:ext cx="5138057" cy="2496457"/>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ru-RU">
                <a:latin typeface="Times New Roman" panose="02020603050405020304" pitchFamily="18" charset="0"/>
                <a:ea typeface="Calibri" panose="020F0502020204030204" pitchFamily="34" charset="0"/>
              </a:rPr>
              <a:t>Перший друкований буквар, виданий українським автором, мав назву «Наука до читання й розуміння слов’янського письма». Він вийшов в світ у Вільні (суч. Вільнюс) в 1596 р. стараннями Лаврентія Зизанія. До книжки було додано словник, який містив 1061 слово.</a:t>
            </a:r>
            <a:endParaRPr lang="ru-RU"/>
          </a:p>
        </p:txBody>
      </p:sp>
      <p:pic>
        <p:nvPicPr>
          <p:cNvPr id="27650" name="Picture 2" descr="ÐÐ°ÑÑÐ¸Ð½ÐºÐ¸ Ð¿Ð¾ Ð·Ð°Ð¿ÑÐ¾ÑÑ Ð»Ð°Ð²ÑÐµÐ½ÑÑÐ¹ Ð·Ð¸Ð·Ð°Ð½ÑÐ¹"/>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0857" y="2710771"/>
            <a:ext cx="2257184" cy="3283178"/>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ÐÐ°ÑÑÐ¸Ð½ÐºÐ¸ Ð¿Ð¾ Ð·Ð°Ð¿ÑÐ¾ÑÑ Ð»Ð°Ð²ÑÐµÐ½ÑÑÐ¹ Ð·Ð¸Ð·Ð°Ð½ÑÐ¹"/>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5807" y="2710771"/>
            <a:ext cx="2218619" cy="3721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5828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ÐÐ°ÑÑÐ¸Ð½ÐºÐ¸ Ð¿Ð¾ Ð·Ð°Ð¿ÑÐ¾ÑÑ Ð³Ð¾Ð»ÑÐ±Ð¾Ð¹ ÑÐ¾Ð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p:nvPr>
        </p:nvSpPr>
        <p:spPr>
          <a:xfrm>
            <a:off x="327547" y="750627"/>
            <a:ext cx="11864453" cy="3029803"/>
          </a:xfrm>
        </p:spPr>
        <p:txBody>
          <a:bodyPr>
            <a:normAutofit/>
          </a:bodyPr>
          <a:lstStyle/>
          <a:p>
            <a:r>
              <a:rPr lang="uk-UA" sz="4400" b="1" dirty="0" smtClean="0">
                <a:solidFill>
                  <a:srgbClr val="C00000"/>
                </a:solidFill>
                <a:latin typeface="Times New Roman" panose="02020603050405020304" pitchFamily="18" charset="0"/>
                <a:cs typeface="Times New Roman" panose="02020603050405020304" pitchFamily="18" charset="0"/>
              </a:rPr>
              <a:t>Добрий день</a:t>
            </a:r>
            <a:r>
              <a:rPr lang="uk-UA" sz="4400" b="1" dirty="0" smtClean="0">
                <a:solidFill>
                  <a:srgbClr val="C00000"/>
                </a:solidFill>
                <a:latin typeface="Times New Roman" panose="02020603050405020304" pitchFamily="18" charset="0"/>
                <a:cs typeface="Times New Roman" panose="02020603050405020304" pitchFamily="18" charset="0"/>
              </a:rPr>
              <a:t>.</a:t>
            </a:r>
            <a:r>
              <a:rPr lang="en-US" sz="4400" b="1" dirty="0" smtClean="0">
                <a:solidFill>
                  <a:srgbClr val="C00000"/>
                </a:solidFill>
                <a:latin typeface="Times New Roman" panose="02020603050405020304" pitchFamily="18" charset="0"/>
                <a:cs typeface="Times New Roman" panose="02020603050405020304" pitchFamily="18" charset="0"/>
              </a:rPr>
              <a:t> </a:t>
            </a:r>
            <a:r>
              <a:rPr lang="uk-UA" sz="4400" b="1" dirty="0" smtClean="0">
                <a:solidFill>
                  <a:srgbClr val="C00000"/>
                </a:solidFill>
                <a:latin typeface="Times New Roman" panose="02020603050405020304" pitchFamily="18" charset="0"/>
                <a:cs typeface="Times New Roman" panose="02020603050405020304" pitchFamily="18" charset="0"/>
              </a:rPr>
              <a:t>Усміхніться </a:t>
            </a:r>
            <a:r>
              <a:rPr lang="uk-UA" sz="4400" b="1" dirty="0" smtClean="0">
                <a:solidFill>
                  <a:srgbClr val="C00000"/>
                </a:solidFill>
                <a:latin typeface="Times New Roman" panose="02020603050405020304" pitchFamily="18" charset="0"/>
                <a:cs typeface="Times New Roman" panose="02020603050405020304" pitchFamily="18" charset="0"/>
              </a:rPr>
              <a:t>один </a:t>
            </a:r>
            <a:r>
              <a:rPr lang="uk-UA" sz="4400" b="1" dirty="0" smtClean="0">
                <a:solidFill>
                  <a:srgbClr val="C00000"/>
                </a:solidFill>
                <a:latin typeface="Times New Roman" panose="02020603050405020304" pitchFamily="18" charset="0"/>
                <a:cs typeface="Times New Roman" panose="02020603050405020304" pitchFamily="18" charset="0"/>
              </a:rPr>
              <a:t>одному,</a:t>
            </a:r>
            <a:r>
              <a:rPr lang="en-US" sz="4400" b="1" dirty="0" smtClean="0">
                <a:solidFill>
                  <a:srgbClr val="C00000"/>
                </a:solidFill>
                <a:latin typeface="Times New Roman" panose="02020603050405020304" pitchFamily="18" charset="0"/>
                <a:cs typeface="Times New Roman" panose="02020603050405020304" pitchFamily="18" charset="0"/>
              </a:rPr>
              <a:t> </a:t>
            </a:r>
            <a:r>
              <a:rPr lang="uk-UA" sz="4400" b="1" dirty="0" smtClean="0">
                <a:solidFill>
                  <a:srgbClr val="C00000"/>
                </a:solidFill>
                <a:latin typeface="Times New Roman" panose="02020603050405020304" pitchFamily="18" charset="0"/>
                <a:cs typeface="Times New Roman" panose="02020603050405020304" pitchFamily="18" charset="0"/>
              </a:rPr>
              <a:t>подумки </a:t>
            </a:r>
            <a:r>
              <a:rPr lang="uk-UA" sz="4400" b="1" dirty="0" smtClean="0">
                <a:solidFill>
                  <a:srgbClr val="C00000"/>
                </a:solidFill>
                <a:latin typeface="Times New Roman" panose="02020603050405020304" pitchFamily="18" charset="0"/>
                <a:cs typeface="Times New Roman" panose="02020603050405020304" pitchFamily="18" charset="0"/>
              </a:rPr>
              <a:t>побажайте успіхів на цілий день</a:t>
            </a:r>
            <a:r>
              <a:rPr lang="uk-UA" sz="4400" b="1" dirty="0" smtClean="0">
                <a:solidFill>
                  <a:srgbClr val="C00000"/>
                </a:solidFill>
                <a:latin typeface="Times New Roman" panose="02020603050405020304" pitchFamily="18" charset="0"/>
                <a:cs typeface="Times New Roman" panose="02020603050405020304" pitchFamily="18" charset="0"/>
              </a:rPr>
              <a:t>.</a:t>
            </a:r>
            <a:r>
              <a:rPr lang="en-US" sz="4400" b="1" dirty="0" smtClean="0">
                <a:solidFill>
                  <a:srgbClr val="C00000"/>
                </a:solidFill>
                <a:latin typeface="Times New Roman" panose="02020603050405020304" pitchFamily="18" charset="0"/>
                <a:cs typeface="Times New Roman" panose="02020603050405020304" pitchFamily="18" charset="0"/>
              </a:rPr>
              <a:t> </a:t>
            </a:r>
            <a:r>
              <a:rPr lang="uk-UA" sz="4400" b="1" dirty="0" smtClean="0">
                <a:solidFill>
                  <a:srgbClr val="C00000"/>
                </a:solidFill>
                <a:latin typeface="Times New Roman" panose="02020603050405020304" pitchFamily="18" charset="0"/>
                <a:cs typeface="Times New Roman" panose="02020603050405020304" pitchFamily="18" charset="0"/>
              </a:rPr>
              <a:t>Для </a:t>
            </a:r>
            <a:r>
              <a:rPr lang="uk-UA" sz="4400" b="1" dirty="0" smtClean="0">
                <a:solidFill>
                  <a:srgbClr val="C00000"/>
                </a:solidFill>
                <a:latin typeface="Times New Roman" panose="02020603050405020304" pitchFamily="18" charset="0"/>
                <a:cs typeface="Times New Roman" panose="02020603050405020304" pitchFamily="18" charset="0"/>
              </a:rPr>
              <a:t>того</a:t>
            </a:r>
            <a:r>
              <a:rPr lang="uk-UA" sz="4400" b="1" dirty="0" smtClean="0">
                <a:solidFill>
                  <a:srgbClr val="C00000"/>
                </a:solidFill>
                <a:latin typeface="Times New Roman" panose="02020603050405020304" pitchFamily="18" charset="0"/>
                <a:cs typeface="Times New Roman" panose="02020603050405020304" pitchFamily="18" charset="0"/>
              </a:rPr>
              <a:t>,</a:t>
            </a:r>
            <a:r>
              <a:rPr lang="en-US" sz="4400" b="1" dirty="0" smtClean="0">
                <a:solidFill>
                  <a:srgbClr val="C00000"/>
                </a:solidFill>
                <a:latin typeface="Times New Roman" panose="02020603050405020304" pitchFamily="18" charset="0"/>
                <a:cs typeface="Times New Roman" panose="02020603050405020304" pitchFamily="18" charset="0"/>
              </a:rPr>
              <a:t> </a:t>
            </a:r>
            <a:r>
              <a:rPr lang="uk-UA" sz="4400" b="1" dirty="0" smtClean="0">
                <a:solidFill>
                  <a:srgbClr val="C00000"/>
                </a:solidFill>
                <a:latin typeface="Times New Roman" panose="02020603050405020304" pitchFamily="18" charset="0"/>
                <a:cs typeface="Times New Roman" panose="02020603050405020304" pitchFamily="18" charset="0"/>
              </a:rPr>
              <a:t>щоб </a:t>
            </a:r>
            <a:r>
              <a:rPr lang="uk-UA" sz="4400" b="1" dirty="0" smtClean="0">
                <a:solidFill>
                  <a:srgbClr val="C00000"/>
                </a:solidFill>
                <a:latin typeface="Times New Roman" panose="02020603050405020304" pitchFamily="18" charset="0"/>
                <a:cs typeface="Times New Roman" panose="02020603050405020304" pitchFamily="18" charset="0"/>
              </a:rPr>
              <a:t>впоратися </a:t>
            </a:r>
            <a:r>
              <a:rPr lang="uk-UA" sz="4400" b="1" dirty="0" smtClean="0">
                <a:solidFill>
                  <a:srgbClr val="C00000"/>
                </a:solidFill>
                <a:latin typeface="Times New Roman" panose="02020603050405020304" pitchFamily="18" charset="0"/>
                <a:cs typeface="Times New Roman" panose="02020603050405020304" pitchFamily="18" charset="0"/>
              </a:rPr>
              <a:t>з </a:t>
            </a:r>
            <a:r>
              <a:rPr lang="uk-UA" sz="4400" b="1" dirty="0" smtClean="0">
                <a:solidFill>
                  <a:srgbClr val="C00000"/>
                </a:solidFill>
                <a:latin typeface="Times New Roman" panose="02020603050405020304" pitchFamily="18" charset="0"/>
                <a:cs typeface="Times New Roman" panose="02020603050405020304" pitchFamily="18" charset="0"/>
              </a:rPr>
              <a:t>завданнями</a:t>
            </a:r>
            <a:r>
              <a:rPr lang="uk-UA" sz="4400" b="1" dirty="0" smtClean="0">
                <a:solidFill>
                  <a:srgbClr val="C00000"/>
                </a:solidFill>
                <a:latin typeface="Times New Roman" panose="02020603050405020304" pitchFamily="18" charset="0"/>
                <a:cs typeface="Times New Roman" panose="02020603050405020304" pitchFamily="18" charset="0"/>
              </a:rPr>
              <a:t>,</a:t>
            </a:r>
            <a:r>
              <a:rPr lang="en-US" sz="4400" b="1" dirty="0" smtClean="0">
                <a:solidFill>
                  <a:srgbClr val="C00000"/>
                </a:solidFill>
                <a:latin typeface="Times New Roman" panose="02020603050405020304" pitchFamily="18" charset="0"/>
                <a:cs typeface="Times New Roman" panose="02020603050405020304" pitchFamily="18" charset="0"/>
              </a:rPr>
              <a:t> </a:t>
            </a:r>
            <a:r>
              <a:rPr lang="uk-UA" sz="4400" b="1" dirty="0" smtClean="0">
                <a:solidFill>
                  <a:srgbClr val="C00000"/>
                </a:solidFill>
                <a:latin typeface="Times New Roman" panose="02020603050405020304" pitchFamily="18" charset="0"/>
                <a:cs typeface="Times New Roman" panose="02020603050405020304" pitchFamily="18" charset="0"/>
              </a:rPr>
              <a:t>будьте </a:t>
            </a:r>
            <a:r>
              <a:rPr lang="uk-UA" sz="4400" b="1" dirty="0" smtClean="0">
                <a:solidFill>
                  <a:srgbClr val="C00000"/>
                </a:solidFill>
                <a:latin typeface="Times New Roman" panose="02020603050405020304" pitchFamily="18" charset="0"/>
                <a:cs typeface="Times New Roman" panose="02020603050405020304" pitchFamily="18" charset="0"/>
              </a:rPr>
              <a:t>старанними і слухняними</a:t>
            </a:r>
            <a:r>
              <a:rPr lang="uk-UA" sz="4400" dirty="0" smtClean="0"/>
              <a:t>.</a:t>
            </a:r>
            <a:endParaRPr lang="ru-RU" sz="4400" dirty="0"/>
          </a:p>
        </p:txBody>
      </p:sp>
      <p:sp>
        <p:nvSpPr>
          <p:cNvPr id="3" name="Подзаголовок 2"/>
          <p:cNvSpPr>
            <a:spLocks noGrp="1"/>
          </p:cNvSpPr>
          <p:nvPr>
            <p:ph type="subTitle" idx="1"/>
          </p:nvPr>
        </p:nvSpPr>
        <p:spPr>
          <a:xfrm>
            <a:off x="2838733" y="4643650"/>
            <a:ext cx="9144000" cy="2214350"/>
          </a:xfrm>
        </p:spPr>
        <p:txBody>
          <a:bodyPr>
            <a:normAutofit/>
          </a:bodyPr>
          <a:lstStyle/>
          <a:p>
            <a:pPr algn="r"/>
            <a:r>
              <a:rPr lang="uk-UA" sz="4000" dirty="0" smtClean="0">
                <a:solidFill>
                  <a:schemeClr val="tx1">
                    <a:lumMod val="95000"/>
                    <a:lumOff val="5000"/>
                  </a:schemeClr>
                </a:solidFill>
                <a:latin typeface="Monotype Corsiva" panose="03010101010201010101" pitchFamily="66" charset="0"/>
              </a:rPr>
              <a:t>«Щоб дійти до мети</a:t>
            </a:r>
            <a:r>
              <a:rPr lang="uk-UA" sz="4000" dirty="0" smtClean="0">
                <a:solidFill>
                  <a:schemeClr val="tx1">
                    <a:lumMod val="95000"/>
                    <a:lumOff val="5000"/>
                  </a:schemeClr>
                </a:solidFill>
                <a:latin typeface="Monotype Corsiva" panose="03010101010201010101" pitchFamily="66" charset="0"/>
              </a:rPr>
              <a:t>,</a:t>
            </a:r>
            <a:r>
              <a:rPr lang="en-US" sz="4000" dirty="0" smtClean="0">
                <a:solidFill>
                  <a:schemeClr val="tx1">
                    <a:lumMod val="95000"/>
                    <a:lumOff val="5000"/>
                  </a:schemeClr>
                </a:solidFill>
                <a:latin typeface="Monotype Corsiva" panose="03010101010201010101" pitchFamily="66" charset="0"/>
              </a:rPr>
              <a:t> </a:t>
            </a:r>
            <a:r>
              <a:rPr lang="uk-UA" sz="4000" dirty="0" smtClean="0">
                <a:solidFill>
                  <a:schemeClr val="tx1">
                    <a:lumMod val="95000"/>
                    <a:lumOff val="5000"/>
                  </a:schemeClr>
                </a:solidFill>
                <a:latin typeface="Monotype Corsiva" panose="03010101010201010101" pitchFamily="66" charset="0"/>
              </a:rPr>
              <a:t>треба </a:t>
            </a:r>
            <a:r>
              <a:rPr lang="uk-UA" sz="4000" dirty="0" smtClean="0">
                <a:solidFill>
                  <a:schemeClr val="tx1">
                    <a:lumMod val="95000"/>
                    <a:lumOff val="5000"/>
                  </a:schemeClr>
                </a:solidFill>
                <a:latin typeface="Monotype Corsiva" panose="03010101010201010101" pitchFamily="66" charset="0"/>
              </a:rPr>
              <a:t>перш за все йти».</a:t>
            </a:r>
          </a:p>
          <a:p>
            <a:pPr algn="r"/>
            <a:r>
              <a:rPr lang="uk-UA" sz="4000" dirty="0" smtClean="0">
                <a:solidFill>
                  <a:schemeClr val="tx1">
                    <a:lumMod val="95000"/>
                    <a:lumOff val="5000"/>
                  </a:schemeClr>
                </a:solidFill>
                <a:latin typeface="Monotype Corsiva" panose="03010101010201010101" pitchFamily="66" charset="0"/>
              </a:rPr>
              <a:t>Оноре де Бальзак</a:t>
            </a:r>
            <a:endParaRPr lang="ru-RU" sz="4000" dirty="0">
              <a:solidFill>
                <a:schemeClr val="tx1">
                  <a:lumMod val="95000"/>
                  <a:lumOff val="5000"/>
                </a:schemeClr>
              </a:solidFill>
              <a:latin typeface="Monotype Corsiva" panose="03010101010201010101" pitchFamily="66" charset="0"/>
            </a:endParaRPr>
          </a:p>
        </p:txBody>
      </p:sp>
    </p:spTree>
    <p:extLst>
      <p:ext uri="{BB962C8B-B14F-4D97-AF65-F5344CB8AC3E}">
        <p14:creationId xmlns:p14="http://schemas.microsoft.com/office/powerpoint/2010/main" val="38231824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4" descr="ÐÐ°ÑÑÐ¸Ð½ÐºÐ¸ Ð¿Ð¾ Ð·Ð°Ð¿ÑÐ¾ÑÑ ÑÐ¾Ð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93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693057" y="856343"/>
            <a:ext cx="10515600" cy="1117600"/>
          </a:xfrm>
        </p:spPr>
        <p:txBody>
          <a:bodyPr>
            <a:normAutofit fontScale="90000"/>
          </a:bodyPr>
          <a:lstStyle/>
          <a:p>
            <a:pPr algn="ctr"/>
            <a:r>
              <a:rPr lang="uk-UA" b="1" dirty="0" smtClean="0">
                <a:latin typeface="Times New Roman" panose="02020603050405020304" pitchFamily="18" charset="0"/>
                <a:cs typeface="Times New Roman" panose="02020603050405020304" pitchFamily="18" charset="0"/>
              </a:rPr>
              <a:t>Який український твір перекладений </a:t>
            </a:r>
            <a:r>
              <a:rPr lang="uk-UA" b="1" dirty="0" smtClean="0">
                <a:latin typeface="Times New Roman" panose="02020603050405020304" pitchFamily="18" charset="0"/>
                <a:cs typeface="Times New Roman" panose="02020603050405020304" pitchFamily="18" charset="0"/>
              </a:rPr>
              <a:t/>
            </a:r>
            <a:br>
              <a:rPr lang="uk-UA" b="1" dirty="0" smtClean="0">
                <a:latin typeface="Times New Roman" panose="02020603050405020304" pitchFamily="18" charset="0"/>
                <a:cs typeface="Times New Roman" panose="02020603050405020304" pitchFamily="18" charset="0"/>
              </a:rPr>
            </a:br>
            <a:r>
              <a:rPr lang="uk-UA" b="1" dirty="0" smtClean="0">
                <a:latin typeface="Times New Roman" panose="02020603050405020304" pitchFamily="18" charset="0"/>
                <a:cs typeface="Times New Roman" panose="02020603050405020304" pitchFamily="18" charset="0"/>
              </a:rPr>
              <a:t>на </a:t>
            </a:r>
            <a:r>
              <a:rPr lang="uk-UA" b="1" dirty="0" smtClean="0">
                <a:latin typeface="Times New Roman" panose="02020603050405020304" pitchFamily="18" charset="0"/>
                <a:cs typeface="Times New Roman" panose="02020603050405020304" pitchFamily="18" charset="0"/>
              </a:rPr>
              <a:t>147 </a:t>
            </a:r>
            <a:r>
              <a:rPr lang="uk-UA" b="1" dirty="0" smtClean="0">
                <a:latin typeface="Times New Roman" panose="02020603050405020304" pitchFamily="18" charset="0"/>
                <a:cs typeface="Times New Roman" panose="02020603050405020304" pitchFamily="18" charset="0"/>
              </a:rPr>
              <a:t>мов?</a:t>
            </a:r>
            <a:endParaRPr lang="ru-RU" b="1" dirty="0">
              <a:latin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649514" y="0"/>
            <a:ext cx="1672772" cy="8563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sz="2400" dirty="0" smtClean="0"/>
              <a:t>5</a:t>
            </a:r>
            <a:endParaRPr lang="ru-RU" sz="2400" dirty="0"/>
          </a:p>
        </p:txBody>
      </p:sp>
      <p:pic>
        <p:nvPicPr>
          <p:cNvPr id="5" name="Рисунок 4"/>
          <p:cNvPicPr>
            <a:picLocks noChangeAspect="1"/>
          </p:cNvPicPr>
          <p:nvPr/>
        </p:nvPicPr>
        <p:blipFill>
          <a:blip r:embed="rId3"/>
          <a:stretch>
            <a:fillRect/>
          </a:stretch>
        </p:blipFill>
        <p:spPr>
          <a:xfrm>
            <a:off x="6908800" y="2569029"/>
            <a:ext cx="4946409" cy="3333687"/>
          </a:xfrm>
          <a:prstGeom prst="rect">
            <a:avLst/>
          </a:prstGeom>
        </p:spPr>
      </p:pic>
      <p:sp>
        <p:nvSpPr>
          <p:cNvPr id="6" name="Скругленный прямоугольник 5"/>
          <p:cNvSpPr/>
          <p:nvPr/>
        </p:nvSpPr>
        <p:spPr>
          <a:xfrm>
            <a:off x="649514" y="2569029"/>
            <a:ext cx="4310743" cy="2728685"/>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ru-RU" sz="2000" b="1" dirty="0" err="1">
                <a:latin typeface="Times New Roman" panose="02020603050405020304" pitchFamily="18" charset="0"/>
                <a:ea typeface="Calibri" panose="020F0502020204030204" pitchFamily="34" charset="0"/>
                <a:cs typeface="Times New Roman" panose="02020603050405020304" pitchFamily="18" charset="0"/>
              </a:rPr>
              <a:t>Найбільше</a:t>
            </a:r>
            <a:r>
              <a:rPr lang="ru-RU" sz="2000" b="1" dirty="0">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latin typeface="Times New Roman" panose="02020603050405020304" pitchFamily="18" charset="0"/>
                <a:ea typeface="Calibri" panose="020F0502020204030204" pitchFamily="34" charset="0"/>
                <a:cs typeface="Times New Roman" panose="02020603050405020304" pitchFamily="18" charset="0"/>
              </a:rPr>
              <a:t>перекладений</a:t>
            </a:r>
            <a:r>
              <a:rPr lang="ru-RU" sz="2000" b="1" dirty="0">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latin typeface="Times New Roman" panose="02020603050405020304" pitchFamily="18" charset="0"/>
                <a:ea typeface="Calibri" panose="020F0502020204030204" pitchFamily="34" charset="0"/>
                <a:cs typeface="Times New Roman" panose="02020603050405020304" pitchFamily="18" charset="0"/>
              </a:rPr>
              <a:t>літературний</a:t>
            </a:r>
            <a:r>
              <a:rPr lang="ru-RU" sz="2000" b="1" dirty="0">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latin typeface="Times New Roman" panose="02020603050405020304" pitchFamily="18" charset="0"/>
                <a:ea typeface="Calibri" panose="020F0502020204030204" pitchFamily="34" charset="0"/>
                <a:cs typeface="Times New Roman" panose="02020603050405020304" pitchFamily="18" charset="0"/>
              </a:rPr>
              <a:t>твір</a:t>
            </a:r>
            <a:r>
              <a:rPr lang="ru-RU" sz="2000" b="1" dirty="0">
                <a:latin typeface="Times New Roman" panose="02020603050405020304" pitchFamily="18" charset="0"/>
                <a:ea typeface="Calibri" panose="020F0502020204030204" pitchFamily="34" charset="0"/>
                <a:cs typeface="Times New Roman" panose="02020603050405020304" pitchFamily="18" charset="0"/>
              </a:rPr>
              <a:t> - "</a:t>
            </a:r>
            <a:r>
              <a:rPr lang="ru-RU" sz="2000" b="1" dirty="0" err="1">
                <a:latin typeface="Times New Roman" panose="02020603050405020304" pitchFamily="18" charset="0"/>
                <a:ea typeface="Calibri" panose="020F0502020204030204" pitchFamily="34" charset="0"/>
                <a:cs typeface="Times New Roman" panose="02020603050405020304" pitchFamily="18" charset="0"/>
              </a:rPr>
              <a:t>Заповіт</a:t>
            </a:r>
            <a:r>
              <a:rPr lang="ru-RU" sz="2000" b="1" dirty="0">
                <a:latin typeface="Times New Roman" panose="02020603050405020304" pitchFamily="18" charset="0"/>
                <a:ea typeface="Calibri" panose="020F0502020204030204" pitchFamily="34" charset="0"/>
                <a:cs typeface="Times New Roman" panose="02020603050405020304" pitchFamily="18" charset="0"/>
              </a:rPr>
              <a:t>" Тараса Григоровича </a:t>
            </a:r>
            <a:r>
              <a:rPr lang="ru-RU" sz="2000" b="1" dirty="0" err="1">
                <a:latin typeface="Times New Roman" panose="02020603050405020304" pitchFamily="18" charset="0"/>
                <a:ea typeface="Calibri" panose="020F0502020204030204" pitchFamily="34" charset="0"/>
                <a:cs typeface="Times New Roman" panose="02020603050405020304" pitchFamily="18" charset="0"/>
              </a:rPr>
              <a:t>Шевченка</a:t>
            </a:r>
            <a:r>
              <a:rPr lang="ru-RU" sz="2000" b="1" dirty="0">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latin typeface="Times New Roman" panose="02020603050405020304" pitchFamily="18" charset="0"/>
                <a:ea typeface="Calibri" panose="020F0502020204030204" pitchFamily="34" charset="0"/>
                <a:cs typeface="Times New Roman" panose="02020603050405020304" pitchFamily="18" charset="0"/>
              </a:rPr>
              <a:t>Його</a:t>
            </a:r>
            <a:r>
              <a:rPr lang="ru-RU" sz="2000" b="1" dirty="0">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latin typeface="Times New Roman" panose="02020603050405020304" pitchFamily="18" charset="0"/>
                <a:ea typeface="Calibri" panose="020F0502020204030204" pitchFamily="34" charset="0"/>
                <a:cs typeface="Times New Roman" panose="02020603050405020304" pitchFamily="18" charset="0"/>
              </a:rPr>
              <a:t>перекладали</a:t>
            </a:r>
            <a:r>
              <a:rPr lang="ru-RU" sz="2000" b="1" dirty="0">
                <a:latin typeface="Times New Roman" panose="02020603050405020304" pitchFamily="18" charset="0"/>
                <a:ea typeface="Calibri" panose="020F0502020204030204" pitchFamily="34" charset="0"/>
                <a:cs typeface="Times New Roman" panose="02020603050405020304" pitchFamily="18" charset="0"/>
              </a:rPr>
              <a:t> на 147 </a:t>
            </a:r>
            <a:r>
              <a:rPr lang="ru-RU" sz="2000" b="1" dirty="0" err="1">
                <a:latin typeface="Times New Roman" panose="02020603050405020304" pitchFamily="18" charset="0"/>
                <a:ea typeface="Calibri" panose="020F0502020204030204" pitchFamily="34" charset="0"/>
                <a:cs typeface="Times New Roman" panose="02020603050405020304" pitchFamily="18" charset="0"/>
              </a:rPr>
              <a:t>мов</a:t>
            </a:r>
            <a:r>
              <a:rPr lang="ru-RU" sz="2000" b="1" dirty="0">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latin typeface="Times New Roman" panose="02020603050405020304" pitchFamily="18" charset="0"/>
                <a:ea typeface="Calibri" panose="020F0502020204030204" pitchFamily="34" charset="0"/>
                <a:cs typeface="Times New Roman" panose="02020603050405020304" pitchFamily="18" charset="0"/>
              </a:rPr>
              <a:t>народів</a:t>
            </a:r>
            <a:r>
              <a:rPr lang="ru-RU" sz="2000" b="1" dirty="0">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latin typeface="Times New Roman" panose="02020603050405020304" pitchFamily="18" charset="0"/>
                <a:ea typeface="Calibri" panose="020F0502020204030204" pitchFamily="34" charset="0"/>
                <a:cs typeface="Times New Roman" panose="02020603050405020304" pitchFamily="18" charset="0"/>
              </a:rPr>
              <a:t>світу</a:t>
            </a:r>
            <a:r>
              <a:rPr lang="ru-RU" sz="2000" b="1" dirty="0">
                <a:latin typeface="Times New Roman" panose="02020603050405020304" pitchFamily="18" charset="0"/>
                <a:ea typeface="Calibri" panose="020F0502020204030204" pitchFamily="34" charset="0"/>
                <a:cs typeface="Times New Roman" panose="02020603050405020304" pitchFamily="18" charset="0"/>
              </a:rPr>
              <a:t>.</a:t>
            </a:r>
            <a:endParaRPr lang="ru-RU"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01218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80" name="Picture 8" descr="ÐÐ¾ÑÐ¾Ð¶ÐµÐµ Ð¸Ð·Ð¾Ð±ÑÐ°Ð¶ÐµÐ½Ð¸Ð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075885" cy="81975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983343" y="1037997"/>
            <a:ext cx="10515600" cy="1052059"/>
          </a:xfrm>
        </p:spPr>
        <p:txBody>
          <a:bodyPr>
            <a:normAutofit fontScale="90000"/>
          </a:bodyPr>
          <a:lstStyle/>
          <a:p>
            <a:pPr algn="ctr"/>
            <a:r>
              <a:rPr lang="uk-UA" b="1" dirty="0" smtClean="0">
                <a:latin typeface="Times New Roman" panose="02020603050405020304" pitchFamily="18" charset="0"/>
                <a:cs typeface="Times New Roman" panose="02020603050405020304" pitchFamily="18" charset="0"/>
              </a:rPr>
              <a:t>Де зберігається найдавніша писанка</a:t>
            </a:r>
            <a:r>
              <a:rPr lang="uk-UA" b="1" dirty="0" smtClean="0">
                <a:latin typeface="Times New Roman" panose="02020603050405020304" pitchFamily="18" charset="0"/>
                <a:cs typeface="Times New Roman" panose="02020603050405020304" pitchFamily="18" charset="0"/>
              </a:rPr>
              <a:t>, на якій </a:t>
            </a:r>
            <a:r>
              <a:rPr lang="uk-UA" b="1" dirty="0" smtClean="0">
                <a:latin typeface="Times New Roman" panose="02020603050405020304" pitchFamily="18" charset="0"/>
                <a:cs typeface="Times New Roman" panose="02020603050405020304" pitchFamily="18" charset="0"/>
              </a:rPr>
              <a:t>відтворено образ богині Берегині?</a:t>
            </a:r>
            <a:endParaRPr lang="ru-RU" b="1" dirty="0">
              <a:latin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838200" y="0"/>
            <a:ext cx="1759857" cy="89988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t>1</a:t>
            </a:r>
            <a:endParaRPr lang="ru-RU" sz="2400" dirty="0"/>
          </a:p>
        </p:txBody>
      </p:sp>
      <p:sp>
        <p:nvSpPr>
          <p:cNvPr id="5" name="Скругленный прямоугольник 4"/>
          <p:cNvSpPr/>
          <p:nvPr/>
        </p:nvSpPr>
        <p:spPr>
          <a:xfrm>
            <a:off x="3120571" y="0"/>
            <a:ext cx="3120572" cy="914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uk-UA" sz="3600" b="1" dirty="0" smtClean="0">
                <a:latin typeface="Monotype Corsiva" panose="03010101010201010101" pitchFamily="66" charset="0"/>
              </a:rPr>
              <a:t>Етнографія</a:t>
            </a:r>
            <a:endParaRPr lang="ru-RU" sz="2400" b="1" dirty="0">
              <a:latin typeface="Monotype Corsiva" panose="03010101010201010101" pitchFamily="66" charset="0"/>
            </a:endParaRPr>
          </a:p>
        </p:txBody>
      </p:sp>
      <p:sp>
        <p:nvSpPr>
          <p:cNvPr id="6" name="Скругленный прямоугольник 5"/>
          <p:cNvSpPr/>
          <p:nvPr/>
        </p:nvSpPr>
        <p:spPr>
          <a:xfrm>
            <a:off x="780142" y="2997424"/>
            <a:ext cx="4426858" cy="2452915"/>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ru-RU" b="1" dirty="0" err="1" smtClean="0">
                <a:latin typeface="Times New Roman" panose="02020603050405020304" pitchFamily="18" charset="0"/>
                <a:ea typeface="Calibri" panose="020F0502020204030204" pitchFamily="34" charset="0"/>
              </a:rPr>
              <a:t>Найдавніша</a:t>
            </a:r>
            <a:r>
              <a:rPr lang="ru-RU" b="1" dirty="0" smtClean="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писанка</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зберігається</a:t>
            </a:r>
            <a:r>
              <a:rPr lang="ru-RU" b="1" dirty="0">
                <a:latin typeface="Times New Roman" panose="02020603050405020304" pitchFamily="18" charset="0"/>
                <a:ea typeface="Calibri" panose="020F0502020204030204" pitchFamily="34" charset="0"/>
              </a:rPr>
              <a:t> у </a:t>
            </a:r>
            <a:r>
              <a:rPr lang="ru-RU" b="1" dirty="0" err="1">
                <a:latin typeface="Times New Roman" panose="02020603050405020304" pitchFamily="18" charset="0"/>
                <a:ea typeface="Calibri" panose="020F0502020204030204" pitchFamily="34" charset="0"/>
              </a:rPr>
              <a:t>Київському</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історичному</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музеї</a:t>
            </a:r>
            <a:r>
              <a:rPr lang="ru-RU" b="1" dirty="0">
                <a:latin typeface="Times New Roman" panose="02020603050405020304" pitchFamily="18" charset="0"/>
                <a:ea typeface="Calibri" panose="020F0502020204030204" pitchFamily="34" charset="0"/>
              </a:rPr>
              <a:t>. На </a:t>
            </a:r>
            <a:r>
              <a:rPr lang="ru-RU" b="1" dirty="0" err="1">
                <a:latin typeface="Times New Roman" panose="02020603050405020304" pitchFamily="18" charset="0"/>
                <a:ea typeface="Calibri" panose="020F0502020204030204" pitchFamily="34" charset="0"/>
              </a:rPr>
              <a:t>ній</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відтворено</a:t>
            </a:r>
            <a:r>
              <a:rPr lang="ru-RU" b="1" dirty="0">
                <a:latin typeface="Times New Roman" panose="02020603050405020304" pitchFamily="18" charset="0"/>
                <a:ea typeface="Calibri" panose="020F0502020204030204" pitchFamily="34" charset="0"/>
              </a:rPr>
              <a:t> образ </a:t>
            </a:r>
            <a:r>
              <a:rPr lang="ru-RU" b="1" dirty="0" err="1">
                <a:latin typeface="Times New Roman" panose="02020603050405020304" pitchFamily="18" charset="0"/>
                <a:ea typeface="Calibri" panose="020F0502020204030204" pitchFamily="34" charset="0"/>
              </a:rPr>
              <a:t>богині</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Берегині</a:t>
            </a:r>
            <a:r>
              <a:rPr lang="ru-RU" b="1" dirty="0">
                <a:latin typeface="Times New Roman" panose="02020603050405020304" pitchFamily="18" charset="0"/>
                <a:ea typeface="Calibri" panose="020F0502020204030204" pitchFamily="34" charset="0"/>
              </a:rPr>
              <a:t>. Писанки </a:t>
            </a:r>
            <a:r>
              <a:rPr lang="ru-RU" b="1" dirty="0" err="1">
                <a:latin typeface="Times New Roman" panose="02020603050405020304" pitchFamily="18" charset="0"/>
                <a:ea typeface="Calibri" panose="020F0502020204030204" pitchFamily="34" charset="0"/>
              </a:rPr>
              <a:t>виготовляли</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дівчата</a:t>
            </a:r>
            <a:r>
              <a:rPr lang="ru-RU" b="1" dirty="0">
                <a:latin typeface="Times New Roman" panose="02020603050405020304" pitchFamily="18" charset="0"/>
                <a:ea typeface="Calibri" panose="020F0502020204030204" pitchFamily="34" charset="0"/>
              </a:rPr>
              <a:t> з </a:t>
            </a:r>
            <a:r>
              <a:rPr lang="ru-RU" b="1" dirty="0" err="1">
                <a:latin typeface="Times New Roman" panose="02020603050405020304" pitchFamily="18" charset="0"/>
                <a:ea typeface="Calibri" panose="020F0502020204030204" pitchFamily="34" charset="0"/>
              </a:rPr>
              <a:t>нагоди</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Великодня</a:t>
            </a:r>
            <a:r>
              <a:rPr lang="ru-RU" b="1" dirty="0">
                <a:latin typeface="Times New Roman" panose="02020603050405020304" pitchFamily="18" charset="0"/>
                <a:ea typeface="Calibri" panose="020F0502020204030204" pitchFamily="34" charset="0"/>
              </a:rPr>
              <a:t> і </a:t>
            </a:r>
            <a:r>
              <a:rPr lang="ru-RU" b="1" dirty="0" err="1">
                <a:latin typeface="Times New Roman" panose="02020603050405020304" pitchFamily="18" charset="0"/>
                <a:ea typeface="Calibri" panose="020F0502020204030204" pitchFamily="34" charset="0"/>
              </a:rPr>
              <a:t>дарували</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їх</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хлопцям</a:t>
            </a:r>
            <a:r>
              <a:rPr lang="ru-RU" dirty="0">
                <a:latin typeface="Times New Roman" panose="02020603050405020304" pitchFamily="18" charset="0"/>
                <a:ea typeface="Calibri" panose="020F0502020204030204" pitchFamily="34" charset="0"/>
              </a:rPr>
              <a:t>.</a:t>
            </a:r>
            <a:endParaRPr lang="ru-RU" dirty="0"/>
          </a:p>
        </p:txBody>
      </p:sp>
      <p:pic>
        <p:nvPicPr>
          <p:cNvPr id="28674" name="Picture 2" descr="ÐÐ°ÑÑÐ¸Ð½ÐºÐ¸ Ð¿Ð¾ Ð·Ð°Ð¿ÑÐ¾ÑÑ Ð½Ð°Ð¹Ð´Ð°Ð²Ð½ÑÑÐ° Ð¿Ð¸ÑÐ°Ð½ÐºÐ° Ð·Ð±ÐµÑÑÐ³Ð°ÑÑÑÑÑ Ñ ÐÐ¸ÑÐ²ÑÑÐºÐ¾Ð¼Ñ ÑÑÑÐ¾ÑÐ¸ÑÐ½Ð¾Ð¼Ñ Ð¼ÑÐ·ÐµÑ. ÐÐ° Ð½ÑÐ¹ Ð²ÑÐ´ÑÐ²Ð¾ÑÐµÐ½Ð¾ Ð¾Ð±ÑÐ°Ð· Ð±Ð¾Ð³Ð¸Ð½Ñ ÐÐµÑÐµÐ³Ð¸Ð½Ñ. ÐÐ¸ÑÐ°Ð½ÐºÐ¸ Ð²Ð¸Ð³Ð¾ÑÐ¾Ð²Ð»ÑÐ»Ð¸ Ð´ÑÐ²ÑÐ°ÑÐ° Ð· Ð½Ð°Ð³Ð¾Ð´Ð¸ ÐÐµÐ»Ð¸ÐºÐ¾Ð´Ð½Ñ Ñ Ð´Ð°ÑÑÐ²Ð°Ð»Ð¸ ÑÑ ÑÐ»Ð¾Ð¿ÑÑÐ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2569" y="2228167"/>
            <a:ext cx="3409491" cy="2307089"/>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ÐÐ°ÑÑÐ¸Ð½ÐºÐ¸ Ð¿Ð¾ Ð·Ð°Ð¿ÑÐ¾ÑÑ Ð½Ð°Ð¹Ð´Ð°Ð²Ð½ÑÑÐ° Ð¿Ð¸ÑÐ°Ð½ÐºÐ°"/>
          <p:cNvPicPr>
            <a:picLocks noChangeAspect="1" noChangeArrowheads="1"/>
          </p:cNvPicPr>
          <p:nvPr/>
        </p:nvPicPr>
        <p:blipFill rotWithShape="1">
          <a:blip r:embed="rId4">
            <a:extLst>
              <a:ext uri="{28A0092B-C50C-407E-A947-70E740481C1C}">
                <a14:useLocalDpi xmlns:a14="http://schemas.microsoft.com/office/drawing/2010/main" val="0"/>
              </a:ext>
            </a:extLst>
          </a:blip>
          <a:srcRect l="28952" t="13069" r="36000"/>
          <a:stretch/>
        </p:blipFill>
        <p:spPr bwMode="auto">
          <a:xfrm>
            <a:off x="5660571" y="2647379"/>
            <a:ext cx="2670628" cy="3775753"/>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ÐÐ°ÑÑÐ¸Ð½ÐºÐ¸ Ð¿Ð¾ Ð·Ð°Ð¿ÑÐ¾ÑÑ Ð±Ð¾Ð³Ð¸Ð½Ñ Ð±ÐµÑÐµÐ³Ð¸Ð½Ñ"/>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5084" y="5092579"/>
            <a:ext cx="3860801" cy="1484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6221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ÐÐ¾ÑÐ¾Ð¶ÐµÐµ Ð¸Ð·Ð¾Ð±ÑÐ°Ð¶ÐµÐ½Ð¸Ð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6350"/>
            <a:ext cx="12075885" cy="81975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2032002" y="1095829"/>
            <a:ext cx="9321798" cy="594860"/>
          </a:xfrm>
        </p:spPr>
        <p:txBody>
          <a:bodyPr>
            <a:noAutofit/>
          </a:bodyPr>
          <a:lstStyle/>
          <a:p>
            <a:pPr algn="ctr"/>
            <a:r>
              <a:rPr lang="uk-UA" sz="4000" b="1" dirty="0" smtClean="0">
                <a:latin typeface="Times New Roman" panose="02020603050405020304" pitchFamily="18" charset="0"/>
                <a:cs typeface="Times New Roman" panose="02020603050405020304" pitchFamily="18" charset="0"/>
              </a:rPr>
              <a:t>Вирушаючи  волами по сіль переважно до Азовського і Чорного морів</a:t>
            </a:r>
            <a:r>
              <a:rPr lang="uk-UA" sz="4000" b="1" dirty="0" smtClean="0">
                <a:latin typeface="Times New Roman" panose="02020603050405020304" pitchFamily="18" charset="0"/>
                <a:cs typeface="Times New Roman" panose="02020603050405020304" pitchFamily="18" charset="0"/>
              </a:rPr>
              <a:t>,  що </a:t>
            </a:r>
            <a:r>
              <a:rPr lang="uk-UA" sz="4000" b="1" dirty="0" smtClean="0">
                <a:latin typeface="Times New Roman" panose="02020603050405020304" pitchFamily="18" charset="0"/>
                <a:cs typeface="Times New Roman" panose="02020603050405020304" pitchFamily="18" charset="0"/>
              </a:rPr>
              <a:t>з собою брали чумаки</a:t>
            </a:r>
            <a:endParaRPr lang="ru-RU" sz="4000" b="1" dirty="0">
              <a:latin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246744" y="123371"/>
            <a:ext cx="1785257" cy="97245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sz="2400" dirty="0" smtClean="0"/>
              <a:t>2</a:t>
            </a:r>
            <a:endParaRPr lang="ru-RU" sz="2400" dirty="0"/>
          </a:p>
        </p:txBody>
      </p:sp>
      <p:pic>
        <p:nvPicPr>
          <p:cNvPr id="5" name="Рисунок 4"/>
          <p:cNvPicPr>
            <a:picLocks noChangeAspect="1"/>
          </p:cNvPicPr>
          <p:nvPr/>
        </p:nvPicPr>
        <p:blipFill>
          <a:blip r:embed="rId3"/>
          <a:stretch>
            <a:fillRect/>
          </a:stretch>
        </p:blipFill>
        <p:spPr>
          <a:xfrm>
            <a:off x="6154162" y="2474460"/>
            <a:ext cx="5740748" cy="3876675"/>
          </a:xfrm>
          <a:prstGeom prst="rect">
            <a:avLst/>
          </a:prstGeom>
        </p:spPr>
      </p:pic>
      <p:sp>
        <p:nvSpPr>
          <p:cNvPr id="7" name="Скругленный прямоугольник 6"/>
          <p:cNvSpPr/>
          <p:nvPr/>
        </p:nvSpPr>
        <p:spPr>
          <a:xfrm>
            <a:off x="812800" y="3077028"/>
            <a:ext cx="4666342" cy="310605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ru-RU" b="1" dirty="0" err="1" smtClean="0">
                <a:latin typeface="Times New Roman" panose="02020603050405020304" pitchFamily="18" charset="0"/>
                <a:ea typeface="Calibri" panose="020F0502020204030204" pitchFamily="34" charset="0"/>
              </a:rPr>
              <a:t>Вирушаючи</a:t>
            </a:r>
            <a:r>
              <a:rPr lang="ru-RU" b="1" dirty="0" smtClean="0">
                <a:latin typeface="Times New Roman" panose="02020603050405020304" pitchFamily="18" charset="0"/>
                <a:ea typeface="Calibri" panose="020F0502020204030204" pitchFamily="34" charset="0"/>
              </a:rPr>
              <a:t> </a:t>
            </a:r>
            <a:r>
              <a:rPr lang="ru-RU" b="1" dirty="0">
                <a:latin typeface="Times New Roman" panose="02020603050405020304" pitchFamily="18" charset="0"/>
                <a:ea typeface="Calibri" panose="020F0502020204030204" pitchFamily="34" charset="0"/>
              </a:rPr>
              <a:t>волами по </a:t>
            </a:r>
            <a:r>
              <a:rPr lang="ru-RU" b="1" dirty="0" err="1">
                <a:latin typeface="Times New Roman" panose="02020603050405020304" pitchFamily="18" charset="0"/>
                <a:ea typeface="Calibri" panose="020F0502020204030204" pitchFamily="34" charset="0"/>
              </a:rPr>
              <a:t>сіль</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переважно</a:t>
            </a:r>
            <a:r>
              <a:rPr lang="ru-RU" b="1" dirty="0">
                <a:latin typeface="Times New Roman" panose="02020603050405020304" pitchFamily="18" charset="0"/>
                <a:ea typeface="Calibri" panose="020F0502020204030204" pitchFamily="34" charset="0"/>
              </a:rPr>
              <a:t> до </a:t>
            </a:r>
            <a:r>
              <a:rPr lang="ru-RU" b="1" dirty="0" err="1">
                <a:latin typeface="Times New Roman" panose="02020603050405020304" pitchFamily="18" charset="0"/>
                <a:ea typeface="Calibri" panose="020F0502020204030204" pitchFamily="34" charset="0"/>
              </a:rPr>
              <a:t>Азовського</a:t>
            </a:r>
            <a:r>
              <a:rPr lang="ru-RU" b="1" dirty="0">
                <a:latin typeface="Times New Roman" panose="02020603050405020304" pitchFamily="18" charset="0"/>
                <a:ea typeface="Calibri" panose="020F0502020204030204" pitchFamily="34" charset="0"/>
              </a:rPr>
              <a:t> і </a:t>
            </a:r>
            <a:r>
              <a:rPr lang="ru-RU" b="1" dirty="0" err="1">
                <a:latin typeface="Times New Roman" panose="02020603050405020304" pitchFamily="18" charset="0"/>
                <a:ea typeface="Calibri" panose="020F0502020204030204" pitchFamily="34" charset="0"/>
              </a:rPr>
              <a:t>Чорного</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морів</a:t>
            </a:r>
            <a:r>
              <a:rPr lang="ru-RU" b="1" dirty="0">
                <a:latin typeface="Times New Roman" panose="02020603050405020304" pitchFamily="18" charset="0"/>
                <a:ea typeface="Calibri" panose="020F0502020204030204" pitchFamily="34" charset="0"/>
              </a:rPr>
              <a:t>, чумаки брали з собою </a:t>
            </a:r>
            <a:r>
              <a:rPr lang="ru-RU" b="1" dirty="0" err="1">
                <a:latin typeface="Times New Roman" panose="02020603050405020304" pitchFamily="18" charset="0"/>
                <a:ea typeface="Calibri" panose="020F0502020204030204" pitchFamily="34" charset="0"/>
              </a:rPr>
              <a:t>півня</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який</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був</a:t>
            </a:r>
            <a:r>
              <a:rPr lang="ru-RU" b="1" dirty="0">
                <a:latin typeface="Times New Roman" panose="02020603050405020304" pitchFamily="18" charset="0"/>
                <a:ea typeface="Calibri" panose="020F0502020204030204" pitchFamily="34" charset="0"/>
              </a:rPr>
              <a:t> для них </a:t>
            </a:r>
            <a:r>
              <a:rPr lang="ru-RU" b="1" dirty="0" err="1">
                <a:latin typeface="Times New Roman" panose="02020603050405020304" pitchFamily="18" charset="0"/>
                <a:ea typeface="Calibri" panose="020F0502020204030204" pitchFamily="34" charset="0"/>
              </a:rPr>
              <a:t>своєрідним</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годинником</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Адже</a:t>
            </a:r>
            <a:r>
              <a:rPr lang="ru-RU" b="1" dirty="0">
                <a:latin typeface="Times New Roman" panose="02020603050405020304" pitchFamily="18" charset="0"/>
                <a:ea typeface="Calibri" panose="020F0502020204030204" pitchFamily="34" charset="0"/>
              </a:rPr>
              <a:t>, не </a:t>
            </a:r>
            <a:r>
              <a:rPr lang="ru-RU" b="1" dirty="0" err="1">
                <a:latin typeface="Times New Roman" panose="02020603050405020304" pitchFamily="18" charset="0"/>
                <a:ea typeface="Calibri" panose="020F0502020204030204" pitchFamily="34" charset="0"/>
              </a:rPr>
              <a:t>маючи</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ні</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годинників</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ні</a:t>
            </a:r>
            <a:r>
              <a:rPr lang="ru-RU" b="1" dirty="0">
                <a:latin typeface="Times New Roman" panose="02020603050405020304" pitchFamily="18" charset="0"/>
                <a:ea typeface="Calibri" panose="020F0502020204030204" pitchFamily="34" charset="0"/>
              </a:rPr>
              <a:t> карт, вони </a:t>
            </a:r>
            <a:r>
              <a:rPr lang="ru-RU" b="1" dirty="0" err="1">
                <a:latin typeface="Times New Roman" panose="02020603050405020304" pitchFamily="18" charset="0"/>
                <a:ea typeface="Calibri" panose="020F0502020204030204" pitchFamily="34" charset="0"/>
              </a:rPr>
              <a:t>вміли</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визначати</a:t>
            </a:r>
            <a:r>
              <a:rPr lang="ru-RU" b="1" dirty="0">
                <a:latin typeface="Times New Roman" panose="02020603050405020304" pitchFamily="18" charset="0"/>
                <a:ea typeface="Calibri" panose="020F0502020204030204" pitchFamily="34" charset="0"/>
              </a:rPr>
              <a:t> час і </a:t>
            </a:r>
            <a:r>
              <a:rPr lang="ru-RU" b="1" dirty="0" err="1">
                <a:latin typeface="Times New Roman" panose="02020603050405020304" pitchFamily="18" charset="0"/>
                <a:ea typeface="Calibri" panose="020F0502020204030204" pitchFamily="34" charset="0"/>
              </a:rPr>
              <a:t>свій</a:t>
            </a:r>
            <a:r>
              <a:rPr lang="ru-RU" b="1" dirty="0">
                <a:latin typeface="Times New Roman" panose="02020603050405020304" pitchFamily="18" charset="0"/>
                <a:ea typeface="Calibri" panose="020F0502020204030204" pitchFamily="34" charset="0"/>
              </a:rPr>
              <a:t> маршрут. А </a:t>
            </a:r>
            <a:r>
              <a:rPr lang="ru-RU" b="1" dirty="0" err="1">
                <a:latin typeface="Times New Roman" panose="02020603050405020304" pitchFamily="18" charset="0"/>
                <a:ea typeface="Calibri" panose="020F0502020204030204" pitchFamily="34" charset="0"/>
              </a:rPr>
              <a:t>орієнтиром</a:t>
            </a:r>
            <a:r>
              <a:rPr lang="ru-RU" b="1" dirty="0">
                <a:latin typeface="Times New Roman" panose="02020603050405020304" pitchFamily="18" charset="0"/>
                <a:ea typeface="Calibri" panose="020F0502020204030204" pitchFamily="34" charset="0"/>
              </a:rPr>
              <a:t> маршруту </a:t>
            </a:r>
            <a:r>
              <a:rPr lang="ru-RU" b="1" dirty="0" err="1">
                <a:latin typeface="Times New Roman" panose="02020603050405020304" pitchFamily="18" charset="0"/>
                <a:ea typeface="Calibri" panose="020F0502020204030204" pitchFamily="34" charset="0"/>
              </a:rPr>
              <a:t>слугувало</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сузір'я</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Чумацький</a:t>
            </a:r>
            <a:r>
              <a:rPr lang="ru-RU" b="1" dirty="0">
                <a:latin typeface="Times New Roman" panose="02020603050405020304" pitchFamily="18" charset="0"/>
                <a:ea typeface="Calibri" panose="020F0502020204030204" pitchFamily="34" charset="0"/>
              </a:rPr>
              <a:t> шлях.</a:t>
            </a:r>
            <a:endParaRPr lang="ru-RU" b="1" dirty="0"/>
          </a:p>
        </p:txBody>
      </p:sp>
    </p:spTree>
    <p:extLst>
      <p:ext uri="{BB962C8B-B14F-4D97-AF65-F5344CB8AC3E}">
        <p14:creationId xmlns:p14="http://schemas.microsoft.com/office/powerpoint/2010/main" val="37173283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ÐÐ¾ÑÐ¾Ð¶ÐµÐµ Ð¸Ð·Ð¾Ð±ÑÐ°Ð¶ÐµÐ½Ð¸Ð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075885" cy="81975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983343" y="1103086"/>
            <a:ext cx="10515600" cy="761774"/>
          </a:xfrm>
        </p:spPr>
        <p:txBody>
          <a:bodyPr>
            <a:normAutofit fontScale="90000"/>
          </a:bodyPr>
          <a:lstStyle/>
          <a:p>
            <a:r>
              <a:rPr lang="uk-UA" b="1" dirty="0" smtClean="0">
                <a:latin typeface="Times New Roman" panose="02020603050405020304" pitchFamily="18" charset="0"/>
                <a:cs typeface="Times New Roman" panose="02020603050405020304" pitchFamily="18" charset="0"/>
              </a:rPr>
              <a:t>Коли з’явилося новорічна ялинка в Україні?</a:t>
            </a:r>
            <a:endParaRPr lang="ru-RU" b="1" dirty="0">
              <a:latin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286657" y="174172"/>
            <a:ext cx="1759857" cy="92891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sz="2400" dirty="0" smtClean="0"/>
              <a:t>3</a:t>
            </a:r>
            <a:endParaRPr lang="ru-RU" sz="2400" dirty="0"/>
          </a:p>
        </p:txBody>
      </p:sp>
      <p:sp>
        <p:nvSpPr>
          <p:cNvPr id="6" name="Скругленный прямоугольник 5"/>
          <p:cNvSpPr/>
          <p:nvPr/>
        </p:nvSpPr>
        <p:spPr>
          <a:xfrm>
            <a:off x="478971" y="2627087"/>
            <a:ext cx="4992915" cy="296091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ru-RU" sz="2000" b="1" dirty="0" err="1" smtClean="0">
                <a:latin typeface="Times New Roman" panose="02020603050405020304" pitchFamily="18" charset="0"/>
                <a:ea typeface="Calibri" panose="020F0502020204030204" pitchFamily="34" charset="0"/>
              </a:rPr>
              <a:t>Новорічна</a:t>
            </a:r>
            <a:r>
              <a:rPr lang="ru-RU" sz="2000" b="1" dirty="0" smtClean="0">
                <a:latin typeface="Times New Roman" panose="02020603050405020304" pitchFamily="18" charset="0"/>
                <a:ea typeface="Calibri" panose="020F0502020204030204" pitchFamily="34" charset="0"/>
              </a:rPr>
              <a:t> </a:t>
            </a:r>
            <a:r>
              <a:rPr lang="ru-RU" sz="2000" b="1" dirty="0" err="1">
                <a:latin typeface="Times New Roman" panose="02020603050405020304" pitchFamily="18" charset="0"/>
                <a:ea typeface="Calibri" panose="020F0502020204030204" pitchFamily="34" charset="0"/>
              </a:rPr>
              <a:t>ялинка</a:t>
            </a:r>
            <a:r>
              <a:rPr lang="ru-RU" sz="2000" b="1" dirty="0">
                <a:latin typeface="Times New Roman" panose="02020603050405020304" pitchFamily="18" charset="0"/>
                <a:ea typeface="Calibri" panose="020F0502020204030204" pitchFamily="34" charset="0"/>
              </a:rPr>
              <a:t> </a:t>
            </a:r>
            <a:r>
              <a:rPr lang="ru-RU" sz="2000" b="1" dirty="0" err="1">
                <a:latin typeface="Times New Roman" panose="02020603050405020304" pitchFamily="18" charset="0"/>
                <a:ea typeface="Calibri" panose="020F0502020204030204" pitchFamily="34" charset="0"/>
              </a:rPr>
              <a:t>з'явилась</a:t>
            </a:r>
            <a:r>
              <a:rPr lang="ru-RU" sz="2000" b="1" dirty="0">
                <a:latin typeface="Times New Roman" panose="02020603050405020304" pitchFamily="18" charset="0"/>
                <a:ea typeface="Calibri" panose="020F0502020204030204" pitchFamily="34" charset="0"/>
              </a:rPr>
              <a:t> в </a:t>
            </a:r>
            <a:r>
              <a:rPr lang="ru-RU" sz="2000" b="1" dirty="0" err="1">
                <a:latin typeface="Times New Roman" panose="02020603050405020304" pitchFamily="18" charset="0"/>
                <a:ea typeface="Calibri" panose="020F0502020204030204" pitchFamily="34" charset="0"/>
              </a:rPr>
              <a:t>Україні</a:t>
            </a:r>
            <a:r>
              <a:rPr lang="ru-RU" sz="2000" b="1" dirty="0">
                <a:latin typeface="Times New Roman" panose="02020603050405020304" pitchFamily="18" charset="0"/>
                <a:ea typeface="Calibri" panose="020F0502020204030204" pitchFamily="34" charset="0"/>
              </a:rPr>
              <a:t> в XVII ст. за наказом Петра І, </a:t>
            </a:r>
            <a:r>
              <a:rPr lang="ru-RU" sz="2000" b="1" dirty="0" err="1">
                <a:latin typeface="Times New Roman" panose="02020603050405020304" pitchFamily="18" charset="0"/>
                <a:ea typeface="Calibri" panose="020F0502020204030204" pitchFamily="34" charset="0"/>
              </a:rPr>
              <a:t>хоча</a:t>
            </a:r>
            <a:r>
              <a:rPr lang="ru-RU" sz="2000" b="1" dirty="0">
                <a:latin typeface="Times New Roman" panose="02020603050405020304" pitchFamily="18" charset="0"/>
                <a:ea typeface="Calibri" panose="020F0502020204030204" pitchFamily="34" charset="0"/>
              </a:rPr>
              <a:t> на </a:t>
            </a:r>
            <a:r>
              <a:rPr lang="ru-RU" sz="2000" b="1" dirty="0" err="1">
                <a:latin typeface="Times New Roman" panose="02020603050405020304" pitchFamily="18" charset="0"/>
                <a:ea typeface="Calibri" panose="020F0502020204030204" pitchFamily="34" charset="0"/>
              </a:rPr>
              <a:t>Західній</a:t>
            </a:r>
            <a:r>
              <a:rPr lang="ru-RU" sz="2000" b="1" dirty="0">
                <a:latin typeface="Times New Roman" panose="02020603050405020304" pitchFamily="18" charset="0"/>
                <a:ea typeface="Calibri" panose="020F0502020204030204" pitchFamily="34" charset="0"/>
              </a:rPr>
              <a:t> </a:t>
            </a:r>
            <a:r>
              <a:rPr lang="ru-RU" sz="2000" b="1" dirty="0" err="1">
                <a:latin typeface="Times New Roman" panose="02020603050405020304" pitchFamily="18" charset="0"/>
                <a:ea typeface="Calibri" panose="020F0502020204030204" pitchFamily="34" charset="0"/>
              </a:rPr>
              <a:t>Україні</a:t>
            </a:r>
            <a:r>
              <a:rPr lang="ru-RU" sz="2000" b="1" dirty="0">
                <a:latin typeface="Times New Roman" panose="02020603050405020304" pitchFamily="18" charset="0"/>
                <a:ea typeface="Calibri" panose="020F0502020204030204" pitchFamily="34" charset="0"/>
              </a:rPr>
              <a:t> </a:t>
            </a:r>
            <a:r>
              <a:rPr lang="ru-RU" sz="2000" b="1" dirty="0" err="1">
                <a:latin typeface="Times New Roman" panose="02020603050405020304" pitchFamily="18" charset="0"/>
                <a:ea typeface="Calibri" panose="020F0502020204030204" pitchFamily="34" charset="0"/>
              </a:rPr>
              <a:t>її</a:t>
            </a:r>
            <a:r>
              <a:rPr lang="ru-RU" sz="2000" b="1" dirty="0">
                <a:latin typeface="Times New Roman" panose="02020603050405020304" pitchFamily="18" charset="0"/>
                <a:ea typeface="Calibri" panose="020F0502020204030204" pitchFamily="34" charset="0"/>
              </a:rPr>
              <a:t> </a:t>
            </a:r>
            <a:r>
              <a:rPr lang="ru-RU" sz="2000" b="1" dirty="0" err="1">
                <a:latin typeface="Times New Roman" panose="02020603050405020304" pitchFamily="18" charset="0"/>
                <a:ea typeface="Calibri" panose="020F0502020204030204" pitchFamily="34" charset="0"/>
              </a:rPr>
              <a:t>влаштовували</a:t>
            </a:r>
            <a:r>
              <a:rPr lang="ru-RU" sz="2000" b="1" dirty="0">
                <a:latin typeface="Times New Roman" panose="02020603050405020304" pitchFamily="18" charset="0"/>
                <a:ea typeface="Calibri" panose="020F0502020204030204" pitchFamily="34" charset="0"/>
              </a:rPr>
              <a:t> </a:t>
            </a:r>
            <a:r>
              <a:rPr lang="ru-RU" sz="2000" b="1" dirty="0" err="1">
                <a:latin typeface="Times New Roman" panose="02020603050405020304" pitchFamily="18" charset="0"/>
                <a:ea typeface="Calibri" panose="020F0502020204030204" pitchFamily="34" charset="0"/>
              </a:rPr>
              <a:t>значно</a:t>
            </a:r>
            <a:r>
              <a:rPr lang="ru-RU" sz="2000" b="1" dirty="0">
                <a:latin typeface="Times New Roman" panose="02020603050405020304" pitchFamily="18" charset="0"/>
                <a:ea typeface="Calibri" panose="020F0502020204030204" pitchFamily="34" charset="0"/>
              </a:rPr>
              <a:t> </a:t>
            </a:r>
            <a:r>
              <a:rPr lang="ru-RU" sz="2000" b="1" dirty="0" err="1">
                <a:latin typeface="Times New Roman" panose="02020603050405020304" pitchFamily="18" charset="0"/>
                <a:ea typeface="Calibri" panose="020F0502020204030204" pitchFamily="34" charset="0"/>
              </a:rPr>
              <a:t>раніше</a:t>
            </a:r>
            <a:r>
              <a:rPr lang="ru-RU" sz="2000" b="1" dirty="0">
                <a:latin typeface="Times New Roman" panose="02020603050405020304" pitchFamily="18" charset="0"/>
                <a:ea typeface="Calibri" panose="020F0502020204030204" pitchFamily="34" charset="0"/>
              </a:rPr>
              <a:t>. У наших </a:t>
            </a:r>
            <a:r>
              <a:rPr lang="ru-RU" sz="2000" b="1" dirty="0" err="1">
                <a:latin typeface="Times New Roman" panose="02020603050405020304" pitchFamily="18" charset="0"/>
                <a:ea typeface="Calibri" panose="020F0502020204030204" pitchFamily="34" charset="0"/>
              </a:rPr>
              <a:t>пращурів</a:t>
            </a:r>
            <a:r>
              <a:rPr lang="ru-RU" sz="2000" b="1" dirty="0">
                <a:latin typeface="Times New Roman" panose="02020603050405020304" pitchFamily="18" charset="0"/>
                <a:ea typeface="Calibri" panose="020F0502020204030204" pitchFamily="34" charset="0"/>
              </a:rPr>
              <a:t> </a:t>
            </a:r>
            <a:r>
              <a:rPr lang="ru-RU" sz="2000" b="1" dirty="0" err="1">
                <a:latin typeface="Times New Roman" panose="02020603050405020304" pitchFamily="18" charset="0"/>
                <a:ea typeface="Calibri" panose="020F0502020204030204" pitchFamily="34" charset="0"/>
              </a:rPr>
              <a:t>цю</a:t>
            </a:r>
            <a:r>
              <a:rPr lang="ru-RU" sz="2000" b="1" dirty="0">
                <a:latin typeface="Times New Roman" panose="02020603050405020304" pitchFamily="18" charset="0"/>
                <a:ea typeface="Calibri" panose="020F0502020204030204" pitchFamily="34" charset="0"/>
              </a:rPr>
              <a:t> роль </a:t>
            </a:r>
            <a:r>
              <a:rPr lang="ru-RU" sz="2000" b="1" dirty="0" err="1">
                <a:latin typeface="Times New Roman" panose="02020603050405020304" pitchFamily="18" charset="0"/>
                <a:ea typeface="Calibri" panose="020F0502020204030204" pitchFamily="34" charset="0"/>
              </a:rPr>
              <a:t>виконував</a:t>
            </a:r>
            <a:r>
              <a:rPr lang="ru-RU" sz="2000" b="1" dirty="0">
                <a:latin typeface="Times New Roman" panose="02020603050405020304" pitchFamily="18" charset="0"/>
                <a:ea typeface="Calibri" panose="020F0502020204030204" pitchFamily="34" charset="0"/>
              </a:rPr>
              <a:t> </a:t>
            </a:r>
            <a:r>
              <a:rPr lang="ru-RU" sz="2000" b="1" dirty="0" err="1">
                <a:latin typeface="Times New Roman" panose="02020603050405020304" pitchFamily="18" charset="0"/>
                <a:ea typeface="Calibri" panose="020F0502020204030204" pitchFamily="34" charset="0"/>
              </a:rPr>
              <a:t>Дідух</a:t>
            </a:r>
            <a:r>
              <a:rPr lang="ru-RU" sz="2000" b="1" dirty="0">
                <a:latin typeface="Times New Roman" panose="02020603050405020304" pitchFamily="18" charset="0"/>
                <a:ea typeface="Calibri" panose="020F0502020204030204" pitchFamily="34" charset="0"/>
              </a:rPr>
              <a:t>. До </a:t>
            </a:r>
            <a:r>
              <a:rPr lang="ru-RU" sz="2000" b="1" dirty="0" err="1">
                <a:latin typeface="Times New Roman" panose="02020603050405020304" pitchFamily="18" charset="0"/>
                <a:ea typeface="Calibri" panose="020F0502020204030204" pitchFamily="34" charset="0"/>
              </a:rPr>
              <a:t>прийняття</a:t>
            </a:r>
            <a:r>
              <a:rPr lang="ru-RU" sz="2000" b="1" dirty="0">
                <a:latin typeface="Times New Roman" panose="02020603050405020304" pitchFamily="18" charset="0"/>
                <a:ea typeface="Calibri" panose="020F0502020204030204" pitchFamily="34" charset="0"/>
              </a:rPr>
              <a:t> </a:t>
            </a:r>
            <a:r>
              <a:rPr lang="ru-RU" sz="2000" b="1" dirty="0" err="1">
                <a:latin typeface="Times New Roman" panose="02020603050405020304" pitchFamily="18" charset="0"/>
                <a:ea typeface="Calibri" panose="020F0502020204030204" pitchFamily="34" charset="0"/>
              </a:rPr>
              <a:t>християнства</a:t>
            </a:r>
            <a:r>
              <a:rPr lang="ru-RU" sz="2000" b="1" dirty="0">
                <a:latin typeface="Times New Roman" panose="02020603050405020304" pitchFamily="18" charset="0"/>
                <a:ea typeface="Calibri" panose="020F0502020204030204" pitchFamily="34" charset="0"/>
              </a:rPr>
              <a:t> </a:t>
            </a:r>
            <a:r>
              <a:rPr lang="ru-RU" sz="2000" b="1" dirty="0" err="1">
                <a:latin typeface="Times New Roman" panose="02020603050405020304" pitchFamily="18" charset="0"/>
                <a:ea typeface="Calibri" panose="020F0502020204030204" pitchFamily="34" charset="0"/>
              </a:rPr>
              <a:t>Новий</a:t>
            </a:r>
            <a:r>
              <a:rPr lang="ru-RU" sz="2000" b="1" dirty="0">
                <a:latin typeface="Times New Roman" panose="02020603050405020304" pitchFamily="18" charset="0"/>
                <a:ea typeface="Calibri" panose="020F0502020204030204" pitchFamily="34" charset="0"/>
              </a:rPr>
              <a:t> </a:t>
            </a:r>
            <a:r>
              <a:rPr lang="ru-RU" sz="2000" b="1" dirty="0" err="1">
                <a:latin typeface="Times New Roman" panose="02020603050405020304" pitchFamily="18" charset="0"/>
                <a:ea typeface="Calibri" panose="020F0502020204030204" pitchFamily="34" charset="0"/>
              </a:rPr>
              <a:t>рік</a:t>
            </a:r>
            <a:r>
              <a:rPr lang="ru-RU" sz="2000" b="1" dirty="0">
                <a:latin typeface="Times New Roman" panose="02020603050405020304" pitchFamily="18" charset="0"/>
                <a:ea typeface="Calibri" panose="020F0502020204030204" pitchFamily="34" charset="0"/>
              </a:rPr>
              <a:t> </a:t>
            </a:r>
            <a:r>
              <a:rPr lang="ru-RU" sz="2000" b="1" dirty="0" err="1">
                <a:latin typeface="Times New Roman" panose="02020603050405020304" pitchFamily="18" charset="0"/>
                <a:ea typeface="Calibri" panose="020F0502020204030204" pitchFamily="34" charset="0"/>
              </a:rPr>
              <a:t>святкували</a:t>
            </a:r>
            <a:r>
              <a:rPr lang="ru-RU" sz="2000" b="1" dirty="0">
                <a:latin typeface="Times New Roman" panose="02020603050405020304" pitchFamily="18" charset="0"/>
                <a:ea typeface="Calibri" panose="020F0502020204030204" pitchFamily="34" charset="0"/>
              </a:rPr>
              <a:t> </a:t>
            </a:r>
            <a:r>
              <a:rPr lang="ru-RU" sz="2000" b="1" dirty="0" err="1">
                <a:latin typeface="Times New Roman" panose="02020603050405020304" pitchFamily="18" charset="0"/>
                <a:ea typeface="Calibri" panose="020F0502020204030204" pitchFamily="34" charset="0"/>
              </a:rPr>
              <a:t>напровесні</a:t>
            </a:r>
            <a:r>
              <a:rPr lang="ru-RU" sz="2000" b="1" dirty="0">
                <a:latin typeface="Times New Roman" panose="02020603050405020304" pitchFamily="18" charset="0"/>
                <a:ea typeface="Calibri" panose="020F0502020204030204" pitchFamily="34" charset="0"/>
              </a:rPr>
              <a:t>.</a:t>
            </a:r>
            <a:endParaRPr lang="ru-RU" sz="2000" b="1" dirty="0"/>
          </a:p>
        </p:txBody>
      </p:sp>
      <p:pic>
        <p:nvPicPr>
          <p:cNvPr id="31746" name="Picture 2" descr="ÐÐ°ÑÑÐ¸Ð½ÐºÐ¸ Ð¿Ð¾ Ð·Ð°Ð¿ÑÐ¾ÑÑ Ð½Ð¾Ð²Ð¾ÑÑÑÐ½Ð° ÑÐ»Ð¸Ð½Ðº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5159" y="1864860"/>
            <a:ext cx="3096841" cy="4455886"/>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ÐÐ°ÑÑÐ¸Ð½ÐºÐ¸ Ð¿Ð¾ Ð·Ð°Ð¿ÑÐ¾ÑÑ Ð¿ÐµÑÑÑÐ¾ Ñ"/>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0514" y="2793774"/>
            <a:ext cx="2195286" cy="3227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4141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ÐÐ¾ÑÐ¾Ð¶ÐµÐµ Ð¸Ð·Ð¾Ð±ÑÐ°Ð¶ÐµÐ½Ð¸Ð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075885" cy="81975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838200" y="1041512"/>
            <a:ext cx="10515600" cy="761774"/>
          </a:xfrm>
        </p:spPr>
        <p:txBody>
          <a:bodyPr>
            <a:normAutofit fontScale="90000"/>
          </a:bodyPr>
          <a:lstStyle/>
          <a:p>
            <a:pPr algn="ctr"/>
            <a:r>
              <a:rPr lang="uk-UA" b="1" dirty="0" smtClean="0">
                <a:latin typeface="Times New Roman" panose="02020603050405020304" pitchFamily="18" charset="0"/>
                <a:cs typeface="Times New Roman" panose="02020603050405020304" pitchFamily="18" charset="0"/>
              </a:rPr>
              <a:t>Яким чином визначали місце</a:t>
            </a:r>
            <a:r>
              <a:rPr lang="uk-UA" b="1" dirty="0" smtClean="0">
                <a:latin typeface="Times New Roman" panose="02020603050405020304" pitchFamily="18" charset="0"/>
                <a:cs typeface="Times New Roman" panose="02020603050405020304" pitchFamily="18" charset="0"/>
              </a:rPr>
              <a:t>, де </a:t>
            </a:r>
            <a:r>
              <a:rPr lang="uk-UA" b="1" dirty="0" smtClean="0">
                <a:latin typeface="Times New Roman" panose="02020603050405020304" pitchFamily="18" charset="0"/>
                <a:cs typeface="Times New Roman" panose="02020603050405020304" pitchFamily="18" charset="0"/>
              </a:rPr>
              <a:t>мали заводити оселі або копати криницю?</a:t>
            </a:r>
            <a:endParaRPr lang="ru-RU" b="1" dirty="0">
              <a:latin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116115" y="0"/>
            <a:ext cx="2002971" cy="92891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sz="2400" dirty="0" smtClean="0"/>
              <a:t>4</a:t>
            </a:r>
            <a:endParaRPr lang="ru-RU" sz="2400" dirty="0"/>
          </a:p>
        </p:txBody>
      </p:sp>
      <p:pic>
        <p:nvPicPr>
          <p:cNvPr id="5" name="Рисунок 4"/>
          <p:cNvPicPr>
            <a:picLocks noChangeAspect="1"/>
          </p:cNvPicPr>
          <p:nvPr/>
        </p:nvPicPr>
        <p:blipFill>
          <a:blip r:embed="rId3"/>
          <a:stretch>
            <a:fillRect/>
          </a:stretch>
        </p:blipFill>
        <p:spPr>
          <a:xfrm>
            <a:off x="7393682" y="2902856"/>
            <a:ext cx="4304831" cy="3274105"/>
          </a:xfrm>
          <a:prstGeom prst="rect">
            <a:avLst/>
          </a:prstGeom>
        </p:spPr>
      </p:pic>
      <p:sp>
        <p:nvSpPr>
          <p:cNvPr id="6" name="Скругленный прямоугольник 5"/>
          <p:cNvSpPr/>
          <p:nvPr/>
        </p:nvSpPr>
        <p:spPr>
          <a:xfrm>
            <a:off x="696685" y="2670628"/>
            <a:ext cx="6284685" cy="373017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ru-RU" sz="2000" b="1">
                <a:latin typeface="Times New Roman" panose="02020603050405020304" pitchFamily="18" charset="0"/>
                <a:ea typeface="Calibri" panose="020F0502020204030204" pitchFamily="34" charset="0"/>
              </a:rPr>
              <a:t>місце, де мали зводити оселю або копати криницю, наші предки визначали ось яким чином. На вибране для спорудження оселі місце ввечері насипали кілька жменьок зерна. Якщо вранці збіжжя не було поруйноване, то вважалося, що місце придатне для життя. Коли ж поклювали птахи або поточили миші — не придатне. Джерела для криниць виявляли за допомогою дерев'яного вугілля, яєць, вовни чи листка лопуха, залишаючи їх на ніч. Якщо вони були зволожені або на них з'являлися краплини, то тут і копали колодязь.</a:t>
            </a:r>
            <a:endParaRPr lang="ru-RU" sz="2000" b="1"/>
          </a:p>
        </p:txBody>
      </p:sp>
    </p:spTree>
    <p:extLst>
      <p:ext uri="{BB962C8B-B14F-4D97-AF65-F5344CB8AC3E}">
        <p14:creationId xmlns:p14="http://schemas.microsoft.com/office/powerpoint/2010/main" val="22251836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ÐÐ¾ÑÐ¾Ð¶ÐµÐµ Ð¸Ð·Ð¾Ð±ÑÐ°Ð¶ÐµÐ½Ð¸Ð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075885" cy="81975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843313" y="787739"/>
            <a:ext cx="9554029" cy="1302317"/>
          </a:xfrm>
        </p:spPr>
        <p:txBody>
          <a:bodyPr>
            <a:normAutofit/>
          </a:bodyPr>
          <a:lstStyle/>
          <a:p>
            <a:pPr algn="ctr"/>
            <a:r>
              <a:rPr lang="uk-UA" b="1" dirty="0" smtClean="0">
                <a:latin typeface="Times New Roman" panose="02020603050405020304" pitchFamily="18" charset="0"/>
                <a:cs typeface="Times New Roman" panose="02020603050405020304" pitchFamily="18" charset="0"/>
              </a:rPr>
              <a:t>За яких умов в Україні відбувався обряд весілля  батькам?</a:t>
            </a:r>
            <a:endParaRPr lang="ru-RU" b="1" dirty="0">
              <a:latin typeface="Times New Roman" panose="02020603050405020304" pitchFamily="18" charset="0"/>
              <a:cs typeface="Times New Roman" panose="02020603050405020304" pitchFamily="18" charset="0"/>
            </a:endParaRPr>
          </a:p>
        </p:txBody>
      </p:sp>
      <p:sp>
        <p:nvSpPr>
          <p:cNvPr id="6" name="Скругленный прямоугольник 5"/>
          <p:cNvSpPr/>
          <p:nvPr/>
        </p:nvSpPr>
        <p:spPr>
          <a:xfrm>
            <a:off x="130628" y="787739"/>
            <a:ext cx="1712686" cy="89988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dirty="0" smtClean="0"/>
              <a:t>5</a:t>
            </a:r>
            <a:endParaRPr lang="ru-RU" dirty="0"/>
          </a:p>
        </p:txBody>
      </p:sp>
      <p:pic>
        <p:nvPicPr>
          <p:cNvPr id="7" name="Рисунок 6"/>
          <p:cNvPicPr>
            <a:picLocks noChangeAspect="1"/>
          </p:cNvPicPr>
          <p:nvPr/>
        </p:nvPicPr>
        <p:blipFill>
          <a:blip r:embed="rId3"/>
          <a:stretch>
            <a:fillRect/>
          </a:stretch>
        </p:blipFill>
        <p:spPr>
          <a:xfrm>
            <a:off x="5657987" y="2590574"/>
            <a:ext cx="6175535" cy="4086906"/>
          </a:xfrm>
          <a:prstGeom prst="rect">
            <a:avLst/>
          </a:prstGeom>
        </p:spPr>
      </p:pic>
      <p:sp>
        <p:nvSpPr>
          <p:cNvPr id="4" name="Скругленный прямоугольник 3"/>
          <p:cNvSpPr/>
          <p:nvPr/>
        </p:nvSpPr>
        <p:spPr>
          <a:xfrm>
            <a:off x="130628" y="3048000"/>
            <a:ext cx="4847772" cy="275771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b="1" dirty="0" smtClean="0">
                <a:latin typeface="Times New Roman" panose="02020603050405020304" pitchFamily="18" charset="0"/>
                <a:ea typeface="Calibri" panose="020F0502020204030204" pitchFamily="34" charset="0"/>
              </a:rPr>
              <a:t>В </a:t>
            </a:r>
            <a:r>
              <a:rPr lang="ru-RU" b="1" dirty="0" err="1">
                <a:latin typeface="Times New Roman" panose="02020603050405020304" pitchFamily="18" charset="0"/>
                <a:ea typeface="Calibri" panose="020F0502020204030204" pitchFamily="34" charset="0"/>
              </a:rPr>
              <a:t>Україні</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був</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звичай</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влаштовувати</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весілля</a:t>
            </a:r>
            <a:r>
              <a:rPr lang="ru-RU" b="1" dirty="0">
                <a:latin typeface="Times New Roman" panose="02020603050405020304" pitchFamily="18" charset="0"/>
                <a:ea typeface="Calibri" panose="020F0502020204030204" pitchFamily="34" charset="0"/>
              </a:rPr>
              <a:t> батькам. За </a:t>
            </a:r>
            <a:r>
              <a:rPr lang="ru-RU" b="1" dirty="0" err="1">
                <a:latin typeface="Times New Roman" panose="02020603050405020304" pitchFamily="18" charset="0"/>
                <a:ea typeface="Calibri" panose="020F0502020204030204" pitchFamily="34" charset="0"/>
              </a:rPr>
              <a:t>яких</a:t>
            </a:r>
            <a:r>
              <a:rPr lang="ru-RU" b="1" dirty="0">
                <a:latin typeface="Times New Roman" panose="02020603050405020304" pitchFamily="18" charset="0"/>
                <a:ea typeface="Calibri" panose="020F0502020204030204" pitchFamily="34" charset="0"/>
              </a:rPr>
              <a:t> умов </a:t>
            </a:r>
            <a:r>
              <a:rPr lang="ru-RU" b="1" dirty="0" err="1">
                <a:latin typeface="Times New Roman" panose="02020603050405020304" pitchFamily="18" charset="0"/>
                <a:ea typeface="Calibri" panose="020F0502020204030204" pitchFamily="34" charset="0"/>
              </a:rPr>
              <a:t>відбувався</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цей</a:t>
            </a:r>
            <a:r>
              <a:rPr lang="ru-RU" b="1" dirty="0">
                <a:latin typeface="Times New Roman" panose="02020603050405020304" pitchFamily="18" charset="0"/>
                <a:ea typeface="Calibri" panose="020F0502020204030204" pitchFamily="34" charset="0"/>
              </a:rPr>
              <a:t> обряд і як </a:t>
            </a:r>
            <a:r>
              <a:rPr lang="ru-RU" b="1" dirty="0" err="1">
                <a:latin typeface="Times New Roman" panose="02020603050405020304" pitchFamily="18" charset="0"/>
                <a:ea typeface="Calibri" panose="020F0502020204030204" pitchFamily="34" charset="0"/>
              </a:rPr>
              <a:t>він</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називався</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Вінець</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або</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весілля</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батьків</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влаштовували</a:t>
            </a:r>
            <a:r>
              <a:rPr lang="ru-RU" b="1" dirty="0">
                <a:latin typeface="Times New Roman" panose="02020603050405020304" pitchFamily="18" charset="0"/>
                <a:ea typeface="Calibri" panose="020F0502020204030204" pitchFamily="34" charset="0"/>
              </a:rPr>
              <a:t> на </a:t>
            </a:r>
            <a:r>
              <a:rPr lang="ru-RU" b="1" dirty="0" err="1">
                <a:latin typeface="Times New Roman" panose="02020603050405020304" pitchFamily="18" charset="0"/>
                <a:ea typeface="Calibri" panose="020F0502020204030204" pitchFamily="34" charset="0"/>
              </a:rPr>
              <a:t>третій</a:t>
            </a:r>
            <a:r>
              <a:rPr lang="ru-RU" b="1" dirty="0">
                <a:latin typeface="Times New Roman" panose="02020603050405020304" pitchFamily="18" charset="0"/>
                <a:ea typeface="Calibri" panose="020F0502020204030204" pitchFamily="34" charset="0"/>
              </a:rPr>
              <a:t> день </a:t>
            </a:r>
            <a:r>
              <a:rPr lang="ru-RU" b="1" dirty="0" err="1">
                <a:latin typeface="Times New Roman" panose="02020603050405020304" pitchFamily="18" charset="0"/>
                <a:ea typeface="Calibri" panose="020F0502020204030204" pitchFamily="34" charset="0"/>
              </a:rPr>
              <a:t>весілля</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останньої</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дитини</a:t>
            </a:r>
            <a:r>
              <a:rPr lang="ru-RU" b="1" dirty="0">
                <a:latin typeface="Times New Roman" panose="02020603050405020304" pitchFamily="18" charset="0"/>
                <a:ea typeface="Calibri" panose="020F0502020204030204" pitchFamily="34" charset="0"/>
              </a:rPr>
              <a:t> за </a:t>
            </a:r>
            <a:r>
              <a:rPr lang="ru-RU" b="1" dirty="0" err="1">
                <a:latin typeface="Times New Roman" panose="02020603050405020304" pitchFamily="18" charset="0"/>
                <a:ea typeface="Calibri" panose="020F0502020204030204" pitchFamily="34" charset="0"/>
              </a:rPr>
              <a:t>умови</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якщо</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старші</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одружені</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діти</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також</a:t>
            </a:r>
            <a:r>
              <a:rPr lang="ru-RU" b="1" dirty="0">
                <a:latin typeface="Times New Roman" panose="02020603050405020304" pitchFamily="18" charset="0"/>
                <a:ea typeface="Calibri" panose="020F0502020204030204" pitchFamily="34" charset="0"/>
              </a:rPr>
              <a:t> жили в </a:t>
            </a:r>
            <a:r>
              <a:rPr lang="ru-RU" b="1" dirty="0" err="1">
                <a:latin typeface="Times New Roman" panose="02020603050405020304" pitchFamily="18" charset="0"/>
                <a:ea typeface="Calibri" panose="020F0502020204030204" pitchFamily="34" charset="0"/>
              </a:rPr>
              <a:t>парі</a:t>
            </a:r>
            <a:r>
              <a:rPr lang="ru-RU" b="1" dirty="0">
                <a:latin typeface="Times New Roman" panose="02020603050405020304" pitchFamily="18" charset="0"/>
                <a:ea typeface="Calibri" panose="020F0502020204030204" pitchFamily="34" charset="0"/>
              </a:rPr>
              <a:t>.</a:t>
            </a:r>
            <a:endParaRPr lang="ru-RU" b="1" dirty="0"/>
          </a:p>
        </p:txBody>
      </p:sp>
    </p:spTree>
    <p:extLst>
      <p:ext uri="{BB962C8B-B14F-4D97-AF65-F5344CB8AC3E}">
        <p14:creationId xmlns:p14="http://schemas.microsoft.com/office/powerpoint/2010/main" val="5469635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ÐÐ°ÑÑÐ¸Ð½ÐºÐ¸ Ð¿Ð¾ Ð·Ð°Ð¿ÑÐ¾ÑÑ ÑÐ¾Ð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052188" y="1491454"/>
            <a:ext cx="10515600" cy="805317"/>
          </a:xfrm>
        </p:spPr>
        <p:txBody>
          <a:bodyPr>
            <a:normAutofit fontScale="90000"/>
          </a:bodyPr>
          <a:lstStyle/>
          <a:p>
            <a:pPr algn="ctr"/>
            <a:r>
              <a:rPr lang="uk-UA" b="1" dirty="0" smtClean="0">
                <a:latin typeface="Times New Roman" panose="02020603050405020304" pitchFamily="18" charset="0"/>
                <a:cs typeface="Times New Roman" panose="02020603050405020304" pitchFamily="18" charset="0"/>
              </a:rPr>
              <a:t>Який найдавніший музичний інструмент у світі?</a:t>
            </a:r>
            <a:endParaRPr lang="ru-RU" b="1" dirty="0">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79516" y="203199"/>
            <a:ext cx="1745343" cy="8853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sz="2400" dirty="0" smtClean="0"/>
              <a:t>1</a:t>
            </a:r>
            <a:endParaRPr lang="ru-RU" sz="2400" dirty="0"/>
          </a:p>
        </p:txBody>
      </p:sp>
      <p:sp>
        <p:nvSpPr>
          <p:cNvPr id="6" name="Скругленный прямоугольник 5"/>
          <p:cNvSpPr/>
          <p:nvPr/>
        </p:nvSpPr>
        <p:spPr>
          <a:xfrm>
            <a:off x="3106057" y="203200"/>
            <a:ext cx="2409372" cy="88537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uk-UA" sz="3200" b="1" dirty="0" smtClean="0">
                <a:latin typeface="Monotype Corsiva" panose="03010101010201010101" pitchFamily="66" charset="0"/>
              </a:rPr>
              <a:t>Мистецтво</a:t>
            </a:r>
            <a:endParaRPr lang="ru-RU" sz="3200" b="1" dirty="0">
              <a:latin typeface="Monotype Corsiva" panose="03010101010201010101" pitchFamily="66" charset="0"/>
            </a:endParaRPr>
          </a:p>
        </p:txBody>
      </p:sp>
      <p:pic>
        <p:nvPicPr>
          <p:cNvPr id="7" name="Рисунок 6"/>
          <p:cNvPicPr>
            <a:picLocks noChangeAspect="1"/>
          </p:cNvPicPr>
          <p:nvPr/>
        </p:nvPicPr>
        <p:blipFill>
          <a:blip r:embed="rId3"/>
          <a:stretch>
            <a:fillRect/>
          </a:stretch>
        </p:blipFill>
        <p:spPr>
          <a:xfrm>
            <a:off x="7066384" y="2960913"/>
            <a:ext cx="4501404" cy="3433763"/>
          </a:xfrm>
          <a:prstGeom prst="rect">
            <a:avLst/>
          </a:prstGeom>
        </p:spPr>
      </p:pic>
      <p:sp>
        <p:nvSpPr>
          <p:cNvPr id="4" name="Скругленный прямоугольник 3"/>
          <p:cNvSpPr/>
          <p:nvPr/>
        </p:nvSpPr>
        <p:spPr>
          <a:xfrm>
            <a:off x="522515" y="3222171"/>
            <a:ext cx="4891314" cy="254419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ru-RU" sz="2000" b="1" dirty="0" err="1">
                <a:latin typeface="Times New Roman" panose="02020603050405020304" pitchFamily="18" charset="0"/>
                <a:ea typeface="Calibri" panose="020F0502020204030204" pitchFamily="34" charset="0"/>
              </a:rPr>
              <a:t>Найдовший</a:t>
            </a:r>
            <a:r>
              <a:rPr lang="ru-RU" sz="2000" b="1" dirty="0">
                <a:latin typeface="Times New Roman" panose="02020603050405020304" pitchFamily="18" charset="0"/>
                <a:ea typeface="Calibri" panose="020F0502020204030204" pitchFamily="34" charset="0"/>
              </a:rPr>
              <a:t> </a:t>
            </a:r>
            <a:r>
              <a:rPr lang="ru-RU" sz="2000" b="1" dirty="0" err="1">
                <a:latin typeface="Times New Roman" panose="02020603050405020304" pitchFamily="18" charset="0"/>
                <a:ea typeface="Calibri" panose="020F0502020204030204" pitchFamily="34" charset="0"/>
              </a:rPr>
              <a:t>музичний</a:t>
            </a:r>
            <a:r>
              <a:rPr lang="ru-RU" sz="2000" b="1" dirty="0">
                <a:latin typeface="Times New Roman" panose="02020603050405020304" pitchFamily="18" charset="0"/>
                <a:ea typeface="Calibri" panose="020F0502020204030204" pitchFamily="34" charset="0"/>
              </a:rPr>
              <a:t> </a:t>
            </a:r>
            <a:r>
              <a:rPr lang="ru-RU" sz="2000" b="1" dirty="0" err="1">
                <a:latin typeface="Times New Roman" panose="02020603050405020304" pitchFamily="18" charset="0"/>
                <a:ea typeface="Calibri" panose="020F0502020204030204" pitchFamily="34" charset="0"/>
              </a:rPr>
              <a:t>інструмент</a:t>
            </a:r>
            <a:r>
              <a:rPr lang="ru-RU" sz="2000" b="1" dirty="0">
                <a:latin typeface="Times New Roman" panose="02020603050405020304" pitchFamily="18" charset="0"/>
                <a:ea typeface="Calibri" panose="020F0502020204030204" pitchFamily="34" charset="0"/>
              </a:rPr>
              <a:t> у </a:t>
            </a:r>
            <a:r>
              <a:rPr lang="ru-RU" sz="2000" b="1" dirty="0" err="1">
                <a:latin typeface="Times New Roman" panose="02020603050405020304" pitchFamily="18" charset="0"/>
                <a:ea typeface="Calibri" panose="020F0502020204030204" pitchFamily="34" charset="0"/>
              </a:rPr>
              <a:t>світі</a:t>
            </a:r>
            <a:r>
              <a:rPr lang="ru-RU" sz="2000" b="1" dirty="0">
                <a:latin typeface="Times New Roman" panose="02020603050405020304" pitchFamily="18" charset="0"/>
                <a:ea typeface="Calibri" panose="020F0502020204030204" pitchFamily="34" charset="0"/>
              </a:rPr>
              <a:t> - </a:t>
            </a:r>
            <a:r>
              <a:rPr lang="ru-RU" sz="2000" b="1" dirty="0" err="1">
                <a:latin typeface="Times New Roman" panose="02020603050405020304" pitchFamily="18" charset="0"/>
                <a:ea typeface="Calibri" panose="020F0502020204030204" pitchFamily="34" charset="0"/>
              </a:rPr>
              <a:t>це</a:t>
            </a:r>
            <a:r>
              <a:rPr lang="ru-RU" sz="2000" b="1" dirty="0">
                <a:latin typeface="Times New Roman" panose="02020603050405020304" pitchFamily="18" charset="0"/>
                <a:ea typeface="Calibri" panose="020F0502020204030204" pitchFamily="34" charset="0"/>
              </a:rPr>
              <a:t> </a:t>
            </a:r>
            <a:r>
              <a:rPr lang="ru-RU" sz="2000" b="1" dirty="0" err="1">
                <a:latin typeface="Times New Roman" panose="02020603050405020304" pitchFamily="18" charset="0"/>
                <a:ea typeface="Calibri" panose="020F0502020204030204" pitchFamily="34" charset="0"/>
              </a:rPr>
              <a:t>українська</a:t>
            </a:r>
            <a:r>
              <a:rPr lang="ru-RU" sz="2000" b="1" dirty="0">
                <a:latin typeface="Times New Roman" panose="02020603050405020304" pitchFamily="18" charset="0"/>
                <a:ea typeface="Calibri" panose="020F0502020204030204" pitchFamily="34" charset="0"/>
              </a:rPr>
              <a:t> </a:t>
            </a:r>
            <a:r>
              <a:rPr lang="ru-RU" sz="2000" b="1" dirty="0" err="1">
                <a:latin typeface="Times New Roman" panose="02020603050405020304" pitchFamily="18" charset="0"/>
                <a:ea typeface="Calibri" panose="020F0502020204030204" pitchFamily="34" charset="0"/>
              </a:rPr>
              <a:t>трембіта</a:t>
            </a:r>
            <a:r>
              <a:rPr lang="ru-RU" sz="2000" b="1" dirty="0">
                <a:latin typeface="Times New Roman" panose="02020603050405020304" pitchFamily="18" charset="0"/>
                <a:ea typeface="Calibri" panose="020F0502020204030204" pitchFamily="34" charset="0"/>
              </a:rPr>
              <a:t>. </a:t>
            </a:r>
            <a:r>
              <a:rPr lang="ru-RU" sz="2000" b="1" dirty="0" err="1">
                <a:latin typeface="Times New Roman" panose="02020603050405020304" pitchFamily="18" charset="0"/>
                <a:ea typeface="Calibri" panose="020F0502020204030204" pitchFamily="34" charset="0"/>
              </a:rPr>
              <a:t>Її</a:t>
            </a:r>
            <a:r>
              <a:rPr lang="ru-RU" sz="2000" b="1" dirty="0">
                <a:latin typeface="Times New Roman" panose="02020603050405020304" pitchFamily="18" charset="0"/>
                <a:ea typeface="Calibri" panose="020F0502020204030204" pitchFamily="34" charset="0"/>
              </a:rPr>
              <a:t> </a:t>
            </a:r>
            <a:r>
              <a:rPr lang="ru-RU" sz="2000" b="1" dirty="0" err="1">
                <a:latin typeface="Times New Roman" panose="02020603050405020304" pitchFamily="18" charset="0"/>
                <a:ea typeface="Calibri" panose="020F0502020204030204" pitchFamily="34" charset="0"/>
              </a:rPr>
              <a:t>довжина</a:t>
            </a:r>
            <a:r>
              <a:rPr lang="ru-RU" sz="2000" b="1" dirty="0">
                <a:latin typeface="Times New Roman" panose="02020603050405020304" pitchFamily="18" charset="0"/>
                <a:ea typeface="Calibri" panose="020F0502020204030204" pitchFamily="34" charset="0"/>
              </a:rPr>
              <a:t> </a:t>
            </a:r>
            <a:r>
              <a:rPr lang="ru-RU" sz="2000" b="1" dirty="0" err="1">
                <a:latin typeface="Times New Roman" panose="02020603050405020304" pitchFamily="18" charset="0"/>
                <a:ea typeface="Calibri" panose="020F0502020204030204" pitchFamily="34" charset="0"/>
              </a:rPr>
              <a:t>може</a:t>
            </a:r>
            <a:r>
              <a:rPr lang="ru-RU" sz="2000" b="1" dirty="0">
                <a:latin typeface="Times New Roman" panose="02020603050405020304" pitchFamily="18" charset="0"/>
                <a:ea typeface="Calibri" panose="020F0502020204030204" pitchFamily="34" charset="0"/>
              </a:rPr>
              <a:t> </a:t>
            </a:r>
            <a:r>
              <a:rPr lang="ru-RU" sz="2000" b="1" dirty="0" err="1">
                <a:latin typeface="Times New Roman" panose="02020603050405020304" pitchFamily="18" charset="0"/>
                <a:ea typeface="Calibri" panose="020F0502020204030204" pitchFamily="34" charset="0"/>
              </a:rPr>
              <a:t>досягати</a:t>
            </a:r>
            <a:r>
              <a:rPr lang="ru-RU" sz="2000" b="1" dirty="0">
                <a:latin typeface="Times New Roman" panose="02020603050405020304" pitchFamily="18" charset="0"/>
                <a:ea typeface="Calibri" panose="020F0502020204030204" pitchFamily="34" charset="0"/>
              </a:rPr>
              <a:t> </a:t>
            </a:r>
            <a:r>
              <a:rPr lang="ru-RU" sz="2000" b="1" dirty="0" err="1">
                <a:latin typeface="Times New Roman" panose="02020603050405020304" pitchFamily="18" charset="0"/>
                <a:ea typeface="Calibri" panose="020F0502020204030204" pitchFamily="34" charset="0"/>
              </a:rPr>
              <a:t>чотирьох</a:t>
            </a:r>
            <a:r>
              <a:rPr lang="ru-RU" sz="2000" b="1" dirty="0">
                <a:latin typeface="Times New Roman" panose="02020603050405020304" pitchFamily="18" charset="0"/>
                <a:ea typeface="Calibri" panose="020F0502020204030204" pitchFamily="34" charset="0"/>
              </a:rPr>
              <a:t> </a:t>
            </a:r>
            <a:r>
              <a:rPr lang="ru-RU" sz="2000" b="1" dirty="0" err="1">
                <a:latin typeface="Times New Roman" panose="02020603050405020304" pitchFamily="18" charset="0"/>
                <a:ea typeface="Calibri" panose="020F0502020204030204" pitchFamily="34" charset="0"/>
              </a:rPr>
              <a:t>метрів</a:t>
            </a:r>
            <a:r>
              <a:rPr lang="ru-RU" sz="2000" b="1" dirty="0">
                <a:latin typeface="Times New Roman" panose="02020603050405020304" pitchFamily="18" charset="0"/>
                <a:ea typeface="Calibri" panose="020F0502020204030204" pitchFamily="34" charset="0"/>
              </a:rPr>
              <a:t>, а </a:t>
            </a:r>
            <a:r>
              <a:rPr lang="ru-RU" sz="2000" b="1" dirty="0" err="1">
                <a:latin typeface="Times New Roman" panose="02020603050405020304" pitchFamily="18" charset="0"/>
                <a:ea typeface="Calibri" panose="020F0502020204030204" pitchFamily="34" charset="0"/>
              </a:rPr>
              <a:t>її</a:t>
            </a:r>
            <a:r>
              <a:rPr lang="ru-RU" sz="2000" b="1" dirty="0">
                <a:latin typeface="Times New Roman" panose="02020603050405020304" pitchFamily="18" charset="0"/>
                <a:ea typeface="Calibri" panose="020F0502020204030204" pitchFamily="34" charset="0"/>
              </a:rPr>
              <a:t> звуки </a:t>
            </a:r>
            <a:r>
              <a:rPr lang="ru-RU" sz="2000" b="1" dirty="0" err="1">
                <a:latin typeface="Times New Roman" panose="02020603050405020304" pitchFamily="18" charset="0"/>
                <a:ea typeface="Calibri" panose="020F0502020204030204" pitchFamily="34" charset="0"/>
              </a:rPr>
              <a:t>чутні</a:t>
            </a:r>
            <a:r>
              <a:rPr lang="ru-RU" sz="2000" b="1" dirty="0">
                <a:latin typeface="Times New Roman" panose="02020603050405020304" pitchFamily="18" charset="0"/>
                <a:ea typeface="Calibri" panose="020F0502020204030204" pitchFamily="34" charset="0"/>
              </a:rPr>
              <a:t> </a:t>
            </a:r>
            <a:r>
              <a:rPr lang="ru-RU" sz="2000" b="1" dirty="0" err="1">
                <a:latin typeface="Times New Roman" panose="02020603050405020304" pitchFamily="18" charset="0"/>
                <a:ea typeface="Calibri" panose="020F0502020204030204" pitchFamily="34" charset="0"/>
              </a:rPr>
              <a:t>більш</a:t>
            </a:r>
            <a:r>
              <a:rPr lang="ru-RU" sz="2000" b="1" dirty="0">
                <a:latin typeface="Times New Roman" panose="02020603050405020304" pitchFamily="18" charset="0"/>
                <a:ea typeface="Calibri" panose="020F0502020204030204" pitchFamily="34" charset="0"/>
              </a:rPr>
              <a:t> </a:t>
            </a:r>
            <a:r>
              <a:rPr lang="ru-RU" sz="2000" b="1" dirty="0" err="1">
                <a:latin typeface="Times New Roman" panose="02020603050405020304" pitchFamily="18" charset="0"/>
                <a:ea typeface="Calibri" panose="020F0502020204030204" pitchFamily="34" charset="0"/>
              </a:rPr>
              <a:t>ніж</a:t>
            </a:r>
            <a:r>
              <a:rPr lang="ru-RU" sz="2000" b="1" dirty="0">
                <a:latin typeface="Times New Roman" panose="02020603050405020304" pitchFamily="18" charset="0"/>
                <a:ea typeface="Calibri" panose="020F0502020204030204" pitchFamily="34" charset="0"/>
              </a:rPr>
              <a:t> за десять </a:t>
            </a:r>
            <a:r>
              <a:rPr lang="ru-RU" sz="2000" b="1" dirty="0" err="1">
                <a:latin typeface="Times New Roman" panose="02020603050405020304" pitchFamily="18" charset="0"/>
                <a:ea typeface="Calibri" panose="020F0502020204030204" pitchFamily="34" charset="0"/>
              </a:rPr>
              <a:t>кілометрів</a:t>
            </a:r>
            <a:endParaRPr lang="ru-RU" sz="2000" b="1" dirty="0"/>
          </a:p>
        </p:txBody>
      </p:sp>
    </p:spTree>
    <p:extLst>
      <p:ext uri="{BB962C8B-B14F-4D97-AF65-F5344CB8AC3E}">
        <p14:creationId xmlns:p14="http://schemas.microsoft.com/office/powerpoint/2010/main" val="13016149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ÐÐ°ÑÑÐ¸Ð½ÐºÐ¸ Ð¿Ð¾ Ð·Ð°Ð¿ÑÐ¾ÑÑ ÑÐ¾Ð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545104"/>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838200" y="1001486"/>
            <a:ext cx="10515600" cy="689202"/>
          </a:xfrm>
        </p:spPr>
        <p:txBody>
          <a:bodyPr>
            <a:normAutofit fontScale="90000"/>
          </a:bodyPr>
          <a:lstStyle/>
          <a:p>
            <a:r>
              <a:rPr lang="uk-UA" b="1" dirty="0" smtClean="0">
                <a:latin typeface="Times New Roman" panose="02020603050405020304" pitchFamily="18" charset="0"/>
                <a:cs typeface="Times New Roman" panose="02020603050405020304" pitchFamily="18" charset="0"/>
              </a:rPr>
              <a:t>Хто найвідоміший музикант Київської Русі?</a:t>
            </a:r>
            <a:endParaRPr lang="ru-RU" b="1" dirty="0">
              <a:latin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185057" y="72344"/>
            <a:ext cx="1426029" cy="7985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sz="2400" dirty="0" smtClean="0"/>
              <a:t>3</a:t>
            </a:r>
            <a:endParaRPr lang="ru-RU" sz="2400" dirty="0"/>
          </a:p>
        </p:txBody>
      </p:sp>
      <p:pic>
        <p:nvPicPr>
          <p:cNvPr id="5" name="Рисунок 4"/>
          <p:cNvPicPr>
            <a:picLocks noChangeAspect="1"/>
          </p:cNvPicPr>
          <p:nvPr/>
        </p:nvPicPr>
        <p:blipFill>
          <a:blip r:embed="rId3"/>
          <a:stretch>
            <a:fillRect/>
          </a:stretch>
        </p:blipFill>
        <p:spPr>
          <a:xfrm>
            <a:off x="7051600" y="2307770"/>
            <a:ext cx="4020025" cy="4319134"/>
          </a:xfrm>
          <a:prstGeom prst="rect">
            <a:avLst/>
          </a:prstGeom>
        </p:spPr>
      </p:pic>
      <p:sp>
        <p:nvSpPr>
          <p:cNvPr id="6" name="Скругленный прямоугольник 5"/>
          <p:cNvSpPr/>
          <p:nvPr/>
        </p:nvSpPr>
        <p:spPr>
          <a:xfrm>
            <a:off x="838200" y="3140811"/>
            <a:ext cx="4484914" cy="265305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ru-RU" sz="2000" b="1">
                <a:solidFill>
                  <a:schemeClr val="tx1"/>
                </a:solidFill>
                <a:latin typeface="Times New Roman" panose="02020603050405020304" pitchFamily="18" charset="0"/>
                <a:ea typeface="Calibri" panose="020F0502020204030204" pitchFamily="34" charset="0"/>
              </a:rPr>
              <a:t>Найвідоміший музикант Київської Русі — співець XI ст. Боян, який жив при дворі Святослава Ярославовича і якого згадує автор «Слова о полку Ігоревім».</a:t>
            </a:r>
            <a:endParaRPr lang="ru-RU" sz="2000" b="1">
              <a:solidFill>
                <a:schemeClr val="tx1"/>
              </a:solidFill>
            </a:endParaRPr>
          </a:p>
        </p:txBody>
      </p:sp>
    </p:spTree>
    <p:extLst>
      <p:ext uri="{BB962C8B-B14F-4D97-AF65-F5344CB8AC3E}">
        <p14:creationId xmlns:p14="http://schemas.microsoft.com/office/powerpoint/2010/main" val="33592165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ÐÐ°ÑÑÐ¸Ð½ÐºÐ¸ Ð¿Ð¾ Ð·Ð°Ð¿ÑÐ¾ÑÑ ÑÐ¾Ð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545104"/>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447800" y="943429"/>
            <a:ext cx="10515600" cy="776288"/>
          </a:xfrm>
        </p:spPr>
        <p:txBody>
          <a:bodyPr>
            <a:normAutofit fontScale="90000"/>
          </a:bodyPr>
          <a:lstStyle/>
          <a:p>
            <a:r>
              <a:rPr lang="uk-UA" b="1" dirty="0" smtClean="0">
                <a:latin typeface="Times New Roman" panose="02020603050405020304" pitchFamily="18" charset="0"/>
                <a:cs typeface="Times New Roman" panose="02020603050405020304" pitchFamily="18" charset="0"/>
              </a:rPr>
              <a:t>Де знаходяться найбільші сходи в Україні?</a:t>
            </a:r>
            <a:endParaRPr lang="ru-RU" b="1" dirty="0">
              <a:latin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460829" y="0"/>
            <a:ext cx="1973943" cy="9434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uk-UA" sz="2400" dirty="0" smtClean="0"/>
              <a:t>3</a:t>
            </a:r>
            <a:endParaRPr lang="ru-RU" sz="2400" dirty="0"/>
          </a:p>
        </p:txBody>
      </p:sp>
      <p:pic>
        <p:nvPicPr>
          <p:cNvPr id="5" name="Рисунок 4"/>
          <p:cNvPicPr>
            <a:picLocks noChangeAspect="1"/>
          </p:cNvPicPr>
          <p:nvPr/>
        </p:nvPicPr>
        <p:blipFill>
          <a:blip r:embed="rId3"/>
          <a:stretch>
            <a:fillRect/>
          </a:stretch>
        </p:blipFill>
        <p:spPr>
          <a:xfrm>
            <a:off x="6630307" y="2409371"/>
            <a:ext cx="5333093" cy="3999820"/>
          </a:xfrm>
          <a:prstGeom prst="rect">
            <a:avLst/>
          </a:prstGeom>
        </p:spPr>
      </p:pic>
      <p:sp>
        <p:nvSpPr>
          <p:cNvPr id="7" name="Скругленный прямоугольник 6"/>
          <p:cNvSpPr/>
          <p:nvPr/>
        </p:nvSpPr>
        <p:spPr>
          <a:xfrm>
            <a:off x="460829" y="2554514"/>
            <a:ext cx="5141685" cy="33528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ru-RU" sz="2000" b="1">
                <a:latin typeface="Times New Roman" panose="02020603050405020304" pitchFamily="18" charset="0"/>
                <a:ea typeface="Calibri" panose="020F0502020204030204" pitchFamily="34" charset="0"/>
              </a:rPr>
              <a:t>Найбільші сходи в Україні — Потьомкінські сходи в Одесі — одна з видатних кам'яних споруд 1-ої половини XIX ст. Це складна інженерна споруда висотою 24 м і довжиною 142 м має 142 кам'яних сходинки і 10 площадок. Ширина нагорі — 125 м, внизу — 21 м. В її спорудженні взяли участь архітектори Ф.К.Бофф, Г.І.Торрічеллі та ін. Матеріал — цегла, черепашник, камінь.</a:t>
            </a:r>
            <a:endParaRPr lang="ru-RU" sz="2000" b="1"/>
          </a:p>
        </p:txBody>
      </p:sp>
    </p:spTree>
    <p:extLst>
      <p:ext uri="{BB962C8B-B14F-4D97-AF65-F5344CB8AC3E}">
        <p14:creationId xmlns:p14="http://schemas.microsoft.com/office/powerpoint/2010/main" val="17749616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6" name="Picture 8" descr="ÐÐ°ÑÑÐ¸Ð½ÐºÐ¸ Ð¿Ð¾ Ð·Ð°Ð¿ÑÐ¾ÑÑ ÑÐ¾Ð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545104"/>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896258" y="1175657"/>
            <a:ext cx="10515600" cy="906917"/>
          </a:xfrm>
        </p:spPr>
        <p:txBody>
          <a:bodyPr>
            <a:normAutofit fontScale="90000"/>
          </a:bodyPr>
          <a:lstStyle/>
          <a:p>
            <a:pPr algn="ctr"/>
            <a:r>
              <a:rPr lang="uk-UA" b="1" dirty="0" smtClean="0">
                <a:latin typeface="Times New Roman" panose="02020603050405020304" pitchFamily="18" charset="0"/>
                <a:cs typeface="Times New Roman" panose="02020603050405020304" pitchFamily="18" charset="0"/>
              </a:rPr>
              <a:t>Перший кольоровий українських фільм це….?</a:t>
            </a:r>
            <a:endParaRPr lang="ru-RU" b="1" dirty="0">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63286" y="159657"/>
            <a:ext cx="1465943" cy="72571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sz="2400" dirty="0" smtClean="0"/>
              <a:t>4</a:t>
            </a:r>
            <a:endParaRPr lang="ru-RU" sz="2400" dirty="0"/>
          </a:p>
        </p:txBody>
      </p:sp>
      <p:sp>
        <p:nvSpPr>
          <p:cNvPr id="4" name="Скругленный прямоугольник 3"/>
          <p:cNvSpPr/>
          <p:nvPr/>
        </p:nvSpPr>
        <p:spPr>
          <a:xfrm>
            <a:off x="304800" y="2960914"/>
            <a:ext cx="5442857" cy="298994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ru-RU" sz="2000" b="1">
                <a:latin typeface="Times New Roman" panose="02020603050405020304" pitchFamily="18" charset="0"/>
                <a:ea typeface="Calibri" panose="020F0502020204030204" pitchFamily="34" charset="0"/>
              </a:rPr>
              <a:t>Перший кольоровий український фільм — стрічка М. Екка "Сорочинський ярмарок" — екранізація М.В. Гоголя, створений у 1939 році.</a:t>
            </a:r>
            <a:endParaRPr lang="ru-RU" sz="2000" b="1"/>
          </a:p>
        </p:txBody>
      </p:sp>
      <p:pic>
        <p:nvPicPr>
          <p:cNvPr id="32770" name="Picture 2" descr="ÐÐ°ÑÑÐ¸Ð½ÐºÐ¸ Ð¿Ð¾ Ð·Ð°Ð¿ÑÐ¾ÑÑ ÑÑÑÑÑÐºÐ° Ð. ÐÐºÐºÐ° &quot;Ð¡Ð¾ÑÐ¾ÑÐ¸Ð½ÑÑÐºÐ¸Ð¹ ÑÑÐ¼Ð°ÑÐ¾Ðº&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5175" y="2764746"/>
            <a:ext cx="2381250"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032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ÐÐ°ÑÑÐ¸Ð½ÐºÐ¸ Ð¿Ð¾ Ð·Ð°Ð¿ÑÐ¾ÑÑ Ð³Ð¾Ð»ÑÐ±Ð¾Ð¹ ÑÐ¾Ð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6" y="-400645"/>
            <a:ext cx="12184464" cy="8116488"/>
          </a:xfrm>
          <a:prstGeom prst="rect">
            <a:avLst/>
          </a:prstGeom>
          <a:noFill/>
          <a:extLst>
            <a:ext uri="{909E8E84-426E-40DD-AFC4-6F175D3DCCD1}">
              <a14:hiddenFill xmlns:a14="http://schemas.microsoft.com/office/drawing/2010/main">
                <a:solidFill>
                  <a:srgbClr val="FFFFFF"/>
                </a:solidFill>
              </a14:hiddenFill>
            </a:ext>
          </a:extLst>
        </p:spPr>
      </p:pic>
      <p:sp>
        <p:nvSpPr>
          <p:cNvPr id="5" name="Скругленный прямоугольник 4"/>
          <p:cNvSpPr/>
          <p:nvPr/>
        </p:nvSpPr>
        <p:spPr>
          <a:xfrm>
            <a:off x="95535" y="2552130"/>
            <a:ext cx="2893326" cy="110546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uk-UA" sz="2800" dirty="0" smtClean="0">
                <a:latin typeface="Times New Roman" panose="02020603050405020304" pitchFamily="18" charset="0"/>
                <a:cs typeface="Times New Roman" panose="02020603050405020304" pitchFamily="18" charset="0"/>
              </a:rPr>
              <a:t>Біологія</a:t>
            </a:r>
            <a:endParaRPr lang="ru-RU" sz="2800" dirty="0">
              <a:latin typeface="Times New Roman" panose="02020603050405020304" pitchFamily="18" charset="0"/>
              <a:cs typeface="Times New Roman" panose="02020603050405020304" pitchFamily="18" charset="0"/>
            </a:endParaRPr>
          </a:p>
        </p:txBody>
      </p:sp>
      <p:sp>
        <p:nvSpPr>
          <p:cNvPr id="6" name="Овал 5"/>
          <p:cNvSpPr/>
          <p:nvPr/>
        </p:nvSpPr>
        <p:spPr>
          <a:xfrm>
            <a:off x="3630304" y="150127"/>
            <a:ext cx="3930556" cy="219728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uk-UA" sz="4400" dirty="0" smtClean="0">
                <a:latin typeface="Monotype Corsiva" panose="03010101010201010101" pitchFamily="66" charset="0"/>
                <a:cs typeface="Times New Roman" panose="02020603050405020304" pitchFamily="18" charset="0"/>
              </a:rPr>
              <a:t>Вікторина</a:t>
            </a:r>
            <a:endParaRPr lang="ru-RU" sz="4400" dirty="0">
              <a:latin typeface="Monotype Corsiva" panose="03010101010201010101" pitchFamily="66" charset="0"/>
              <a:cs typeface="Times New Roman" panose="02020603050405020304" pitchFamily="18" charset="0"/>
            </a:endParaRPr>
          </a:p>
        </p:txBody>
      </p:sp>
      <p:sp>
        <p:nvSpPr>
          <p:cNvPr id="7" name="Скругленный прямоугольник 6"/>
          <p:cNvSpPr/>
          <p:nvPr/>
        </p:nvSpPr>
        <p:spPr>
          <a:xfrm>
            <a:off x="3289112" y="2552130"/>
            <a:ext cx="2947916" cy="110546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uk-UA" sz="2800" dirty="0" smtClean="0">
                <a:latin typeface="Times New Roman" panose="02020603050405020304" pitchFamily="18" charset="0"/>
                <a:cs typeface="Times New Roman" panose="02020603050405020304" pitchFamily="18" charset="0"/>
              </a:rPr>
              <a:t>Географія</a:t>
            </a:r>
            <a:endParaRPr lang="ru-RU" sz="2800" dirty="0">
              <a:latin typeface="Times New Roman" panose="02020603050405020304" pitchFamily="18" charset="0"/>
              <a:cs typeface="Times New Roman" panose="02020603050405020304" pitchFamily="18" charset="0"/>
            </a:endParaRPr>
          </a:p>
        </p:txBody>
      </p:sp>
      <p:sp>
        <p:nvSpPr>
          <p:cNvPr id="8" name="Скругленный прямоугольник 7"/>
          <p:cNvSpPr/>
          <p:nvPr/>
        </p:nvSpPr>
        <p:spPr>
          <a:xfrm>
            <a:off x="6537279" y="2572600"/>
            <a:ext cx="2920621" cy="110546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uk-UA" sz="2800" dirty="0" smtClean="0">
                <a:latin typeface="Times New Roman" panose="02020603050405020304" pitchFamily="18" charset="0"/>
                <a:cs typeface="Times New Roman" panose="02020603050405020304" pitchFamily="18" charset="0"/>
              </a:rPr>
              <a:t>Математика</a:t>
            </a:r>
            <a:endParaRPr lang="ru-RU" sz="2800" dirty="0">
              <a:latin typeface="Times New Roman" panose="02020603050405020304" pitchFamily="18" charset="0"/>
              <a:cs typeface="Times New Roman" panose="02020603050405020304" pitchFamily="18" charset="0"/>
            </a:endParaRPr>
          </a:p>
        </p:txBody>
      </p:sp>
      <p:sp>
        <p:nvSpPr>
          <p:cNvPr id="9" name="Скругленный прямоугольник 8"/>
          <p:cNvSpPr/>
          <p:nvPr/>
        </p:nvSpPr>
        <p:spPr>
          <a:xfrm>
            <a:off x="9717206" y="2572600"/>
            <a:ext cx="2474794" cy="110546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uk-UA" sz="2800" dirty="0">
                <a:latin typeface="Times New Roman" panose="02020603050405020304" pitchFamily="18" charset="0"/>
                <a:cs typeface="Times New Roman" panose="02020603050405020304" pitchFamily="18" charset="0"/>
              </a:rPr>
              <a:t>М</a:t>
            </a:r>
            <a:r>
              <a:rPr lang="uk-UA" sz="2800" dirty="0" smtClean="0">
                <a:latin typeface="Times New Roman" panose="02020603050405020304" pitchFamily="18" charset="0"/>
                <a:cs typeface="Times New Roman" panose="02020603050405020304" pitchFamily="18" charset="0"/>
              </a:rPr>
              <a:t>овознавство</a:t>
            </a:r>
            <a:endParaRPr lang="ru-RU" sz="2800" dirty="0">
              <a:latin typeface="Times New Roman" panose="02020603050405020304" pitchFamily="18" charset="0"/>
              <a:cs typeface="Times New Roman" panose="02020603050405020304" pitchFamily="18" charset="0"/>
            </a:endParaRPr>
          </a:p>
        </p:txBody>
      </p:sp>
      <p:sp>
        <p:nvSpPr>
          <p:cNvPr id="10" name="Скругленный прямоугольник 9"/>
          <p:cNvSpPr/>
          <p:nvPr/>
        </p:nvSpPr>
        <p:spPr>
          <a:xfrm>
            <a:off x="265848" y="4771339"/>
            <a:ext cx="2893326" cy="110546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uk-UA" sz="2800" dirty="0" smtClean="0">
                <a:latin typeface="Times New Roman" panose="02020603050405020304" pitchFamily="18" charset="0"/>
                <a:cs typeface="Times New Roman" panose="02020603050405020304" pitchFamily="18" charset="0"/>
              </a:rPr>
              <a:t>Література</a:t>
            </a:r>
            <a:endParaRPr lang="ru-RU" sz="2800" dirty="0">
              <a:latin typeface="Times New Roman" panose="02020603050405020304" pitchFamily="18" charset="0"/>
              <a:cs typeface="Times New Roman" panose="02020603050405020304" pitchFamily="18" charset="0"/>
            </a:endParaRPr>
          </a:p>
        </p:txBody>
      </p:sp>
      <p:sp>
        <p:nvSpPr>
          <p:cNvPr id="12" name="Скругленный прямоугольник 11"/>
          <p:cNvSpPr/>
          <p:nvPr/>
        </p:nvSpPr>
        <p:spPr>
          <a:xfrm>
            <a:off x="3417486" y="4798234"/>
            <a:ext cx="2947916" cy="110546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uk-UA" sz="2800" dirty="0" smtClean="0">
                <a:latin typeface="Times New Roman" panose="02020603050405020304" pitchFamily="18" charset="0"/>
                <a:cs typeface="Times New Roman" panose="02020603050405020304" pitchFamily="18" charset="0"/>
              </a:rPr>
              <a:t>Етнографія</a:t>
            </a:r>
            <a:endParaRPr lang="ru-RU" sz="2800" dirty="0">
              <a:latin typeface="Times New Roman" panose="02020603050405020304" pitchFamily="18" charset="0"/>
              <a:cs typeface="Times New Roman" panose="02020603050405020304" pitchFamily="18" charset="0"/>
            </a:endParaRPr>
          </a:p>
        </p:txBody>
      </p:sp>
      <p:sp>
        <p:nvSpPr>
          <p:cNvPr id="13" name="Скругленный прямоугольник 12"/>
          <p:cNvSpPr/>
          <p:nvPr/>
        </p:nvSpPr>
        <p:spPr>
          <a:xfrm>
            <a:off x="6953452" y="4713762"/>
            <a:ext cx="2920621" cy="1105469"/>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uk-UA" sz="2800" dirty="0" smtClean="0">
                <a:latin typeface="Times New Roman" panose="02020603050405020304" pitchFamily="18" charset="0"/>
                <a:cs typeface="Times New Roman" panose="02020603050405020304" pitchFamily="18" charset="0"/>
              </a:rPr>
              <a:t>Мистецтво</a:t>
            </a:r>
            <a:endParaRPr lang="ru-RU" sz="2800" dirty="0">
              <a:latin typeface="Times New Roman" panose="02020603050405020304" pitchFamily="18" charset="0"/>
              <a:cs typeface="Times New Roman" panose="02020603050405020304" pitchFamily="18" charset="0"/>
            </a:endParaRPr>
          </a:p>
        </p:txBody>
      </p:sp>
      <p:pic>
        <p:nvPicPr>
          <p:cNvPr id="2052" name="Picture 4" descr="ÐÐ°ÑÑÐ¸Ð½ÐºÐ¸ Ð¿Ð¾ Ð·Ð°Ð¿ÑÐ¾ÑÑ Ð²ÑÐºÑÐ¾ÑÐ¸Ð½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848" y="223340"/>
            <a:ext cx="2552700" cy="21240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ÐÐ¾ÑÐ¾Ð¶ÐµÐµ Ð¸Ð·Ð¾Ð±ÑÐ°Ð¶ÐµÐ½Ð¸Ðµ"/>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8947" y="150127"/>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ÐÐ°ÑÑÐ¸Ð½ÐºÐ¸ Ð¿Ð¾ Ð·Ð°Ð¿ÑÐ¾ÑÑ Ð²ÑÐºÑÐ¾ÑÐ¸Ð½Ð°"/>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59680" y="5571967"/>
            <a:ext cx="1774482" cy="1774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9047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ÐÐ°ÑÑÐ¸Ð½ÐºÐ¸ Ð¿Ð¾ Ð·Ð°Ð¿ÑÐ¾ÑÑ ÑÐ¾Ð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normAutofit/>
          </a:bodyPr>
          <a:lstStyle/>
          <a:p>
            <a:pPr algn="ctr"/>
            <a:r>
              <a:rPr lang="uk-UA" sz="4800" b="1" dirty="0" smtClean="0">
                <a:solidFill>
                  <a:srgbClr val="C00000"/>
                </a:solidFill>
                <a:latin typeface="Times New Roman" panose="02020603050405020304" pitchFamily="18" charset="0"/>
                <a:cs typeface="Times New Roman" panose="02020603050405020304" pitchFamily="18" charset="0"/>
              </a:rPr>
              <a:t>Дякую учасникам нашої вікторини!</a:t>
            </a:r>
            <a:endParaRPr lang="ru-RU" sz="4800" b="1" dirty="0">
              <a:solidFill>
                <a:srgbClr val="C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246743" y="1821317"/>
            <a:ext cx="4470400" cy="125571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sz="3200" dirty="0" smtClean="0">
                <a:latin typeface="Times New Roman" panose="02020603050405020304" pitchFamily="18" charset="0"/>
                <a:cs typeface="Times New Roman" panose="02020603050405020304" pitchFamily="18" charset="0"/>
              </a:rPr>
              <a:t>Визначення переможців</a:t>
            </a:r>
            <a:endParaRPr lang="ru-RU" sz="3200" dirty="0">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5950857" y="1440656"/>
            <a:ext cx="4633686" cy="5334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spcAft>
                <a:spcPts val="1000"/>
              </a:spcAft>
            </a:pPr>
            <a:r>
              <a:rPr lang="ru-RU" b="1" dirty="0">
                <a:solidFill>
                  <a:srgbClr val="000000"/>
                </a:solidFill>
                <a:latin typeface="Times New Roman" panose="02020603050405020304" pitchFamily="18" charset="0"/>
                <a:cs typeface="Times New Roman" panose="02020603050405020304" pitchFamily="18" charset="0"/>
              </a:rPr>
              <a:t>Моя </a:t>
            </a:r>
            <a:r>
              <a:rPr lang="ru-RU" b="1" dirty="0" err="1">
                <a:solidFill>
                  <a:srgbClr val="000000"/>
                </a:solidFill>
                <a:latin typeface="Times New Roman" panose="02020603050405020304" pitchFamily="18" charset="0"/>
                <a:cs typeface="Times New Roman" panose="02020603050405020304" pitchFamily="18" charset="0"/>
              </a:rPr>
              <a:t>славетна</a:t>
            </a:r>
            <a:r>
              <a:rPr lang="ru-RU" b="1" dirty="0">
                <a:solidFill>
                  <a:srgbClr val="000000"/>
                </a:solidFill>
                <a:latin typeface="Times New Roman" panose="02020603050405020304" pitchFamily="18" charset="0"/>
                <a:cs typeface="Times New Roman" panose="02020603050405020304" pitchFamily="18" charset="0"/>
              </a:rPr>
              <a:t> </a:t>
            </a:r>
            <a:r>
              <a:rPr lang="ru-RU" b="1" dirty="0" err="1">
                <a:solidFill>
                  <a:srgbClr val="000000"/>
                </a:solidFill>
                <a:latin typeface="Times New Roman" panose="02020603050405020304" pitchFamily="18" charset="0"/>
                <a:cs typeface="Times New Roman" panose="02020603050405020304" pitchFamily="18" charset="0"/>
              </a:rPr>
              <a:t>Україна</a:t>
            </a:r>
            <a:r>
              <a:rPr lang="ru-RU" b="1" dirty="0">
                <a:solidFill>
                  <a:srgbClr val="000000"/>
                </a:solidFill>
                <a:latin typeface="Times New Roman" panose="02020603050405020304" pitchFamily="18" charset="0"/>
                <a:cs typeface="Times New Roman" panose="02020603050405020304" pitchFamily="18" charset="0"/>
              </a:rPr>
              <a:t>,</a:t>
            </a:r>
            <a:br>
              <a:rPr lang="ru-RU" b="1" dirty="0">
                <a:solidFill>
                  <a:srgbClr val="000000"/>
                </a:solidFill>
                <a:latin typeface="Times New Roman" panose="02020603050405020304" pitchFamily="18" charset="0"/>
                <a:cs typeface="Times New Roman" panose="02020603050405020304" pitchFamily="18" charset="0"/>
              </a:rPr>
            </a:br>
            <a:r>
              <a:rPr lang="ru-RU" b="1" dirty="0">
                <a:solidFill>
                  <a:srgbClr val="000000"/>
                </a:solidFill>
                <a:latin typeface="Times New Roman" panose="02020603050405020304" pitchFamily="18" charset="0"/>
                <a:cs typeface="Times New Roman" panose="02020603050405020304" pitchFamily="18" charset="0"/>
              </a:rPr>
              <a:t>Земля </a:t>
            </a:r>
            <a:r>
              <a:rPr lang="ru-RU" b="1" dirty="0" err="1">
                <a:solidFill>
                  <a:srgbClr val="000000"/>
                </a:solidFill>
                <a:latin typeface="Times New Roman" panose="02020603050405020304" pitchFamily="18" charset="0"/>
                <a:cs typeface="Times New Roman" panose="02020603050405020304" pitchFamily="18" charset="0"/>
              </a:rPr>
              <a:t>незламних</a:t>
            </a:r>
            <a:r>
              <a:rPr lang="ru-RU" b="1" dirty="0">
                <a:solidFill>
                  <a:srgbClr val="000000"/>
                </a:solidFill>
                <a:latin typeface="Times New Roman" panose="02020603050405020304" pitchFamily="18" charset="0"/>
                <a:cs typeface="Times New Roman" panose="02020603050405020304" pitchFamily="18" charset="0"/>
              </a:rPr>
              <a:t> </a:t>
            </a:r>
            <a:r>
              <a:rPr lang="ru-RU" b="1" dirty="0" err="1">
                <a:solidFill>
                  <a:srgbClr val="000000"/>
                </a:solidFill>
                <a:latin typeface="Times New Roman" panose="02020603050405020304" pitchFamily="18" charset="0"/>
                <a:cs typeface="Times New Roman" panose="02020603050405020304" pitchFamily="18" charset="0"/>
              </a:rPr>
              <a:t>козаків</a:t>
            </a:r>
            <a:r>
              <a:rPr lang="ru-RU" b="1" dirty="0">
                <a:solidFill>
                  <a:srgbClr val="000000"/>
                </a:solidFill>
                <a:latin typeface="Times New Roman" panose="02020603050405020304" pitchFamily="18" charset="0"/>
                <a:cs typeface="Times New Roman" panose="02020603050405020304" pitchFamily="18" charset="0"/>
              </a:rPr>
              <a:t>,</a:t>
            </a:r>
            <a:br>
              <a:rPr lang="ru-RU" b="1" dirty="0">
                <a:solidFill>
                  <a:srgbClr val="000000"/>
                </a:solidFill>
                <a:latin typeface="Times New Roman" panose="02020603050405020304" pitchFamily="18" charset="0"/>
                <a:cs typeface="Times New Roman" panose="02020603050405020304" pitchFamily="18" charset="0"/>
              </a:rPr>
            </a:br>
            <a:r>
              <a:rPr lang="ru-RU" b="1" dirty="0" err="1">
                <a:solidFill>
                  <a:srgbClr val="000000"/>
                </a:solidFill>
                <a:latin typeface="Times New Roman" panose="02020603050405020304" pitchFamily="18" charset="0"/>
                <a:cs typeface="Times New Roman" panose="02020603050405020304" pitchFamily="18" charset="0"/>
              </a:rPr>
              <a:t>Була</a:t>
            </a:r>
            <a:r>
              <a:rPr lang="ru-RU" b="1" dirty="0">
                <a:solidFill>
                  <a:srgbClr val="000000"/>
                </a:solidFill>
                <a:latin typeface="Times New Roman" panose="02020603050405020304" pitchFamily="18" charset="0"/>
                <a:cs typeface="Times New Roman" panose="02020603050405020304" pitchFamily="18" charset="0"/>
              </a:rPr>
              <a:t> </a:t>
            </a:r>
            <a:r>
              <a:rPr lang="ru-RU" b="1" dirty="0" err="1">
                <a:solidFill>
                  <a:srgbClr val="000000"/>
                </a:solidFill>
                <a:latin typeface="Times New Roman" panose="02020603050405020304" pitchFamily="18" charset="0"/>
                <a:cs typeface="Times New Roman" panose="02020603050405020304" pitchFamily="18" charset="0"/>
              </a:rPr>
              <a:t>ти</a:t>
            </a:r>
            <a:r>
              <a:rPr lang="ru-RU" b="1" dirty="0">
                <a:solidFill>
                  <a:srgbClr val="000000"/>
                </a:solidFill>
                <a:latin typeface="Times New Roman" panose="02020603050405020304" pitchFamily="18" charset="0"/>
                <a:cs typeface="Times New Roman" panose="02020603050405020304" pitchFamily="18" charset="0"/>
              </a:rPr>
              <a:t> </a:t>
            </a:r>
            <a:r>
              <a:rPr lang="ru-RU" b="1" dirty="0" err="1">
                <a:solidFill>
                  <a:srgbClr val="000000"/>
                </a:solidFill>
                <a:latin typeface="Times New Roman" panose="02020603050405020304" pitchFamily="18" charset="0"/>
                <a:cs typeface="Times New Roman" panose="02020603050405020304" pitchFamily="18" charset="0"/>
              </a:rPr>
              <a:t>мужня</a:t>
            </a:r>
            <a:r>
              <a:rPr lang="ru-RU" b="1" dirty="0">
                <a:solidFill>
                  <a:srgbClr val="000000"/>
                </a:solidFill>
                <a:latin typeface="Times New Roman" panose="02020603050405020304" pitchFamily="18" charset="0"/>
                <a:cs typeface="Times New Roman" panose="02020603050405020304" pitchFamily="18" charset="0"/>
              </a:rPr>
              <a:t> і </a:t>
            </a:r>
            <a:r>
              <a:rPr lang="ru-RU" b="1" dirty="0" err="1">
                <a:solidFill>
                  <a:srgbClr val="000000"/>
                </a:solidFill>
                <a:latin typeface="Times New Roman" panose="02020603050405020304" pitchFamily="18" charset="0"/>
                <a:cs typeface="Times New Roman" panose="02020603050405020304" pitchFamily="18" charset="0"/>
              </a:rPr>
              <a:t>нетлінна</a:t>
            </a:r>
            <a:r>
              <a:rPr lang="ru-RU" b="1" dirty="0">
                <a:solidFill>
                  <a:srgbClr val="000000"/>
                </a:solidFill>
                <a:latin typeface="Times New Roman" panose="02020603050405020304" pitchFamily="18" charset="0"/>
                <a:cs typeface="Times New Roman" panose="02020603050405020304" pitchFamily="18" charset="0"/>
              </a:rPr>
              <a:t/>
            </a:r>
            <a:br>
              <a:rPr lang="ru-RU" b="1" dirty="0">
                <a:solidFill>
                  <a:srgbClr val="000000"/>
                </a:solidFill>
                <a:latin typeface="Times New Roman" panose="02020603050405020304" pitchFamily="18" charset="0"/>
                <a:cs typeface="Times New Roman" panose="02020603050405020304" pitchFamily="18" charset="0"/>
              </a:rPr>
            </a:br>
            <a:r>
              <a:rPr lang="ru-RU" b="1" dirty="0">
                <a:solidFill>
                  <a:srgbClr val="000000"/>
                </a:solidFill>
                <a:latin typeface="Times New Roman" panose="02020603050405020304" pitchFamily="18" charset="0"/>
                <a:cs typeface="Times New Roman" panose="02020603050405020304" pitchFamily="18" charset="0"/>
              </a:rPr>
              <a:t>На </a:t>
            </a:r>
            <a:r>
              <a:rPr lang="ru-RU" b="1" dirty="0" err="1">
                <a:solidFill>
                  <a:srgbClr val="000000"/>
                </a:solidFill>
                <a:latin typeface="Times New Roman" panose="02020603050405020304" pitchFamily="18" charset="0"/>
                <a:cs typeface="Times New Roman" panose="02020603050405020304" pitchFamily="18" charset="0"/>
              </a:rPr>
              <a:t>протязі</a:t>
            </a:r>
            <a:r>
              <a:rPr lang="ru-RU" b="1" dirty="0">
                <a:solidFill>
                  <a:srgbClr val="000000"/>
                </a:solidFill>
                <a:latin typeface="Times New Roman" panose="02020603050405020304" pitchFamily="18" charset="0"/>
                <a:cs typeface="Times New Roman" panose="02020603050405020304" pitchFamily="18" charset="0"/>
              </a:rPr>
              <a:t> </a:t>
            </a:r>
            <a:r>
              <a:rPr lang="ru-RU" b="1" dirty="0" err="1">
                <a:solidFill>
                  <a:srgbClr val="000000"/>
                </a:solidFill>
                <a:latin typeface="Times New Roman" panose="02020603050405020304" pitchFamily="18" charset="0"/>
                <a:cs typeface="Times New Roman" panose="02020603050405020304" pitchFamily="18" charset="0"/>
              </a:rPr>
              <a:t>значних</a:t>
            </a:r>
            <a:r>
              <a:rPr lang="ru-RU" b="1" dirty="0">
                <a:solidFill>
                  <a:srgbClr val="000000"/>
                </a:solidFill>
                <a:latin typeface="Times New Roman" panose="02020603050405020304" pitchFamily="18" charset="0"/>
                <a:cs typeface="Times New Roman" panose="02020603050405020304" pitchFamily="18" charset="0"/>
              </a:rPr>
              <a:t> </a:t>
            </a:r>
            <a:r>
              <a:rPr lang="ru-RU" b="1" dirty="0" err="1">
                <a:solidFill>
                  <a:srgbClr val="000000"/>
                </a:solidFill>
                <a:latin typeface="Times New Roman" panose="02020603050405020304" pitchFamily="18" charset="0"/>
                <a:cs typeface="Times New Roman" panose="02020603050405020304" pitchFamily="18" charset="0"/>
              </a:rPr>
              <a:t>років</a:t>
            </a:r>
            <a:r>
              <a:rPr lang="ru-RU" b="1" dirty="0">
                <a:solidFill>
                  <a:srgbClr val="000000"/>
                </a:solidFill>
                <a:latin typeface="Times New Roman" panose="02020603050405020304" pitchFamily="18" charset="0"/>
                <a:cs typeface="Times New Roman" panose="02020603050405020304" pitchFamily="18" charset="0"/>
              </a:rPr>
              <a:t>.</a:t>
            </a:r>
          </a:p>
          <a:p>
            <a:pPr algn="ctr">
              <a:lnSpc>
                <a:spcPct val="150000"/>
              </a:lnSpc>
              <a:spcAft>
                <a:spcPts val="1000"/>
              </a:spcAft>
            </a:pPr>
            <a:r>
              <a:rPr lang="ru-RU" b="1" dirty="0">
                <a:solidFill>
                  <a:srgbClr val="000000"/>
                </a:solidFill>
                <a:latin typeface="Times New Roman" panose="02020603050405020304" pitchFamily="18" charset="0"/>
                <a:cs typeface="Times New Roman" panose="02020603050405020304" pitchFamily="18" charset="0"/>
              </a:rPr>
              <a:t>І </a:t>
            </a:r>
            <a:r>
              <a:rPr lang="ru-RU" b="1" dirty="0" err="1">
                <a:solidFill>
                  <a:srgbClr val="000000"/>
                </a:solidFill>
                <a:latin typeface="Times New Roman" panose="02020603050405020304" pitchFamily="18" charset="0"/>
                <a:cs typeface="Times New Roman" panose="02020603050405020304" pitchFamily="18" charset="0"/>
              </a:rPr>
              <a:t>незалежною</a:t>
            </a:r>
            <a:r>
              <a:rPr lang="ru-RU" b="1" dirty="0">
                <a:solidFill>
                  <a:srgbClr val="000000"/>
                </a:solidFill>
                <a:latin typeface="Times New Roman" panose="02020603050405020304" pitchFamily="18" charset="0"/>
                <a:cs typeface="Times New Roman" panose="02020603050405020304" pitchFamily="18" charset="0"/>
              </a:rPr>
              <a:t> </a:t>
            </a:r>
            <a:r>
              <a:rPr lang="ru-RU" b="1" dirty="0" err="1">
                <a:solidFill>
                  <a:srgbClr val="000000"/>
                </a:solidFill>
                <a:latin typeface="Times New Roman" panose="02020603050405020304" pitchFamily="18" charset="0"/>
                <a:cs typeface="Times New Roman" panose="02020603050405020304" pitchFamily="18" charset="0"/>
              </a:rPr>
              <a:t>ти</a:t>
            </a:r>
            <a:r>
              <a:rPr lang="ru-RU" b="1" dirty="0">
                <a:solidFill>
                  <a:srgbClr val="000000"/>
                </a:solidFill>
                <a:latin typeface="Times New Roman" panose="02020603050405020304" pitchFamily="18" charset="0"/>
                <a:cs typeface="Times New Roman" panose="02020603050405020304" pitchFamily="18" charset="0"/>
              </a:rPr>
              <a:t> стала,</a:t>
            </a:r>
            <a:br>
              <a:rPr lang="ru-RU" b="1" dirty="0">
                <a:solidFill>
                  <a:srgbClr val="000000"/>
                </a:solidFill>
                <a:latin typeface="Times New Roman" panose="02020603050405020304" pitchFamily="18" charset="0"/>
                <a:cs typeface="Times New Roman" panose="02020603050405020304" pitchFamily="18" charset="0"/>
              </a:rPr>
            </a:br>
            <a:r>
              <a:rPr lang="ru-RU" b="1" dirty="0" err="1">
                <a:solidFill>
                  <a:srgbClr val="000000"/>
                </a:solidFill>
                <a:latin typeface="Times New Roman" panose="02020603050405020304" pitchFamily="18" charset="0"/>
                <a:cs typeface="Times New Roman" panose="02020603050405020304" pitchFamily="18" charset="0"/>
              </a:rPr>
              <a:t>Майбутнє</a:t>
            </a:r>
            <a:r>
              <a:rPr lang="ru-RU" b="1" dirty="0">
                <a:solidFill>
                  <a:srgbClr val="000000"/>
                </a:solidFill>
                <a:latin typeface="Times New Roman" panose="02020603050405020304" pitchFamily="18" charset="0"/>
                <a:cs typeface="Times New Roman" panose="02020603050405020304" pitchFamily="18" charset="0"/>
              </a:rPr>
              <a:t> </a:t>
            </a:r>
            <a:r>
              <a:rPr lang="ru-RU" b="1" dirty="0" err="1">
                <a:solidFill>
                  <a:srgbClr val="000000"/>
                </a:solidFill>
                <a:latin typeface="Times New Roman" panose="02020603050405020304" pitchFamily="18" charset="0"/>
                <a:cs typeface="Times New Roman" panose="02020603050405020304" pitchFamily="18" charset="0"/>
              </a:rPr>
              <a:t>жде</a:t>
            </a:r>
            <a:r>
              <a:rPr lang="ru-RU" b="1" dirty="0">
                <a:solidFill>
                  <a:srgbClr val="000000"/>
                </a:solidFill>
                <a:latin typeface="Times New Roman" panose="02020603050405020304" pitchFamily="18" charset="0"/>
                <a:cs typeface="Times New Roman" panose="02020603050405020304" pitchFamily="18" charset="0"/>
              </a:rPr>
              <a:t> тебе </a:t>
            </a:r>
            <a:r>
              <a:rPr lang="ru-RU" b="1" dirty="0" err="1">
                <a:solidFill>
                  <a:srgbClr val="000000"/>
                </a:solidFill>
                <a:latin typeface="Times New Roman" panose="02020603050405020304" pitchFamily="18" charset="0"/>
                <a:cs typeface="Times New Roman" panose="02020603050405020304" pitchFamily="18" charset="0"/>
              </a:rPr>
              <a:t>значне</a:t>
            </a:r>
            <a:r>
              <a:rPr lang="ru-RU" b="1" dirty="0">
                <a:solidFill>
                  <a:srgbClr val="000000"/>
                </a:solidFill>
                <a:latin typeface="Times New Roman" panose="02020603050405020304" pitchFamily="18" charset="0"/>
                <a:cs typeface="Times New Roman" panose="02020603050405020304" pitchFamily="18" charset="0"/>
              </a:rPr>
              <a:t>,</a:t>
            </a:r>
            <a:br>
              <a:rPr lang="ru-RU" b="1" dirty="0">
                <a:solidFill>
                  <a:srgbClr val="000000"/>
                </a:solidFill>
                <a:latin typeface="Times New Roman" panose="02020603050405020304" pitchFamily="18" charset="0"/>
                <a:cs typeface="Times New Roman" panose="02020603050405020304" pitchFamily="18" charset="0"/>
              </a:rPr>
            </a:br>
            <a:r>
              <a:rPr lang="ru-RU" b="1" dirty="0">
                <a:solidFill>
                  <a:srgbClr val="000000"/>
                </a:solidFill>
                <a:latin typeface="Times New Roman" panose="02020603050405020304" pitchFamily="18" charset="0"/>
                <a:cs typeface="Times New Roman" panose="02020603050405020304" pitchFamily="18" charset="0"/>
              </a:rPr>
              <a:t>На </a:t>
            </a:r>
            <a:r>
              <a:rPr lang="ru-RU" b="1" dirty="0" err="1">
                <a:solidFill>
                  <a:srgbClr val="000000"/>
                </a:solidFill>
                <a:latin typeface="Times New Roman" panose="02020603050405020304" pitchFamily="18" charset="0"/>
                <a:cs typeface="Times New Roman" panose="02020603050405020304" pitchFamily="18" charset="0"/>
              </a:rPr>
              <a:t>цілий</a:t>
            </a:r>
            <a:r>
              <a:rPr lang="ru-RU" b="1" dirty="0">
                <a:solidFill>
                  <a:srgbClr val="000000"/>
                </a:solidFill>
                <a:latin typeface="Times New Roman" panose="02020603050405020304" pitchFamily="18" charset="0"/>
                <a:cs typeface="Times New Roman" panose="02020603050405020304" pitchFamily="18" charset="0"/>
              </a:rPr>
              <a:t> </a:t>
            </a:r>
            <a:r>
              <a:rPr lang="ru-RU" b="1" dirty="0" err="1">
                <a:solidFill>
                  <a:srgbClr val="000000"/>
                </a:solidFill>
                <a:latin typeface="Times New Roman" panose="02020603050405020304" pitchFamily="18" charset="0"/>
                <a:cs typeface="Times New Roman" panose="02020603050405020304" pitchFamily="18" charset="0"/>
              </a:rPr>
              <a:t>світ</a:t>
            </a:r>
            <a:r>
              <a:rPr lang="ru-RU" b="1" dirty="0">
                <a:solidFill>
                  <a:srgbClr val="000000"/>
                </a:solidFill>
                <a:latin typeface="Times New Roman" panose="02020603050405020304" pitchFamily="18" charset="0"/>
                <a:cs typeface="Times New Roman" panose="02020603050405020304" pitchFamily="18" charset="0"/>
              </a:rPr>
              <a:t> </a:t>
            </a:r>
            <a:r>
              <a:rPr lang="ru-RU" b="1" dirty="0" err="1">
                <a:solidFill>
                  <a:srgbClr val="000000"/>
                </a:solidFill>
                <a:latin typeface="Times New Roman" panose="02020603050405020304" pitchFamily="18" charset="0"/>
                <a:cs typeface="Times New Roman" panose="02020603050405020304" pitchFamily="18" charset="0"/>
              </a:rPr>
              <a:t>вже</a:t>
            </a:r>
            <a:r>
              <a:rPr lang="ru-RU" b="1" dirty="0">
                <a:solidFill>
                  <a:srgbClr val="000000"/>
                </a:solidFill>
                <a:latin typeface="Times New Roman" panose="02020603050405020304" pitchFamily="18" charset="0"/>
                <a:cs typeface="Times New Roman" panose="02020603050405020304" pitchFamily="18" charset="0"/>
              </a:rPr>
              <a:t> </a:t>
            </a:r>
            <a:r>
              <a:rPr lang="ru-RU" b="1" dirty="0" err="1">
                <a:solidFill>
                  <a:srgbClr val="000000"/>
                </a:solidFill>
                <a:latin typeface="Times New Roman" panose="02020603050405020304" pitchFamily="18" charset="0"/>
                <a:cs typeface="Times New Roman" panose="02020603050405020304" pitchFamily="18" charset="0"/>
              </a:rPr>
              <a:t>пролунало</a:t>
            </a:r>
            <a:r>
              <a:rPr lang="ru-RU" b="1" dirty="0">
                <a:solidFill>
                  <a:srgbClr val="000000"/>
                </a:solidFill>
                <a:latin typeface="Times New Roman" panose="02020603050405020304" pitchFamily="18" charset="0"/>
                <a:cs typeface="Times New Roman" panose="02020603050405020304" pitchFamily="18" charset="0"/>
              </a:rPr>
              <a:t/>
            </a:r>
            <a:br>
              <a:rPr lang="ru-RU" b="1" dirty="0">
                <a:solidFill>
                  <a:srgbClr val="000000"/>
                </a:solidFill>
                <a:latin typeface="Times New Roman" panose="02020603050405020304" pitchFamily="18" charset="0"/>
                <a:cs typeface="Times New Roman" panose="02020603050405020304" pitchFamily="18" charset="0"/>
              </a:rPr>
            </a:br>
            <a:r>
              <a:rPr lang="ru-RU" b="1" dirty="0" err="1">
                <a:solidFill>
                  <a:srgbClr val="000000"/>
                </a:solidFill>
                <a:latin typeface="Times New Roman" panose="02020603050405020304" pitchFamily="18" charset="0"/>
                <a:cs typeface="Times New Roman" panose="02020603050405020304" pitchFamily="18" charset="0"/>
              </a:rPr>
              <a:t>Слівце</a:t>
            </a:r>
            <a:r>
              <a:rPr lang="ru-RU" b="1" dirty="0">
                <a:solidFill>
                  <a:srgbClr val="000000"/>
                </a:solidFill>
                <a:latin typeface="Times New Roman" panose="02020603050405020304" pitchFamily="18" charset="0"/>
                <a:cs typeface="Times New Roman" panose="02020603050405020304" pitchFamily="18" charset="0"/>
              </a:rPr>
              <a:t> </a:t>
            </a:r>
            <a:r>
              <a:rPr lang="ru-RU" b="1" dirty="0" err="1">
                <a:solidFill>
                  <a:srgbClr val="000000"/>
                </a:solidFill>
                <a:latin typeface="Times New Roman" panose="02020603050405020304" pitchFamily="18" charset="0"/>
                <a:cs typeface="Times New Roman" panose="02020603050405020304" pitchFamily="18" charset="0"/>
              </a:rPr>
              <a:t>віршоване</a:t>
            </a:r>
            <a:r>
              <a:rPr lang="ru-RU" b="1" dirty="0">
                <a:solidFill>
                  <a:srgbClr val="000000"/>
                </a:solidFill>
                <a:latin typeface="Times New Roman" panose="02020603050405020304" pitchFamily="18" charset="0"/>
                <a:cs typeface="Times New Roman" panose="02020603050405020304" pitchFamily="18" charset="0"/>
              </a:rPr>
              <a:t> </a:t>
            </a:r>
            <a:r>
              <a:rPr lang="ru-RU" b="1" dirty="0" err="1">
                <a:solidFill>
                  <a:srgbClr val="000000"/>
                </a:solidFill>
                <a:latin typeface="Times New Roman" panose="02020603050405020304" pitchFamily="18" charset="0"/>
                <a:cs typeface="Times New Roman" panose="02020603050405020304" pitchFamily="18" charset="0"/>
              </a:rPr>
              <a:t>міцне</a:t>
            </a:r>
            <a:r>
              <a:rPr lang="ru-RU" b="1" dirty="0">
                <a:solidFill>
                  <a:srgbClr val="000000"/>
                </a:solidFill>
                <a:latin typeface="Times New Roman" panose="02020603050405020304" pitchFamily="18" charset="0"/>
                <a:cs typeface="Times New Roman" panose="02020603050405020304" pitchFamily="18" charset="0"/>
              </a:rPr>
              <a:t>.</a:t>
            </a:r>
          </a:p>
          <a:p>
            <a:pPr algn="ctr">
              <a:lnSpc>
                <a:spcPct val="150000"/>
              </a:lnSpc>
              <a:spcAft>
                <a:spcPts val="1000"/>
              </a:spcAft>
            </a:pPr>
            <a:r>
              <a:rPr lang="ru-RU" b="1" dirty="0">
                <a:solidFill>
                  <a:srgbClr val="000000"/>
                </a:solidFill>
                <a:latin typeface="Times New Roman" panose="02020603050405020304" pitchFamily="18" charset="0"/>
                <a:cs typeface="Times New Roman" panose="02020603050405020304" pitchFamily="18" charset="0"/>
              </a:rPr>
              <a:t>І </a:t>
            </a:r>
            <a:r>
              <a:rPr lang="ru-RU" b="1" dirty="0" err="1">
                <a:solidFill>
                  <a:srgbClr val="000000"/>
                </a:solidFill>
                <a:latin typeface="Times New Roman" panose="02020603050405020304" pitchFamily="18" charset="0"/>
                <a:cs typeface="Times New Roman" panose="02020603050405020304" pitchFamily="18" charset="0"/>
              </a:rPr>
              <a:t>мова</a:t>
            </a:r>
            <a:r>
              <a:rPr lang="ru-RU" b="1" dirty="0">
                <a:solidFill>
                  <a:srgbClr val="000000"/>
                </a:solidFill>
                <a:latin typeface="Times New Roman" panose="02020603050405020304" pitchFamily="18" charset="0"/>
                <a:cs typeface="Times New Roman" panose="02020603050405020304" pitchFamily="18" charset="0"/>
              </a:rPr>
              <a:t> наша </a:t>
            </a:r>
            <a:r>
              <a:rPr lang="ru-RU" b="1" dirty="0" err="1">
                <a:solidFill>
                  <a:srgbClr val="000000"/>
                </a:solidFill>
                <a:latin typeface="Times New Roman" panose="02020603050405020304" pitchFamily="18" charset="0"/>
                <a:cs typeface="Times New Roman" panose="02020603050405020304" pitchFamily="18" charset="0"/>
              </a:rPr>
              <a:t>солов’їна</a:t>
            </a:r>
            <a:r>
              <a:rPr lang="ru-RU" b="1" dirty="0">
                <a:solidFill>
                  <a:srgbClr val="000000"/>
                </a:solidFill>
                <a:latin typeface="Times New Roman" panose="02020603050405020304" pitchFamily="18" charset="0"/>
                <a:cs typeface="Times New Roman" panose="02020603050405020304" pitchFamily="18" charset="0"/>
              </a:rPr>
              <a:t/>
            </a:r>
            <a:br>
              <a:rPr lang="ru-RU" b="1" dirty="0">
                <a:solidFill>
                  <a:srgbClr val="000000"/>
                </a:solidFill>
                <a:latin typeface="Times New Roman" panose="02020603050405020304" pitchFamily="18" charset="0"/>
                <a:cs typeface="Times New Roman" panose="02020603050405020304" pitchFamily="18" charset="0"/>
              </a:rPr>
            </a:br>
            <a:r>
              <a:rPr lang="ru-RU" b="1" dirty="0" err="1">
                <a:solidFill>
                  <a:srgbClr val="000000"/>
                </a:solidFill>
                <a:latin typeface="Times New Roman" panose="02020603050405020304" pitchFamily="18" charset="0"/>
                <a:cs typeface="Times New Roman" panose="02020603050405020304" pitchFamily="18" charset="0"/>
              </a:rPr>
              <a:t>Завжди</a:t>
            </a:r>
            <a:r>
              <a:rPr lang="ru-RU" b="1" dirty="0">
                <a:solidFill>
                  <a:srgbClr val="000000"/>
                </a:solidFill>
                <a:latin typeface="Times New Roman" panose="02020603050405020304" pitchFamily="18" charset="0"/>
                <a:cs typeface="Times New Roman" panose="02020603050405020304" pitchFamily="18" charset="0"/>
              </a:rPr>
              <a:t> </a:t>
            </a:r>
            <a:r>
              <a:rPr lang="ru-RU" b="1" dirty="0" err="1">
                <a:solidFill>
                  <a:srgbClr val="000000"/>
                </a:solidFill>
                <a:latin typeface="Times New Roman" panose="02020603050405020304" pitchFamily="18" charset="0"/>
                <a:cs typeface="Times New Roman" panose="02020603050405020304" pitchFamily="18" charset="0"/>
              </a:rPr>
              <a:t>лунає</a:t>
            </a:r>
            <a:r>
              <a:rPr lang="ru-RU" b="1" dirty="0">
                <a:solidFill>
                  <a:srgbClr val="000000"/>
                </a:solidFill>
                <a:latin typeface="Times New Roman" panose="02020603050405020304" pitchFamily="18" charset="0"/>
                <a:cs typeface="Times New Roman" panose="02020603050405020304" pitchFamily="18" charset="0"/>
              </a:rPr>
              <a:t> у </a:t>
            </a:r>
            <a:r>
              <a:rPr lang="ru-RU" b="1" dirty="0" err="1">
                <a:solidFill>
                  <a:srgbClr val="000000"/>
                </a:solidFill>
                <a:latin typeface="Times New Roman" panose="02020603050405020304" pitchFamily="18" charset="0"/>
                <a:cs typeface="Times New Roman" panose="02020603050405020304" pitchFamily="18" charset="0"/>
              </a:rPr>
              <a:t>серцях</a:t>
            </a:r>
            <a:r>
              <a:rPr lang="ru-RU" b="1" dirty="0">
                <a:solidFill>
                  <a:srgbClr val="000000"/>
                </a:solidFill>
                <a:latin typeface="Times New Roman" panose="02020603050405020304" pitchFamily="18" charset="0"/>
                <a:cs typeface="Times New Roman" panose="02020603050405020304" pitchFamily="18" charset="0"/>
              </a:rPr>
              <a:t/>
            </a:r>
            <a:br>
              <a:rPr lang="ru-RU" b="1" dirty="0">
                <a:solidFill>
                  <a:srgbClr val="000000"/>
                </a:solidFill>
                <a:latin typeface="Times New Roman" panose="02020603050405020304" pitchFamily="18" charset="0"/>
                <a:cs typeface="Times New Roman" panose="02020603050405020304" pitchFamily="18" charset="0"/>
              </a:rPr>
            </a:br>
            <a:r>
              <a:rPr lang="ru-RU" b="1" dirty="0">
                <a:solidFill>
                  <a:srgbClr val="000000"/>
                </a:solidFill>
                <a:latin typeface="Times New Roman" panose="02020603050405020304" pitchFamily="18" charset="0"/>
                <a:cs typeface="Times New Roman" panose="02020603050405020304" pitchFamily="18" charset="0"/>
              </a:rPr>
              <a:t>У </a:t>
            </a:r>
            <a:r>
              <a:rPr lang="ru-RU" b="1" dirty="0" err="1">
                <a:solidFill>
                  <a:srgbClr val="000000"/>
                </a:solidFill>
                <a:latin typeface="Times New Roman" panose="02020603050405020304" pitchFamily="18" charset="0"/>
                <a:cs typeface="Times New Roman" panose="02020603050405020304" pitchFamily="18" charset="0"/>
              </a:rPr>
              <a:t>патріотів</a:t>
            </a:r>
            <a:r>
              <a:rPr lang="ru-RU" b="1" dirty="0">
                <a:solidFill>
                  <a:srgbClr val="000000"/>
                </a:solidFill>
                <a:latin typeface="Times New Roman" panose="02020603050405020304" pitchFamily="18" charset="0"/>
                <a:cs typeface="Times New Roman" panose="02020603050405020304" pitchFamily="18" charset="0"/>
              </a:rPr>
              <a:t> </a:t>
            </a:r>
            <a:r>
              <a:rPr lang="ru-RU" b="1" dirty="0" err="1">
                <a:solidFill>
                  <a:srgbClr val="000000"/>
                </a:solidFill>
                <a:latin typeface="Times New Roman" panose="02020603050405020304" pitchFamily="18" charset="0"/>
                <a:cs typeface="Times New Roman" panose="02020603050405020304" pitchFamily="18" charset="0"/>
              </a:rPr>
              <a:t>України</a:t>
            </a:r>
            <a:r>
              <a:rPr lang="ru-RU" b="1" dirty="0">
                <a:solidFill>
                  <a:srgbClr val="000000"/>
                </a:solidFill>
                <a:latin typeface="Times New Roman" panose="02020603050405020304" pitchFamily="18" charset="0"/>
                <a:cs typeface="Times New Roman" panose="02020603050405020304" pitchFamily="18" charset="0"/>
              </a:rPr>
              <a:t/>
            </a:r>
            <a:br>
              <a:rPr lang="ru-RU" b="1" dirty="0">
                <a:solidFill>
                  <a:srgbClr val="000000"/>
                </a:solidFill>
                <a:latin typeface="Times New Roman" panose="02020603050405020304" pitchFamily="18" charset="0"/>
                <a:cs typeface="Times New Roman" panose="02020603050405020304" pitchFamily="18" charset="0"/>
              </a:rPr>
            </a:br>
            <a:r>
              <a:rPr lang="ru-RU" b="1" dirty="0">
                <a:solidFill>
                  <a:srgbClr val="000000"/>
                </a:solidFill>
                <a:latin typeface="Times New Roman" panose="02020603050405020304" pitchFamily="18" charset="0"/>
                <a:cs typeface="Times New Roman" panose="02020603050405020304" pitchFamily="18" charset="0"/>
              </a:rPr>
              <a:t>По </a:t>
            </a:r>
            <a:r>
              <a:rPr lang="ru-RU" b="1" dirty="0" err="1">
                <a:solidFill>
                  <a:srgbClr val="000000"/>
                </a:solidFill>
                <a:latin typeface="Times New Roman" panose="02020603050405020304" pitchFamily="18" charset="0"/>
                <a:cs typeface="Times New Roman" panose="02020603050405020304" pitchFamily="18" charset="0"/>
              </a:rPr>
              <a:t>всім</a:t>
            </a:r>
            <a:r>
              <a:rPr lang="ru-RU" b="1" dirty="0">
                <a:solidFill>
                  <a:srgbClr val="000000"/>
                </a:solidFill>
                <a:latin typeface="Times New Roman" panose="02020603050405020304" pitchFamily="18" charset="0"/>
                <a:cs typeface="Times New Roman" panose="02020603050405020304" pitchFamily="18" charset="0"/>
              </a:rPr>
              <a:t> далеким </a:t>
            </a:r>
            <a:r>
              <a:rPr lang="ru-RU" b="1" dirty="0" err="1">
                <a:solidFill>
                  <a:srgbClr val="000000"/>
                </a:solidFill>
                <a:latin typeface="Times New Roman" panose="02020603050405020304" pitchFamily="18" charset="0"/>
                <a:cs typeface="Times New Roman" panose="02020603050405020304" pitchFamily="18" charset="0"/>
              </a:rPr>
              <a:t>манівцям</a:t>
            </a:r>
            <a:r>
              <a:rPr lang="ru-RU" b="1" dirty="0">
                <a:solidFill>
                  <a:srgbClr val="000000"/>
                </a:solidFill>
                <a:latin typeface="Times New Roman" panose="02020603050405020304" pitchFamily="18" charset="0"/>
                <a:cs typeface="Times New Roman" panose="02020603050405020304" pitchFamily="18" charset="0"/>
              </a:rPr>
              <a:t>!</a:t>
            </a:r>
            <a:endParaRPr lang="ru-RU" b="1" i="0" dirty="0">
              <a:solidFill>
                <a:srgbClr val="000000"/>
              </a:solidFill>
              <a:effectLst/>
              <a:latin typeface="Times New Roman" panose="02020603050405020304" pitchFamily="18" charset="0"/>
              <a:cs typeface="Times New Roman" panose="02020603050405020304" pitchFamily="18" charset="0"/>
            </a:endParaRPr>
          </a:p>
        </p:txBody>
      </p:sp>
      <p:pic>
        <p:nvPicPr>
          <p:cNvPr id="36868" name="Picture 4" descr="ÐÐ°ÑÑÐ¸Ð½ÐºÐ¸ Ð¿Ð¾ Ð·Ð°Ð¿ÑÐ¾ÑÑ ÑÐºÑÐ°ÑÐ½ÐµÑ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320483"/>
            <a:ext cx="4075129" cy="3294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7494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ÐÐ°ÑÑÐ¸Ð½ÐºÐ¸ Ð¿Ð¾ Ð·Ð°Ð¿ÑÐ¾ÑÑ Ð³Ð¾Ð»ÑÐ±Ð¾Ð¹ ÑÐ¾Ð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6" y="-400645"/>
            <a:ext cx="12184464" cy="8116488"/>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319314" y="846161"/>
            <a:ext cx="11034486" cy="1330982"/>
          </a:xfrm>
        </p:spPr>
        <p:txBody>
          <a:bodyPr>
            <a:normAutofit/>
          </a:bodyPr>
          <a:lstStyle/>
          <a:p>
            <a:pPr algn="ctr"/>
            <a:r>
              <a:rPr lang="uk-UA" b="1" dirty="0" smtClean="0">
                <a:latin typeface="Times New Roman" panose="02020603050405020304" pitchFamily="18" charset="0"/>
                <a:cs typeface="Times New Roman" panose="02020603050405020304" pitchFamily="18" charset="0"/>
              </a:rPr>
              <a:t>В Україні </a:t>
            </a:r>
            <a:r>
              <a:rPr lang="uk-UA" b="1" dirty="0" smtClean="0">
                <a:latin typeface="Times New Roman" panose="02020603050405020304" pitchFamily="18" charset="0"/>
                <a:cs typeface="Times New Roman" panose="02020603050405020304" pitchFamily="18" charset="0"/>
              </a:rPr>
              <a:t>існує </a:t>
            </a:r>
            <a:r>
              <a:rPr lang="uk-UA" b="1" dirty="0" smtClean="0">
                <a:latin typeface="Times New Roman" panose="02020603050405020304" pitchFamily="18" charset="0"/>
                <a:cs typeface="Times New Roman" panose="02020603050405020304" pitchFamily="18" charset="0"/>
              </a:rPr>
              <a:t>справжня «Сахара</a:t>
            </a:r>
            <a:r>
              <a:rPr lang="uk-UA" b="1" dirty="0" smtClean="0">
                <a:latin typeface="Times New Roman" panose="02020603050405020304" pitchFamily="18" charset="0"/>
                <a:cs typeface="Times New Roman" panose="02020603050405020304" pitchFamily="18" charset="0"/>
              </a:rPr>
              <a:t>». Вкажіть </a:t>
            </a:r>
            <a:r>
              <a:rPr lang="uk-UA" b="1" dirty="0" smtClean="0">
                <a:latin typeface="Times New Roman" panose="02020603050405020304" pitchFamily="18" charset="0"/>
                <a:cs typeface="Times New Roman" panose="02020603050405020304" pitchFamily="18" charset="0"/>
              </a:rPr>
              <a:t>розташування цього поняття.</a:t>
            </a:r>
            <a:endParaRPr lang="ru-RU" b="1" dirty="0">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000412" y="4651865"/>
            <a:ext cx="2868441" cy="2206135"/>
          </a:xfrm>
        </p:spPr>
      </p:pic>
      <p:sp>
        <p:nvSpPr>
          <p:cNvPr id="4" name="Скругленный прямоугольник 3"/>
          <p:cNvSpPr/>
          <p:nvPr/>
        </p:nvSpPr>
        <p:spPr>
          <a:xfrm>
            <a:off x="838200" y="0"/>
            <a:ext cx="1733266" cy="72333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uk-UA" dirty="0" smtClean="0"/>
              <a:t>1</a:t>
            </a:r>
            <a:endParaRPr lang="ru-RU" dirty="0"/>
          </a:p>
        </p:txBody>
      </p:sp>
      <p:sp>
        <p:nvSpPr>
          <p:cNvPr id="6" name="Скругленный прямоугольник 5"/>
          <p:cNvSpPr/>
          <p:nvPr/>
        </p:nvSpPr>
        <p:spPr>
          <a:xfrm>
            <a:off x="3384644" y="0"/>
            <a:ext cx="3098042" cy="65509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uk-UA" sz="3200" b="1" i="1" dirty="0" smtClean="0">
                <a:latin typeface="Times New Roman" panose="02020603050405020304" pitchFamily="18" charset="0"/>
                <a:cs typeface="Times New Roman" panose="02020603050405020304" pitchFamily="18" charset="0"/>
              </a:rPr>
              <a:t>Географія</a:t>
            </a:r>
            <a:endParaRPr lang="ru-RU" sz="3200" b="1" i="1" dirty="0">
              <a:latin typeface="Times New Roman" panose="02020603050405020304" pitchFamily="18" charset="0"/>
              <a:cs typeface="Times New Roman" panose="02020603050405020304" pitchFamily="18" charset="0"/>
            </a:endParaRPr>
          </a:p>
        </p:txBody>
      </p:sp>
      <p:pic>
        <p:nvPicPr>
          <p:cNvPr id="4098" name="Picture 2" descr="ÐÐ»ÐµÑÐºÑÐ²ÑÑÐºÑ Ð¿ÑÑÐºÐ¸_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6579" y="2177143"/>
            <a:ext cx="3218054" cy="2145370"/>
          </a:xfrm>
          <a:prstGeom prst="rect">
            <a:avLst/>
          </a:prstGeom>
          <a:noFill/>
          <a:extLst>
            <a:ext uri="{909E8E84-426E-40DD-AFC4-6F175D3DCCD1}">
              <a14:hiddenFill xmlns:a14="http://schemas.microsoft.com/office/drawing/2010/main">
                <a:solidFill>
                  <a:srgbClr val="FFFFFF"/>
                </a:solidFill>
              </a14:hiddenFill>
            </a:ext>
          </a:extLst>
        </p:spPr>
      </p:pic>
      <p:sp>
        <p:nvSpPr>
          <p:cNvPr id="3" name="Скругленный прямоугольник 2"/>
          <p:cNvSpPr/>
          <p:nvPr/>
        </p:nvSpPr>
        <p:spPr>
          <a:xfrm>
            <a:off x="838200" y="2989942"/>
            <a:ext cx="5989200" cy="296091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50000"/>
              </a:lnSpc>
            </a:pPr>
            <a:r>
              <a:rPr lang="ru-RU" b="1" dirty="0" err="1">
                <a:latin typeface="Times New Roman" panose="02020603050405020304" pitchFamily="18" charset="0"/>
                <a:ea typeface="Calibri" panose="020F0502020204030204" pitchFamily="34" charset="0"/>
              </a:rPr>
              <a:t>Олешківські</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піски</a:t>
            </a:r>
            <a:r>
              <a:rPr lang="ru-RU" b="1" dirty="0">
                <a:latin typeface="Times New Roman" panose="02020603050405020304" pitchFamily="18" charset="0"/>
                <a:ea typeface="Calibri" panose="020F0502020204030204" pitchFamily="34" charset="0"/>
              </a:rPr>
              <a:t> часто </a:t>
            </a:r>
            <a:r>
              <a:rPr lang="ru-RU" b="1" dirty="0" err="1">
                <a:latin typeface="Times New Roman" panose="02020603050405020304" pitchFamily="18" charset="0"/>
                <a:ea typeface="Calibri" panose="020F0502020204030204" pitchFamily="34" charset="0"/>
              </a:rPr>
              <a:t>називають</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українською</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Сахарою</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Площа</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пісків</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які</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розкинулися</a:t>
            </a:r>
            <a:r>
              <a:rPr lang="ru-RU" b="1" dirty="0">
                <a:latin typeface="Times New Roman" panose="02020603050405020304" pitchFamily="18" charset="0"/>
                <a:ea typeface="Calibri" panose="020F0502020204030204" pitchFamily="34" charset="0"/>
              </a:rPr>
              <a:t> на </a:t>
            </a:r>
            <a:r>
              <a:rPr lang="ru-RU" b="1" dirty="0" err="1">
                <a:latin typeface="Times New Roman" panose="02020603050405020304" pitchFamily="18" charset="0"/>
                <a:ea typeface="Calibri" panose="020F0502020204030204" pitchFamily="34" charset="0"/>
              </a:rPr>
              <a:t>території</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кількох</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районів</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Херсонської</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області</a:t>
            </a:r>
            <a:r>
              <a:rPr lang="ru-RU" b="1" dirty="0">
                <a:latin typeface="Times New Roman" panose="02020603050405020304" pitchFamily="18" charset="0"/>
                <a:ea typeface="Calibri" panose="020F0502020204030204" pitchFamily="34" charset="0"/>
              </a:rPr>
              <a:t>, становить </a:t>
            </a:r>
            <a:r>
              <a:rPr lang="ru-RU" b="1" dirty="0" err="1">
                <a:latin typeface="Times New Roman" panose="02020603050405020304" pitchFamily="18" charset="0"/>
                <a:ea typeface="Calibri" panose="020F0502020204030204" pitchFamily="34" charset="0"/>
              </a:rPr>
              <a:t>понад</a:t>
            </a:r>
            <a:r>
              <a:rPr lang="ru-RU" b="1" dirty="0">
                <a:latin typeface="Times New Roman" panose="02020603050405020304" pitchFamily="18" charset="0"/>
                <a:ea typeface="Calibri" panose="020F0502020204030204" pitchFamily="34" charset="0"/>
              </a:rPr>
              <a:t> 160 </a:t>
            </a:r>
            <a:r>
              <a:rPr lang="ru-RU" b="1" dirty="0" err="1">
                <a:latin typeface="Times New Roman" panose="02020603050405020304" pitchFamily="18" charset="0"/>
                <a:ea typeface="Calibri" panose="020F0502020204030204" pitchFamily="34" charset="0"/>
              </a:rPr>
              <a:t>тисяч</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гектарів</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що</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робить</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їх</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найбільшою</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пустелею</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Європи</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Олешківські</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піски</a:t>
            </a:r>
            <a:r>
              <a:rPr lang="ru-RU" b="1" dirty="0">
                <a:latin typeface="Times New Roman" panose="02020603050405020304" pitchFamily="18" charset="0"/>
                <a:ea typeface="Calibri" panose="020F0502020204030204" pitchFamily="34" charset="0"/>
              </a:rPr>
              <a:t> добре видно з космосу</a:t>
            </a:r>
            <a:endParaRPr lang="ru-RU" b="1" dirty="0"/>
          </a:p>
        </p:txBody>
      </p:sp>
    </p:spTree>
    <p:extLst>
      <p:ext uri="{BB962C8B-B14F-4D97-AF65-F5344CB8AC3E}">
        <p14:creationId xmlns:p14="http://schemas.microsoft.com/office/powerpoint/2010/main" val="1328257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ÐÐ°ÑÑÐ¸Ð½ÐºÐ¸ Ð¿Ð¾ Ð·Ð°Ð¿ÑÐ¾ÑÑ Ð³Ð¾Ð»ÑÐ±Ð¾Ð¹ ÑÐ¾Ð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6" y="-401379"/>
            <a:ext cx="12184464" cy="8116488"/>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551543" y="873457"/>
            <a:ext cx="10802257" cy="1231114"/>
          </a:xfrm>
        </p:spPr>
        <p:txBody>
          <a:bodyPr>
            <a:noAutofit/>
          </a:bodyPr>
          <a:lstStyle/>
          <a:p>
            <a:pPr algn="ctr"/>
            <a:r>
              <a:rPr lang="uk-UA" b="1" dirty="0" smtClean="0">
                <a:latin typeface="Times New Roman" panose="02020603050405020304" pitchFamily="18" charset="0"/>
                <a:cs typeface="Times New Roman" panose="02020603050405020304" pitchFamily="18" charset="0"/>
              </a:rPr>
              <a:t>Назвіть офіційний географічний центр Європи?</a:t>
            </a:r>
            <a:endParaRPr lang="ru-RU" b="1" dirty="0">
              <a:latin typeface="Times New Roman" panose="02020603050405020304" pitchFamily="18" charset="0"/>
              <a:cs typeface="Times New Roman" panose="02020603050405020304" pitchFamily="18" charset="0"/>
            </a:endParaRPr>
          </a:p>
        </p:txBody>
      </p:sp>
      <p:pic>
        <p:nvPicPr>
          <p:cNvPr id="8" name="Объект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78516" y="2818371"/>
            <a:ext cx="1272374" cy="1753373"/>
          </a:xfrm>
        </p:spPr>
      </p:pic>
      <p:sp>
        <p:nvSpPr>
          <p:cNvPr id="5" name="Скругленный прямоугольник 4"/>
          <p:cNvSpPr/>
          <p:nvPr/>
        </p:nvSpPr>
        <p:spPr>
          <a:xfrm>
            <a:off x="551543" y="159656"/>
            <a:ext cx="1542197" cy="87345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uk-UA" sz="2400" dirty="0" smtClean="0"/>
              <a:t>2</a:t>
            </a:r>
            <a:endParaRPr lang="ru-RU" sz="2400" dirty="0"/>
          </a:p>
        </p:txBody>
      </p:sp>
      <p:sp>
        <p:nvSpPr>
          <p:cNvPr id="3" name="Скругленный прямоугольник 2"/>
          <p:cNvSpPr/>
          <p:nvPr/>
        </p:nvSpPr>
        <p:spPr>
          <a:xfrm>
            <a:off x="454084" y="2227208"/>
            <a:ext cx="6023429" cy="285931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lnSpc>
                <a:spcPct val="150000"/>
              </a:lnSpc>
            </a:pPr>
            <a:r>
              <a:rPr lang="ru-RU" b="1" dirty="0" err="1">
                <a:latin typeface="Times New Roman" panose="02020603050405020304" pitchFamily="18" charset="0"/>
                <a:ea typeface="Calibri" panose="020F0502020204030204" pitchFamily="34" charset="0"/>
              </a:rPr>
              <a:t>Українське</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містечко</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Рахів</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розташоване</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серед</a:t>
            </a:r>
            <a:r>
              <a:rPr lang="ru-RU" b="1" dirty="0">
                <a:latin typeface="Times New Roman" panose="02020603050405020304" pitchFamily="18" charset="0"/>
                <a:ea typeface="Calibri" panose="020F0502020204030204" pitchFamily="34" charset="0"/>
              </a:rPr>
              <a:t> Карпат, </a:t>
            </a:r>
            <a:r>
              <a:rPr lang="ru-RU" b="1" dirty="0" err="1">
                <a:latin typeface="Times New Roman" panose="02020603050405020304" pitchFamily="18" charset="0"/>
                <a:ea typeface="Calibri" panose="020F0502020204030204" pitchFamily="34" charset="0"/>
              </a:rPr>
              <a:t>офіційно</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вважається</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географічним</a:t>
            </a:r>
            <a:r>
              <a:rPr lang="ru-RU" b="1" dirty="0">
                <a:latin typeface="Times New Roman" panose="02020603050405020304" pitchFamily="18" charset="0"/>
                <a:ea typeface="Calibri" panose="020F0502020204030204" pitchFamily="34" charset="0"/>
              </a:rPr>
              <a:t> центром </a:t>
            </a:r>
            <a:r>
              <a:rPr lang="ru-RU" b="1" dirty="0" err="1">
                <a:latin typeface="Times New Roman" panose="02020603050405020304" pitchFamily="18" charset="0"/>
                <a:ea typeface="Calibri" panose="020F0502020204030204" pitchFamily="34" charset="0"/>
              </a:rPr>
              <a:t>Європи</a:t>
            </a:r>
            <a:r>
              <a:rPr lang="ru-RU" b="1" dirty="0">
                <a:latin typeface="Times New Roman" panose="02020603050405020304" pitchFamily="18" charset="0"/>
                <a:ea typeface="Calibri" panose="020F0502020204030204" pitchFamily="34" charset="0"/>
              </a:rPr>
              <a:t>. А сама </a:t>
            </a:r>
            <a:r>
              <a:rPr lang="ru-RU" b="1" dirty="0" err="1">
                <a:latin typeface="Times New Roman" panose="02020603050405020304" pitchFamily="18" charset="0"/>
                <a:ea typeface="Calibri" panose="020F0502020204030204" pitchFamily="34" charset="0"/>
              </a:rPr>
              <a:t>Україна</a:t>
            </a:r>
            <a:r>
              <a:rPr lang="ru-RU" b="1" dirty="0">
                <a:latin typeface="Times New Roman" panose="02020603050405020304" pitchFamily="18" charset="0"/>
                <a:ea typeface="Calibri" panose="020F0502020204030204" pitchFamily="34" charset="0"/>
              </a:rPr>
              <a:t> є </a:t>
            </a:r>
            <a:r>
              <a:rPr lang="ru-RU" b="1" dirty="0" err="1">
                <a:latin typeface="Times New Roman" panose="02020603050405020304" pitchFamily="18" charset="0"/>
                <a:ea typeface="Calibri" panose="020F0502020204030204" pitchFamily="34" charset="0"/>
              </a:rPr>
              <a:t>найбільшою</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європейською</a:t>
            </a:r>
            <a:r>
              <a:rPr lang="ru-RU" b="1" dirty="0">
                <a:latin typeface="Times New Roman" panose="02020603050405020304" pitchFamily="18" charset="0"/>
                <a:ea typeface="Calibri" panose="020F0502020204030204" pitchFamily="34" charset="0"/>
              </a:rPr>
              <a:t> державою, вся </a:t>
            </a:r>
            <a:r>
              <a:rPr lang="ru-RU" b="1" dirty="0" err="1">
                <a:latin typeface="Times New Roman" panose="02020603050405020304" pitchFamily="18" charset="0"/>
                <a:ea typeface="Calibri" panose="020F0502020204030204" pitchFamily="34" charset="0"/>
              </a:rPr>
              <a:t>територія</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якої</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географічно</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знаходиться</a:t>
            </a:r>
            <a:r>
              <a:rPr lang="ru-RU" b="1" dirty="0">
                <a:latin typeface="Times New Roman" panose="02020603050405020304" pitchFamily="18" charset="0"/>
                <a:ea typeface="Calibri" panose="020F0502020204030204" pitchFamily="34" charset="0"/>
              </a:rPr>
              <a:t> в </a:t>
            </a:r>
            <a:r>
              <a:rPr lang="ru-RU" b="1" dirty="0" err="1">
                <a:latin typeface="Times New Roman" panose="02020603050405020304" pitchFamily="18" charset="0"/>
                <a:ea typeface="Calibri" panose="020F0502020204030204" pitchFamily="34" charset="0"/>
              </a:rPr>
              <a:t>Європі</a:t>
            </a:r>
            <a:r>
              <a:rPr lang="ru-RU" b="1" dirty="0">
                <a:latin typeface="Times New Roman" panose="02020603050405020304" pitchFamily="18" charset="0"/>
                <a:ea typeface="Calibri" panose="020F0502020204030204" pitchFamily="34" charset="0"/>
              </a:rPr>
              <a:t>.</a:t>
            </a:r>
            <a:endParaRPr lang="ru-RU" b="1" dirty="0"/>
          </a:p>
        </p:txBody>
      </p:sp>
      <p:pic>
        <p:nvPicPr>
          <p:cNvPr id="6146" name="Picture 2" descr="ÐÐ°ÑÑÐ¸Ð½ÐºÐ¸ Ð¿Ð¾ Ð·Ð°Ð¿ÑÐ¾ÑÑ Ð¼ÑÑÑÐµÑÐºÐ¾ ÑÐ°ÑÑÐ²"/>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4897" y="1508746"/>
            <a:ext cx="3402910" cy="226860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ÐÐ¾ÑÐ¾Ð¶ÐµÐµ Ð¸Ð·Ð¾Ð±ÑÐ°Ð¶ÐµÐ½Ð¸Ðµ"/>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2450" y="5070136"/>
            <a:ext cx="6904893" cy="2001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894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ÐÐ°ÑÑÐ¸Ð½ÐºÐ¸ Ð¿Ð¾ Ð·Ð°Ð¿ÑÐ¾ÑÑ Ð³Ð¾Ð»ÑÐ±Ð¾Ð¹ ÑÐ¾Ð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6" y="-400645"/>
            <a:ext cx="12184464" cy="8116488"/>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838200" y="859808"/>
            <a:ext cx="10565642" cy="1259277"/>
          </a:xfrm>
        </p:spPr>
        <p:txBody>
          <a:bodyPr>
            <a:normAutofit fontScale="90000"/>
          </a:bodyPr>
          <a:lstStyle/>
          <a:p>
            <a:pPr algn="ctr"/>
            <a:r>
              <a:rPr lang="uk-UA" dirty="0" smtClean="0">
                <a:latin typeface="Times New Roman" panose="02020603050405020304" pitchFamily="18" charset="0"/>
                <a:cs typeface="Times New Roman" panose="02020603050405020304" pitchFamily="18" charset="0"/>
              </a:rPr>
              <a:t>Що носить назву «Оптимістична» і де розташована?</a:t>
            </a:r>
            <a:endParaRPr lang="ru-RU" dirty="0">
              <a:latin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838201" y="0"/>
            <a:ext cx="1809466" cy="85980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uk-UA" sz="2400" dirty="0"/>
              <a:t>3</a:t>
            </a:r>
            <a:endParaRPr lang="ru-RU" sz="2400" dirty="0"/>
          </a:p>
        </p:txBody>
      </p:sp>
      <p:sp>
        <p:nvSpPr>
          <p:cNvPr id="7" name="Скругленный прямоугольник 6"/>
          <p:cNvSpPr/>
          <p:nvPr/>
        </p:nvSpPr>
        <p:spPr>
          <a:xfrm>
            <a:off x="492889" y="2873144"/>
            <a:ext cx="5228771" cy="3309257"/>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lnSpc>
                <a:spcPct val="150000"/>
              </a:lnSpc>
            </a:pPr>
            <a:r>
              <a:rPr lang="ru-RU" b="1" dirty="0" err="1">
                <a:latin typeface="Times New Roman" panose="02020603050405020304" pitchFamily="18" charset="0"/>
                <a:ea typeface="Calibri" panose="020F0502020204030204" pitchFamily="34" charset="0"/>
              </a:rPr>
              <a:t>Найдовша</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печера</a:t>
            </a:r>
            <a:r>
              <a:rPr lang="ru-RU" b="1" dirty="0">
                <a:latin typeface="Times New Roman" panose="02020603050405020304" pitchFamily="18" charset="0"/>
                <a:ea typeface="Calibri" panose="020F0502020204030204" pitchFamily="34" charset="0"/>
              </a:rPr>
              <a:t> в </a:t>
            </a:r>
            <a:r>
              <a:rPr lang="ru-RU" b="1" dirty="0" err="1">
                <a:latin typeface="Times New Roman" panose="02020603050405020304" pitchFamily="18" charset="0"/>
                <a:ea typeface="Calibri" panose="020F0502020204030204" pitchFamily="34" charset="0"/>
              </a:rPr>
              <a:t>Україні</a:t>
            </a:r>
            <a:r>
              <a:rPr lang="ru-RU" b="1" dirty="0">
                <a:latin typeface="Times New Roman" panose="02020603050405020304" pitchFamily="18" charset="0"/>
                <a:ea typeface="Calibri" panose="020F0502020204030204" pitchFamily="34" charset="0"/>
              </a:rPr>
              <a:t> носить </a:t>
            </a:r>
            <a:r>
              <a:rPr lang="ru-RU" b="1" dirty="0" err="1">
                <a:latin typeface="Times New Roman" panose="02020603050405020304" pitchFamily="18" charset="0"/>
                <a:ea typeface="Calibri" panose="020F0502020204030204" pitchFamily="34" charset="0"/>
              </a:rPr>
              <a:t>назву</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Оптимістична</a:t>
            </a:r>
            <a:r>
              <a:rPr lang="ru-RU" b="1" dirty="0">
                <a:latin typeface="Times New Roman" panose="02020603050405020304" pitchFamily="18" charset="0"/>
                <a:ea typeface="Calibri" panose="020F0502020204030204" pitchFamily="34" charset="0"/>
              </a:rPr>
              <a:t>" і </a:t>
            </a:r>
            <a:r>
              <a:rPr lang="ru-RU" b="1" dirty="0" err="1">
                <a:latin typeface="Times New Roman" panose="02020603050405020304" pitchFamily="18" charset="0"/>
                <a:ea typeface="Calibri" panose="020F0502020204030204" pitchFamily="34" charset="0"/>
              </a:rPr>
              <a:t>знаходиться</a:t>
            </a:r>
            <a:r>
              <a:rPr lang="ru-RU" b="1" dirty="0">
                <a:latin typeface="Times New Roman" panose="02020603050405020304" pitchFamily="18" charset="0"/>
                <a:ea typeface="Calibri" panose="020F0502020204030204" pitchFamily="34" charset="0"/>
              </a:rPr>
              <a:t> на </a:t>
            </a:r>
            <a:r>
              <a:rPr lang="ru-RU" b="1" dirty="0" err="1">
                <a:latin typeface="Times New Roman" panose="02020603050405020304" pitchFamily="18" charset="0"/>
                <a:ea typeface="Calibri" panose="020F0502020204030204" pitchFamily="34" charset="0"/>
              </a:rPr>
              <a:t>Поділлі</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це</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гіпсова</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печера</a:t>
            </a:r>
            <a:r>
              <a:rPr lang="ru-RU" b="1" dirty="0">
                <a:latin typeface="Times New Roman" panose="02020603050405020304" pitchFamily="18" charset="0"/>
                <a:ea typeface="Calibri" panose="020F0502020204030204" pitchFamily="34" charset="0"/>
              </a:rPr>
              <a:t> на </a:t>
            </a:r>
            <a:r>
              <a:rPr lang="ru-RU" b="1" dirty="0" err="1">
                <a:latin typeface="Times New Roman" panose="02020603050405020304" pitchFamily="18" charset="0"/>
                <a:ea typeface="Calibri" panose="020F0502020204030204" pitchFamily="34" charset="0"/>
              </a:rPr>
              <a:t>глибині</a:t>
            </a:r>
            <a:r>
              <a:rPr lang="ru-RU" b="1" dirty="0">
                <a:latin typeface="Times New Roman" panose="02020603050405020304" pitchFamily="18" charset="0"/>
                <a:ea typeface="Calibri" panose="020F0502020204030204" pitchFamily="34" charset="0"/>
              </a:rPr>
              <a:t> 20м, </a:t>
            </a:r>
            <a:r>
              <a:rPr lang="ru-RU" b="1" dirty="0" err="1">
                <a:latin typeface="Times New Roman" panose="02020603050405020304" pitchFamily="18" charset="0"/>
                <a:ea typeface="Calibri" panose="020F0502020204030204" pitchFamily="34" charset="0"/>
              </a:rPr>
              <a:t>що</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тянеться</a:t>
            </a:r>
            <a:r>
              <a:rPr lang="ru-RU" b="1" dirty="0">
                <a:latin typeface="Times New Roman" panose="02020603050405020304" pitchFamily="18" charset="0"/>
                <a:ea typeface="Calibri" panose="020F0502020204030204" pitchFamily="34" charset="0"/>
              </a:rPr>
              <a:t> на 216 км..</a:t>
            </a:r>
            <a:r>
              <a:rPr lang="ru-RU" b="1" dirty="0" err="1">
                <a:latin typeface="Times New Roman" panose="02020603050405020304" pitchFamily="18" charset="0"/>
                <a:ea typeface="Calibri" panose="020F0502020204030204" pitchFamily="34" charset="0"/>
              </a:rPr>
              <a:t>Це</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найдовша</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гіпсова</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печера</a:t>
            </a:r>
            <a:r>
              <a:rPr lang="ru-RU" b="1" dirty="0">
                <a:latin typeface="Times New Roman" panose="02020603050405020304" pitchFamily="18" charset="0"/>
                <a:ea typeface="Calibri" panose="020F0502020204030204" pitchFamily="34" charset="0"/>
              </a:rPr>
              <a:t> в </a:t>
            </a:r>
            <a:r>
              <a:rPr lang="ru-RU" b="1" dirty="0" err="1">
                <a:latin typeface="Times New Roman" panose="02020603050405020304" pitchFamily="18" charset="0"/>
                <a:ea typeface="Calibri" panose="020F0502020204030204" pitchFamily="34" charset="0"/>
              </a:rPr>
              <a:t>світі</a:t>
            </a:r>
            <a:r>
              <a:rPr lang="ru-RU" b="1" dirty="0">
                <a:latin typeface="Times New Roman" panose="02020603050405020304" pitchFamily="18" charset="0"/>
                <a:ea typeface="Calibri" panose="020F0502020204030204" pitchFamily="34" charset="0"/>
              </a:rPr>
              <a:t>, вона </a:t>
            </a:r>
            <a:r>
              <a:rPr lang="ru-RU" b="1" dirty="0" err="1">
                <a:latin typeface="Times New Roman" panose="02020603050405020304" pitchFamily="18" charset="0"/>
                <a:ea typeface="Calibri" panose="020F0502020204030204" pitchFamily="34" charset="0"/>
              </a:rPr>
              <a:t>поступається</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лише</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Мамонтовій</a:t>
            </a:r>
            <a:r>
              <a:rPr lang="ru-RU" b="1" dirty="0">
                <a:latin typeface="Times New Roman" panose="02020603050405020304" pitchFamily="18" charset="0"/>
                <a:ea typeface="Calibri" panose="020F0502020204030204" pitchFamily="34" charset="0"/>
              </a:rPr>
              <a:t> </a:t>
            </a:r>
            <a:r>
              <a:rPr lang="ru-RU" b="1" dirty="0" err="1">
                <a:latin typeface="Times New Roman" panose="02020603050405020304" pitchFamily="18" charset="0"/>
                <a:ea typeface="Calibri" panose="020F0502020204030204" pitchFamily="34" charset="0"/>
              </a:rPr>
              <a:t>печері</a:t>
            </a:r>
            <a:r>
              <a:rPr lang="ru-RU" b="1" dirty="0">
                <a:latin typeface="Times New Roman" panose="02020603050405020304" pitchFamily="18" charset="0"/>
                <a:ea typeface="Calibri" panose="020F0502020204030204" pitchFamily="34" charset="0"/>
              </a:rPr>
              <a:t> в США</a:t>
            </a:r>
            <a:endParaRPr lang="ru-RU" b="1" dirty="0"/>
          </a:p>
        </p:txBody>
      </p:sp>
      <p:pic>
        <p:nvPicPr>
          <p:cNvPr id="5122" name="Picture 2" descr="ÐÐ°ÑÑÐ¸Ð½ÐºÐ¸ Ð¿Ð¾ Ð·Ð°Ð¿ÑÐ¾ÑÑ ÐÐ°Ð¹Ð´Ð¾Ð²ÑÐ° Ð¿ÐµÑÐµÑÐ° Ð² Ð£ÐºÑÐ°ÑÐ½Ñ Ð½Ð¾ÑÐ¸ÑÑ Ð½Ð°Ð·Ð²Ñ &quot;ÐÐ¿ÑÐ¸Ð¼ÑÑÑÐ¸ÑÐ½Ð°&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5581" y="2119085"/>
            <a:ext cx="4408261" cy="220413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ÐÐ°ÑÑÐ¸Ð½ÐºÐ¸ Ð¿Ð¾ Ð·Ð°Ð¿ÑÐ¾ÑÑ ÐÐ°Ð¹Ð´Ð¾Ð²ÑÐ° Ð¿ÐµÑÐµÑÐ° Ð² Ð£ÐºÑÐ°ÑÐ½Ñ Ð½Ð¾ÑÐ¸ÑÑ Ð½Ð°Ð·Ð²Ñ &quot;ÐÐ¿ÑÐ¸Ð¼ÑÑÑÐ¸ÑÐ½Ð°&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9879" y="4449232"/>
            <a:ext cx="3605018" cy="2307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278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2520" y="-631288"/>
            <a:ext cx="12186960" cy="8120576"/>
          </a:xfrm>
          <a:prstGeom prst="rect">
            <a:avLst/>
          </a:prstGeom>
        </p:spPr>
      </p:pic>
      <p:sp>
        <p:nvSpPr>
          <p:cNvPr id="2" name="Заголовок 1"/>
          <p:cNvSpPr>
            <a:spLocks noGrp="1"/>
          </p:cNvSpPr>
          <p:nvPr>
            <p:ph type="title"/>
          </p:nvPr>
        </p:nvSpPr>
        <p:spPr>
          <a:xfrm>
            <a:off x="838200" y="1004844"/>
            <a:ext cx="10515600" cy="1038850"/>
          </a:xfrm>
        </p:spPr>
        <p:txBody>
          <a:bodyPr>
            <a:normAutofit fontScale="90000"/>
          </a:bodyPr>
          <a:lstStyle/>
          <a:p>
            <a:pPr algn="ctr"/>
            <a:r>
              <a:rPr lang="uk-UA" b="1" dirty="0" smtClean="0">
                <a:latin typeface="Times New Roman" panose="02020603050405020304" pitchFamily="18" charset="0"/>
                <a:cs typeface="Times New Roman" panose="02020603050405020304" pitchFamily="18" charset="0"/>
              </a:rPr>
              <a:t>Яка найбільша  річка України і де вона бере свій початок?</a:t>
            </a:r>
            <a:endParaRPr lang="ru-RU" b="1" dirty="0">
              <a:latin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838200" y="0"/>
            <a:ext cx="1672988" cy="88710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sz="2800" dirty="0" smtClean="0"/>
              <a:t>4</a:t>
            </a:r>
            <a:endParaRPr lang="ru-RU" sz="2800" dirty="0"/>
          </a:p>
        </p:txBody>
      </p:sp>
      <p:pic>
        <p:nvPicPr>
          <p:cNvPr id="5" name="Рисунок 4"/>
          <p:cNvPicPr>
            <a:picLocks noChangeAspect="1"/>
          </p:cNvPicPr>
          <p:nvPr/>
        </p:nvPicPr>
        <p:blipFill>
          <a:blip r:embed="rId3"/>
          <a:stretch>
            <a:fillRect/>
          </a:stretch>
        </p:blipFill>
        <p:spPr>
          <a:xfrm>
            <a:off x="7090052" y="2654565"/>
            <a:ext cx="4872249" cy="3794077"/>
          </a:xfrm>
          <a:prstGeom prst="rect">
            <a:avLst/>
          </a:prstGeom>
        </p:spPr>
      </p:pic>
      <p:sp>
        <p:nvSpPr>
          <p:cNvPr id="6" name="Скругленный прямоугольник 5"/>
          <p:cNvSpPr/>
          <p:nvPr/>
        </p:nvSpPr>
        <p:spPr>
          <a:xfrm>
            <a:off x="507999" y="2219059"/>
            <a:ext cx="6023429" cy="256902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ru-RU" dirty="0" err="1">
                <a:latin typeface="Times New Roman" panose="02020603050405020304" pitchFamily="18" charset="0"/>
                <a:ea typeface="Calibri" panose="020F0502020204030204" pitchFamily="34" charset="0"/>
              </a:rPr>
              <a:t>Найбільшою</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річкою</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України</a:t>
            </a:r>
            <a:r>
              <a:rPr lang="ru-RU" dirty="0">
                <a:latin typeface="Times New Roman" panose="02020603050405020304" pitchFamily="18" charset="0"/>
                <a:ea typeface="Calibri" panose="020F0502020204030204" pitchFamily="34" charset="0"/>
              </a:rPr>
              <a:t> є </a:t>
            </a:r>
            <a:r>
              <a:rPr lang="ru-RU" dirty="0" err="1">
                <a:latin typeface="Times New Roman" panose="02020603050405020304" pitchFamily="18" charset="0"/>
                <a:ea typeface="Calibri" panose="020F0502020204030204" pitchFamily="34" charset="0"/>
              </a:rPr>
              <a:t>Дніпро</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Із</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загальної</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довжини</a:t>
            </a:r>
            <a:r>
              <a:rPr lang="ru-RU" dirty="0">
                <a:latin typeface="Times New Roman" panose="02020603050405020304" pitchFamily="18" charset="0"/>
                <a:ea typeface="Calibri" panose="020F0502020204030204" pitchFamily="34" charset="0"/>
              </a:rPr>
              <a:t> 2201 км на </a:t>
            </a:r>
            <a:r>
              <a:rPr lang="ru-RU" dirty="0" err="1">
                <a:latin typeface="Times New Roman" panose="02020603050405020304" pitchFamily="18" charset="0"/>
                <a:ea typeface="Calibri" panose="020F0502020204030204" pitchFamily="34" charset="0"/>
              </a:rPr>
              <a:t>Україну</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припадає</a:t>
            </a:r>
            <a:r>
              <a:rPr lang="ru-RU" dirty="0">
                <a:latin typeface="Times New Roman" panose="02020603050405020304" pitchFamily="18" charset="0"/>
                <a:ea typeface="Calibri" panose="020F0502020204030204" pitchFamily="34" charset="0"/>
              </a:rPr>
              <a:t> 981 км. </a:t>
            </a:r>
            <a:r>
              <a:rPr lang="ru-RU" dirty="0" err="1">
                <a:latin typeface="Times New Roman" panose="02020603050405020304" pitchFamily="18" charset="0"/>
                <a:ea typeface="Calibri" panose="020F0502020204030204" pitchFamily="34" charset="0"/>
              </a:rPr>
              <a:t>Це</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третя</a:t>
            </a:r>
            <a:r>
              <a:rPr lang="ru-RU" dirty="0">
                <a:latin typeface="Times New Roman" panose="02020603050405020304" pitchFamily="18" charset="0"/>
                <a:ea typeface="Calibri" panose="020F0502020204030204" pitchFamily="34" charset="0"/>
              </a:rPr>
              <a:t> за </a:t>
            </a:r>
            <a:r>
              <a:rPr lang="ru-RU" dirty="0" err="1">
                <a:latin typeface="Times New Roman" panose="02020603050405020304" pitchFamily="18" charset="0"/>
                <a:ea typeface="Calibri" panose="020F0502020204030204" pitchFamily="34" charset="0"/>
              </a:rPr>
              <a:t>довжиною</a:t>
            </a:r>
            <a:r>
              <a:rPr lang="ru-RU" dirty="0">
                <a:latin typeface="Times New Roman" panose="02020603050405020304" pitchFamily="18" charset="0"/>
                <a:ea typeface="Calibri" panose="020F0502020204030204" pitchFamily="34" charset="0"/>
              </a:rPr>
              <a:t> і </a:t>
            </a:r>
            <a:r>
              <a:rPr lang="ru-RU" dirty="0" err="1">
                <a:latin typeface="Times New Roman" panose="02020603050405020304" pitchFamily="18" charset="0"/>
                <a:ea typeface="Calibri" panose="020F0502020204030204" pitchFamily="34" charset="0"/>
              </a:rPr>
              <a:t>площею</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басейну</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річка</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Європи</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після</a:t>
            </a:r>
            <a:r>
              <a:rPr lang="ru-RU" dirty="0">
                <a:latin typeface="Times New Roman" panose="02020603050405020304" pitchFamily="18" charset="0"/>
                <a:ea typeface="Calibri" panose="020F0502020204030204" pitchFamily="34" charset="0"/>
              </a:rPr>
              <a:t> Волги і Дунаю). </a:t>
            </a:r>
            <a:r>
              <a:rPr lang="ru-RU" dirty="0" err="1">
                <a:latin typeface="Times New Roman" panose="02020603050405020304" pitchFamily="18" charset="0"/>
                <a:ea typeface="Calibri" panose="020F0502020204030204" pitchFamily="34" charset="0"/>
              </a:rPr>
              <a:t>Бере</a:t>
            </a:r>
            <a:r>
              <a:rPr lang="ru-RU" dirty="0">
                <a:latin typeface="Times New Roman" panose="02020603050405020304" pitchFamily="18" charset="0"/>
                <a:ea typeface="Calibri" panose="020F0502020204030204" pitchFamily="34" charset="0"/>
              </a:rPr>
              <a:t> початок з болота </a:t>
            </a:r>
            <a:r>
              <a:rPr lang="ru-RU" dirty="0" err="1">
                <a:latin typeface="Times New Roman" panose="02020603050405020304" pitchFamily="18" charset="0"/>
                <a:ea typeface="Calibri" panose="020F0502020204030204" pitchFamily="34" charset="0"/>
              </a:rPr>
              <a:t>Аксеннінський</a:t>
            </a:r>
            <a:r>
              <a:rPr lang="ru-RU" dirty="0">
                <a:latin typeface="Times New Roman" panose="02020603050405020304" pitchFamily="18" charset="0"/>
                <a:ea typeface="Calibri" panose="020F0502020204030204" pitchFamily="34" charset="0"/>
              </a:rPr>
              <a:t> Мох на </a:t>
            </a:r>
            <a:r>
              <a:rPr lang="ru-RU" dirty="0" err="1">
                <a:latin typeface="Times New Roman" panose="02020603050405020304" pitchFamily="18" charset="0"/>
                <a:ea typeface="Calibri" panose="020F0502020204030204" pitchFamily="34" charset="0"/>
              </a:rPr>
              <a:t>південних</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схилах</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Валдайської</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височини</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впадає</a:t>
            </a:r>
            <a:r>
              <a:rPr lang="ru-RU" dirty="0">
                <a:latin typeface="Times New Roman" panose="02020603050405020304" pitchFamily="18" charset="0"/>
                <a:ea typeface="Calibri" panose="020F0502020204030204" pitchFamily="34" charset="0"/>
              </a:rPr>
              <a:t> в </a:t>
            </a:r>
            <a:r>
              <a:rPr lang="ru-RU" dirty="0" err="1">
                <a:latin typeface="Times New Roman" panose="02020603050405020304" pitchFamily="18" charset="0"/>
                <a:ea typeface="Calibri" panose="020F0502020204030204" pitchFamily="34" charset="0"/>
              </a:rPr>
              <a:t>Дніпровський</a:t>
            </a:r>
            <a:r>
              <a:rPr lang="ru-RU" dirty="0">
                <a:latin typeface="Times New Roman" panose="02020603050405020304" pitchFamily="18" charset="0"/>
                <a:ea typeface="Calibri" panose="020F0502020204030204" pitchFamily="34" charset="0"/>
              </a:rPr>
              <a:t> лиман </a:t>
            </a:r>
            <a:r>
              <a:rPr lang="ru-RU" dirty="0" err="1">
                <a:latin typeface="Times New Roman" panose="02020603050405020304" pitchFamily="18" charset="0"/>
                <a:ea typeface="Calibri" panose="020F0502020204030204" pitchFamily="34" charset="0"/>
              </a:rPr>
              <a:t>Чорного</a:t>
            </a:r>
            <a:r>
              <a:rPr lang="ru-RU" dirty="0">
                <a:latin typeface="Times New Roman" panose="02020603050405020304" pitchFamily="18" charset="0"/>
                <a:ea typeface="Calibri" panose="020F0502020204030204" pitchFamily="34" charset="0"/>
              </a:rPr>
              <a:t> моря. 65% </a:t>
            </a:r>
            <a:r>
              <a:rPr lang="ru-RU" dirty="0" err="1">
                <a:latin typeface="Times New Roman" panose="02020603050405020304" pitchFamily="18" charset="0"/>
                <a:ea typeface="Calibri" panose="020F0502020204030204" pitchFamily="34" charset="0"/>
              </a:rPr>
              <a:t>площі</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басейну</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ріки</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знаходиться</a:t>
            </a:r>
            <a:r>
              <a:rPr lang="ru-RU" dirty="0">
                <a:latin typeface="Times New Roman" panose="02020603050405020304" pitchFamily="18" charset="0"/>
                <a:ea typeface="Calibri" panose="020F0502020204030204" pitchFamily="34" charset="0"/>
              </a:rPr>
              <a:t> на </a:t>
            </a:r>
            <a:r>
              <a:rPr lang="ru-RU" dirty="0" err="1">
                <a:latin typeface="Times New Roman" panose="02020603050405020304" pitchFamily="18" charset="0"/>
                <a:ea typeface="Calibri" panose="020F0502020204030204" pitchFamily="34" charset="0"/>
              </a:rPr>
              <a:t>території</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України</a:t>
            </a:r>
            <a:endParaRPr lang="ru-RU" dirty="0"/>
          </a:p>
        </p:txBody>
      </p:sp>
      <p:pic>
        <p:nvPicPr>
          <p:cNvPr id="7170" name="Picture 2" descr="ÐÐ°ÑÑÐ¸Ð½ÐºÐ¸ Ð¿Ð¾ Ð·Ð°Ð¿ÑÐ¾ÑÑ Ð´Ð½ÑÐ¿ÑÐ¾"/>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6812" y="4963453"/>
            <a:ext cx="2526062" cy="1894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0325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stretch>
            <a:fillRect/>
          </a:stretch>
        </p:blipFill>
        <p:spPr>
          <a:xfrm>
            <a:off x="2520" y="-631288"/>
            <a:ext cx="12186960" cy="8120576"/>
          </a:xfrm>
          <a:prstGeom prst="rect">
            <a:avLst/>
          </a:prstGeom>
        </p:spPr>
      </p:pic>
      <p:sp>
        <p:nvSpPr>
          <p:cNvPr id="2" name="Заголовок 1"/>
          <p:cNvSpPr>
            <a:spLocks noGrp="1"/>
          </p:cNvSpPr>
          <p:nvPr>
            <p:ph type="title"/>
          </p:nvPr>
        </p:nvSpPr>
        <p:spPr/>
        <p:txBody>
          <a:bodyPr/>
          <a:lstStyle/>
          <a:p>
            <a:pPr algn="ctr"/>
            <a:r>
              <a:rPr lang="uk-UA" b="1" dirty="0" smtClean="0">
                <a:latin typeface="Times New Roman" panose="02020603050405020304" pitchFamily="18" charset="0"/>
                <a:cs typeface="Times New Roman" panose="02020603050405020304" pitchFamily="18" charset="0"/>
              </a:rPr>
              <a:t>Де розташована найкоротша вулиця України?</a:t>
            </a:r>
            <a:endParaRPr lang="ru-RU" b="1" dirty="0">
              <a:latin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414844" y="1868487"/>
            <a:ext cx="7466413" cy="418397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ru-RU" b="1" dirty="0" err="1"/>
              <a:t>Хрещатик</a:t>
            </a:r>
            <a:r>
              <a:rPr lang="ru-RU" b="1" dirty="0"/>
              <a:t> – одна з </a:t>
            </a:r>
            <a:r>
              <a:rPr lang="ru-RU" b="1" dirty="0" err="1"/>
              <a:t>найкоротших</a:t>
            </a:r>
            <a:r>
              <a:rPr lang="ru-RU" b="1" dirty="0"/>
              <a:t> </a:t>
            </a:r>
            <a:r>
              <a:rPr lang="ru-RU" b="1" dirty="0" err="1"/>
              <a:t>головних</a:t>
            </a:r>
            <a:r>
              <a:rPr lang="ru-RU" b="1" dirty="0"/>
              <a:t> </a:t>
            </a:r>
            <a:r>
              <a:rPr lang="ru-RU" b="1" dirty="0" err="1"/>
              <a:t>вулиць</a:t>
            </a:r>
            <a:r>
              <a:rPr lang="ru-RU" b="1" dirty="0"/>
              <a:t> </a:t>
            </a:r>
            <a:r>
              <a:rPr lang="ru-RU" b="1" dirty="0" err="1"/>
              <a:t>країн</a:t>
            </a:r>
            <a:r>
              <a:rPr lang="ru-RU" b="1" dirty="0"/>
              <a:t> у </a:t>
            </a:r>
            <a:r>
              <a:rPr lang="ru-RU" b="1" dirty="0" err="1"/>
              <a:t>світі</a:t>
            </a:r>
            <a:r>
              <a:rPr lang="ru-RU" b="1" dirty="0"/>
              <a:t>. </a:t>
            </a:r>
            <a:r>
              <a:rPr lang="ru-RU" b="1" dirty="0" err="1"/>
              <a:t>Її</a:t>
            </a:r>
            <a:r>
              <a:rPr lang="ru-RU" b="1" dirty="0"/>
              <a:t> </a:t>
            </a:r>
            <a:r>
              <a:rPr lang="ru-RU" b="1" dirty="0" err="1"/>
              <a:t>довжина</a:t>
            </a:r>
            <a:r>
              <a:rPr lang="ru-RU" b="1" dirty="0"/>
              <a:t> становить </a:t>
            </a:r>
            <a:r>
              <a:rPr lang="ru-RU" b="1" dirty="0" err="1"/>
              <a:t>лише</a:t>
            </a:r>
            <a:r>
              <a:rPr lang="ru-RU" b="1" dirty="0"/>
              <a:t> 1,3 </a:t>
            </a:r>
            <a:r>
              <a:rPr lang="ru-RU" b="1" dirty="0" err="1"/>
              <a:t>кілометра</a:t>
            </a:r>
            <a:r>
              <a:rPr lang="ru-RU" b="1" dirty="0"/>
              <a:t>. </a:t>
            </a:r>
            <a:r>
              <a:rPr lang="ru-RU" b="1" dirty="0" err="1"/>
              <a:t>Простягається</a:t>
            </a:r>
            <a:r>
              <a:rPr lang="ru-RU" b="1" dirty="0"/>
              <a:t> </a:t>
            </a:r>
            <a:r>
              <a:rPr lang="ru-RU" b="1" dirty="0" err="1"/>
              <a:t>вздовж</a:t>
            </a:r>
            <a:r>
              <a:rPr lang="ru-RU" b="1" dirty="0"/>
              <a:t> </a:t>
            </a:r>
            <a:r>
              <a:rPr lang="ru-RU" b="1" dirty="0" err="1"/>
              <a:t>сходів</a:t>
            </a:r>
            <a:r>
              <a:rPr lang="ru-RU" b="1" dirty="0"/>
              <a:t>, </a:t>
            </a:r>
            <a:r>
              <a:rPr lang="ru-RU" b="1" dirty="0" err="1"/>
              <a:t>що</a:t>
            </a:r>
            <a:r>
              <a:rPr lang="ru-RU" b="1" dirty="0"/>
              <a:t> </a:t>
            </a:r>
            <a:r>
              <a:rPr lang="ru-RU" b="1" dirty="0" err="1"/>
              <a:t>сполучають</a:t>
            </a:r>
            <a:r>
              <a:rPr lang="ru-RU" b="1" dirty="0"/>
              <a:t> </a:t>
            </a:r>
            <a:r>
              <a:rPr lang="ru-RU" b="1" dirty="0" err="1"/>
              <a:t>Володимирський</a:t>
            </a:r>
            <a:r>
              <a:rPr lang="ru-RU" b="1" dirty="0"/>
              <a:t> </a:t>
            </a:r>
            <a:r>
              <a:rPr lang="ru-RU" b="1" dirty="0" err="1"/>
              <a:t>узвіз</a:t>
            </a:r>
            <a:r>
              <a:rPr lang="ru-RU" b="1" dirty="0"/>
              <a:t> та </a:t>
            </a:r>
            <a:r>
              <a:rPr lang="ru-RU" b="1" dirty="0" err="1"/>
              <a:t>Набережне</a:t>
            </a:r>
            <a:r>
              <a:rPr lang="ru-RU" b="1" dirty="0"/>
              <a:t> </a:t>
            </a:r>
            <a:r>
              <a:rPr lang="ru-RU" b="1" dirty="0" err="1"/>
              <a:t>шосе</a:t>
            </a:r>
            <a:r>
              <a:rPr lang="ru-RU" b="1" dirty="0"/>
              <a:t> (</a:t>
            </a:r>
            <a:r>
              <a:rPr lang="ru-RU" b="1" dirty="0" err="1"/>
              <a:t>біля</a:t>
            </a:r>
            <a:r>
              <a:rPr lang="ru-RU" b="1" dirty="0"/>
              <a:t> </a:t>
            </a:r>
            <a:r>
              <a:rPr lang="ru-RU" b="1" dirty="0" err="1"/>
              <a:t>пам’ятника</a:t>
            </a:r>
            <a:r>
              <a:rPr lang="ru-RU" b="1" dirty="0"/>
              <a:t> </a:t>
            </a:r>
            <a:r>
              <a:rPr lang="ru-RU" b="1" dirty="0" err="1"/>
              <a:t>Хрещенню</a:t>
            </a:r>
            <a:r>
              <a:rPr lang="ru-RU" b="1" dirty="0"/>
              <a:t> </a:t>
            </a:r>
            <a:r>
              <a:rPr lang="ru-RU" b="1" dirty="0" err="1"/>
              <a:t>Русі</a:t>
            </a:r>
            <a:r>
              <a:rPr lang="ru-RU" b="1" dirty="0"/>
              <a:t>). За </a:t>
            </a:r>
            <a:r>
              <a:rPr lang="ru-RU" b="1" dirty="0" err="1"/>
              <a:t>доби</a:t>
            </a:r>
            <a:r>
              <a:rPr lang="ru-RU" b="1" dirty="0"/>
              <a:t> </a:t>
            </a:r>
            <a:r>
              <a:rPr lang="ru-RU" b="1" dirty="0" err="1"/>
              <a:t>Київської</a:t>
            </a:r>
            <a:r>
              <a:rPr lang="ru-RU" b="1" dirty="0"/>
              <a:t> </a:t>
            </a:r>
            <a:r>
              <a:rPr lang="ru-RU" b="1" dirty="0" err="1"/>
              <a:t>Русі</a:t>
            </a:r>
            <a:r>
              <a:rPr lang="ru-RU" b="1" dirty="0"/>
              <a:t> у </a:t>
            </a:r>
            <a:r>
              <a:rPr lang="ru-RU" b="1" dirty="0" err="1"/>
              <a:t>струмку</a:t>
            </a:r>
            <a:r>
              <a:rPr lang="ru-RU" b="1" dirty="0"/>
              <a:t>, </a:t>
            </a:r>
            <a:r>
              <a:rPr lang="ru-RU" b="1" dirty="0" err="1"/>
              <a:t>що</a:t>
            </a:r>
            <a:r>
              <a:rPr lang="ru-RU" b="1" dirty="0"/>
              <a:t> </a:t>
            </a:r>
            <a:r>
              <a:rPr lang="ru-RU" b="1" dirty="0" err="1"/>
              <a:t>протікав</a:t>
            </a:r>
            <a:r>
              <a:rPr lang="ru-RU" b="1" dirty="0"/>
              <a:t> через </a:t>
            </a:r>
            <a:r>
              <a:rPr lang="ru-RU" b="1" dirty="0" err="1"/>
              <a:t>Хрещатий</a:t>
            </a:r>
            <a:r>
              <a:rPr lang="ru-RU" b="1" dirty="0"/>
              <a:t> яр, </a:t>
            </a:r>
            <a:r>
              <a:rPr lang="ru-RU" b="1" dirty="0" err="1"/>
              <a:t>хрестили</a:t>
            </a:r>
            <a:r>
              <a:rPr lang="ru-RU" b="1" dirty="0"/>
              <a:t> </a:t>
            </a:r>
            <a:r>
              <a:rPr lang="ru-RU" b="1" dirty="0" err="1"/>
              <a:t>дітей</a:t>
            </a:r>
            <a:r>
              <a:rPr lang="ru-RU" b="1" dirty="0"/>
              <a:t> </a:t>
            </a:r>
            <a:r>
              <a:rPr lang="ru-RU" b="1" dirty="0" err="1"/>
              <a:t>київського</a:t>
            </a:r>
            <a:r>
              <a:rPr lang="ru-RU" b="1" dirty="0"/>
              <a:t> князя </a:t>
            </a:r>
            <a:r>
              <a:rPr lang="ru-RU" b="1" dirty="0" err="1"/>
              <a:t>Володимира</a:t>
            </a:r>
            <a:r>
              <a:rPr lang="ru-RU" b="1" dirty="0"/>
              <a:t> </a:t>
            </a:r>
            <a:r>
              <a:rPr lang="ru-RU" b="1" dirty="0" err="1"/>
              <a:t>Святославича</a:t>
            </a:r>
            <a:r>
              <a:rPr lang="ru-RU" b="1" dirty="0"/>
              <a:t>, а в 988 </a:t>
            </a:r>
            <a:r>
              <a:rPr lang="ru-RU" b="1" dirty="0" err="1"/>
              <a:t>році</a:t>
            </a:r>
            <a:r>
              <a:rPr lang="ru-RU" b="1" dirty="0"/>
              <a:t> </a:t>
            </a:r>
            <a:r>
              <a:rPr lang="ru-RU" b="1" dirty="0" err="1"/>
              <a:t>біля</a:t>
            </a:r>
            <a:r>
              <a:rPr lang="ru-RU" b="1" dirty="0"/>
              <a:t> </a:t>
            </a:r>
            <a:r>
              <a:rPr lang="ru-RU" b="1" dirty="0" err="1"/>
              <a:t>місця</a:t>
            </a:r>
            <a:r>
              <a:rPr lang="ru-RU" b="1" dirty="0"/>
              <a:t> </a:t>
            </a:r>
            <a:r>
              <a:rPr lang="ru-RU" b="1" dirty="0" err="1"/>
              <a:t>впадіння</a:t>
            </a:r>
            <a:r>
              <a:rPr lang="ru-RU" b="1" dirty="0"/>
              <a:t> </a:t>
            </a:r>
            <a:r>
              <a:rPr lang="ru-RU" b="1" dirty="0" err="1"/>
              <a:t>цього</a:t>
            </a:r>
            <a:r>
              <a:rPr lang="ru-RU" b="1" dirty="0"/>
              <a:t> </a:t>
            </a:r>
            <a:r>
              <a:rPr lang="ru-RU" b="1" dirty="0" err="1"/>
              <a:t>струмка</a:t>
            </a:r>
            <a:r>
              <a:rPr lang="ru-RU" b="1" dirty="0"/>
              <a:t> в </a:t>
            </a:r>
            <a:r>
              <a:rPr lang="ru-RU" b="1" dirty="0" err="1"/>
              <a:t>річку</a:t>
            </a:r>
            <a:r>
              <a:rPr lang="ru-RU" b="1" dirty="0"/>
              <a:t> </a:t>
            </a:r>
            <a:r>
              <a:rPr lang="ru-RU" b="1" dirty="0" err="1"/>
              <a:t>Почайну</a:t>
            </a:r>
            <a:r>
              <a:rPr lang="ru-RU" b="1" dirty="0"/>
              <a:t> </a:t>
            </a:r>
            <a:r>
              <a:rPr lang="ru-RU" b="1" dirty="0" err="1"/>
              <a:t>відбулося</a:t>
            </a:r>
            <a:r>
              <a:rPr lang="ru-RU" b="1" dirty="0"/>
              <a:t> </a:t>
            </a:r>
            <a:r>
              <a:rPr lang="ru-RU" b="1" dirty="0" err="1"/>
              <a:t>історичне</a:t>
            </a:r>
            <a:r>
              <a:rPr lang="ru-RU" b="1" dirty="0"/>
              <a:t> </a:t>
            </a:r>
            <a:r>
              <a:rPr lang="ru-RU" b="1" dirty="0" err="1"/>
              <a:t>хрещення</a:t>
            </a:r>
            <a:r>
              <a:rPr lang="ru-RU" b="1" dirty="0"/>
              <a:t> </a:t>
            </a:r>
            <a:r>
              <a:rPr lang="ru-RU" b="1" dirty="0" err="1"/>
              <a:t>киян</a:t>
            </a:r>
            <a:r>
              <a:rPr lang="ru-RU" b="1" dirty="0"/>
              <a:t>. </a:t>
            </a:r>
            <a:r>
              <a:rPr lang="ru-RU" b="1" dirty="0" err="1"/>
              <a:t>Відтоді</a:t>
            </a:r>
            <a:r>
              <a:rPr lang="ru-RU" b="1" dirty="0"/>
              <a:t> вся </a:t>
            </a:r>
            <a:r>
              <a:rPr lang="ru-RU" b="1" dirty="0" err="1"/>
              <a:t>довколишня</a:t>
            </a:r>
            <a:r>
              <a:rPr lang="ru-RU" b="1" dirty="0"/>
              <a:t> </a:t>
            </a:r>
            <a:r>
              <a:rPr lang="ru-RU" b="1" dirty="0" err="1"/>
              <a:t>місцевість</a:t>
            </a:r>
            <a:r>
              <a:rPr lang="ru-RU" b="1" dirty="0"/>
              <a:t>, </a:t>
            </a:r>
            <a:r>
              <a:rPr lang="ru-RU" b="1" dirty="0" err="1"/>
              <a:t>включаючи</a:t>
            </a:r>
            <a:r>
              <a:rPr lang="ru-RU" b="1" dirty="0"/>
              <a:t> </a:t>
            </a:r>
            <a:r>
              <a:rPr lang="ru-RU" b="1" dirty="0" err="1"/>
              <a:t>Поштову</a:t>
            </a:r>
            <a:r>
              <a:rPr lang="ru-RU" b="1" dirty="0"/>
              <a:t> </a:t>
            </a:r>
            <a:r>
              <a:rPr lang="ru-RU" b="1" dirty="0" err="1"/>
              <a:t>площу</a:t>
            </a:r>
            <a:r>
              <a:rPr lang="ru-RU" b="1" dirty="0"/>
              <a:t> і </a:t>
            </a:r>
            <a:r>
              <a:rPr lang="ru-RU" b="1" dirty="0" err="1"/>
              <a:t>частину</a:t>
            </a:r>
            <a:r>
              <a:rPr lang="ru-RU" b="1" dirty="0"/>
              <a:t> </a:t>
            </a:r>
            <a:r>
              <a:rPr lang="ru-RU" b="1" dirty="0" err="1"/>
              <a:t>Михайлівської</a:t>
            </a:r>
            <a:r>
              <a:rPr lang="ru-RU" b="1" dirty="0"/>
              <a:t> гори, стала </a:t>
            </a:r>
            <a:r>
              <a:rPr lang="ru-RU" b="1" dirty="0" err="1"/>
              <a:t>відома</a:t>
            </a:r>
            <a:r>
              <a:rPr lang="ru-RU" b="1" dirty="0"/>
              <a:t> як </a:t>
            </a:r>
            <a:r>
              <a:rPr lang="ru-RU" b="1" dirty="0" err="1"/>
              <a:t>Хрещатицьке</a:t>
            </a:r>
            <a:r>
              <a:rPr lang="ru-RU" b="1" dirty="0"/>
              <a:t> урочище. </a:t>
            </a:r>
            <a:r>
              <a:rPr lang="ru-RU" b="1" dirty="0" err="1"/>
              <a:t>Назву</a:t>
            </a:r>
            <a:r>
              <a:rPr lang="ru-RU" b="1" dirty="0"/>
              <a:t> «</a:t>
            </a:r>
            <a:r>
              <a:rPr lang="en-US" b="1" dirty="0"/>
              <a:t>X</a:t>
            </a:r>
            <a:r>
              <a:rPr lang="ru-RU" b="1" dirty="0" err="1"/>
              <a:t>рещатик</a:t>
            </a:r>
            <a:r>
              <a:rPr lang="ru-RU" b="1" dirty="0"/>
              <a:t>» </a:t>
            </a:r>
            <a:r>
              <a:rPr lang="ru-RU" b="1" dirty="0" err="1"/>
              <a:t>або</a:t>
            </a:r>
            <a:r>
              <a:rPr lang="ru-RU" b="1" dirty="0"/>
              <a:t> Велика </a:t>
            </a:r>
            <a:r>
              <a:rPr lang="ru-RU" b="1" dirty="0" err="1"/>
              <a:t>Хрещатицька</a:t>
            </a:r>
            <a:r>
              <a:rPr lang="ru-RU" b="1" dirty="0"/>
              <a:t> </a:t>
            </a:r>
            <a:r>
              <a:rPr lang="ru-RU" b="1" dirty="0" err="1"/>
              <a:t>вулиця</a:t>
            </a:r>
            <a:r>
              <a:rPr lang="ru-RU" b="1" dirty="0"/>
              <a:t> до 1869 року мала </a:t>
            </a:r>
            <a:r>
              <a:rPr lang="ru-RU" b="1" dirty="0" err="1"/>
              <a:t>сучасна</a:t>
            </a:r>
            <a:r>
              <a:rPr lang="ru-RU" b="1" dirty="0"/>
              <a:t> Набережно-</a:t>
            </a:r>
            <a:r>
              <a:rPr lang="ru-RU" b="1" dirty="0" err="1"/>
              <a:t>Хрещатицька</a:t>
            </a:r>
            <a:r>
              <a:rPr lang="ru-RU" b="1" dirty="0"/>
              <a:t> </a:t>
            </a:r>
            <a:r>
              <a:rPr lang="ru-RU" b="1" dirty="0" err="1"/>
              <a:t>вулиця</a:t>
            </a:r>
            <a:r>
              <a:rPr lang="ru-RU" b="1" dirty="0"/>
              <a:t>, тому </a:t>
            </a:r>
            <a:r>
              <a:rPr lang="ru-RU" b="1" dirty="0" err="1"/>
              <a:t>що</a:t>
            </a:r>
            <a:r>
              <a:rPr lang="ru-RU" b="1" dirty="0"/>
              <a:t> </a:t>
            </a:r>
            <a:r>
              <a:rPr lang="ru-RU" b="1" dirty="0" err="1"/>
              <a:t>саме</a:t>
            </a:r>
            <a:r>
              <a:rPr lang="ru-RU" b="1" dirty="0"/>
              <a:t> нею, за </a:t>
            </a:r>
            <a:r>
              <a:rPr lang="ru-RU" b="1" dirty="0" err="1"/>
              <a:t>переказом</a:t>
            </a:r>
            <a:r>
              <a:rPr lang="ru-RU" b="1" dirty="0"/>
              <a:t>, </a:t>
            </a:r>
            <a:r>
              <a:rPr lang="ru-RU" b="1" dirty="0" err="1"/>
              <a:t>кияни</a:t>
            </a:r>
            <a:r>
              <a:rPr lang="ru-RU" b="1" dirty="0"/>
              <a:t> в 988 </a:t>
            </a:r>
            <a:r>
              <a:rPr lang="ru-RU" b="1" dirty="0" err="1"/>
              <a:t>році</a:t>
            </a:r>
            <a:r>
              <a:rPr lang="ru-RU" b="1" dirty="0"/>
              <a:t> </a:t>
            </a:r>
            <a:r>
              <a:rPr lang="ru-RU" b="1" dirty="0" err="1"/>
              <a:t>йшли</a:t>
            </a:r>
            <a:r>
              <a:rPr lang="ru-RU" b="1" dirty="0"/>
              <a:t> на </a:t>
            </a:r>
            <a:r>
              <a:rPr lang="ru-RU" b="1" dirty="0" err="1"/>
              <a:t>хрещення</a:t>
            </a:r>
            <a:r>
              <a:rPr lang="ru-RU" b="1" dirty="0"/>
              <a:t>.</a:t>
            </a:r>
            <a:endParaRPr lang="ru-RU" b="1" dirty="0"/>
          </a:p>
        </p:txBody>
      </p:sp>
      <p:sp>
        <p:nvSpPr>
          <p:cNvPr id="5" name="Скругленный прямоугольник 4"/>
          <p:cNvSpPr/>
          <p:nvPr/>
        </p:nvSpPr>
        <p:spPr>
          <a:xfrm>
            <a:off x="132334" y="-438635"/>
            <a:ext cx="1672988" cy="88710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sz="2800" dirty="0" smtClean="0"/>
              <a:t>5</a:t>
            </a:r>
            <a:endParaRPr lang="ru-RU" sz="2800" dirty="0"/>
          </a:p>
        </p:txBody>
      </p:sp>
      <p:pic>
        <p:nvPicPr>
          <p:cNvPr id="14338" name="Picture 2" descr="ÐÐ°ÑÑÐ¸Ð½ÐºÐ¸ Ð¿Ð¾ Ð·Ð°Ð¿ÑÐ¾ÑÑ ÐºÑÐµÑÐ°ÑÐ¸Ð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0723" y="1298833"/>
            <a:ext cx="3321957" cy="249279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ÐÐ°ÑÑÐ¸Ð½ÐºÐ¸ Ð¿Ð¾ Ð·Ð°Ð¿ÑÐ¾ÑÑ ÐºÑÐµÑÐ°ÑÐ¸Ðº"/>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1055" y="4012957"/>
            <a:ext cx="3306109" cy="214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753821"/>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TotalTime>
  <Words>1573</Words>
  <Application>Microsoft Office PowerPoint</Application>
  <PresentationFormat>Широкоэкранный</PresentationFormat>
  <Paragraphs>139</Paragraphs>
  <Slides>40</Slides>
  <Notes>1</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40</vt:i4>
      </vt:variant>
    </vt:vector>
  </HeadingPairs>
  <TitlesOfParts>
    <vt:vector size="46" baseType="lpstr">
      <vt:lpstr>Arial</vt:lpstr>
      <vt:lpstr>Calibri</vt:lpstr>
      <vt:lpstr>Calibri Light</vt:lpstr>
      <vt:lpstr>Monotype Corsiva</vt:lpstr>
      <vt:lpstr>Times New Roman</vt:lpstr>
      <vt:lpstr>Тема Office</vt:lpstr>
      <vt:lpstr>Інтерактивна вікторина </vt:lpstr>
      <vt:lpstr>Презентация PowerPoint</vt:lpstr>
      <vt:lpstr>Добрий день. Усміхніться один одному, подумки побажайте успіхів на цілий день. Для того, щоб впоратися з завданнями, будьте старанними і слухняними.</vt:lpstr>
      <vt:lpstr>Презентация PowerPoint</vt:lpstr>
      <vt:lpstr>В Україні існує справжня «Сахара». Вкажіть розташування цього поняття.</vt:lpstr>
      <vt:lpstr>Назвіть офіційний географічний центр Європи?</vt:lpstr>
      <vt:lpstr>Що носить назву «Оптимістична» і де розташована?</vt:lpstr>
      <vt:lpstr>Яка найбільша  річка України і де вона бере свій початок?</vt:lpstr>
      <vt:lpstr>Де розташована найкоротша вулиця України?</vt:lpstr>
      <vt:lpstr>Яка найстаріша рослина України і де вона знаходиться?</vt:lpstr>
      <vt:lpstr>В якому місті України ми можемо спостерігати «Рожевий дощ» і що це за явище?</vt:lpstr>
      <vt:lpstr>В якому місті України на постаменті возвеличується бочка, а зверху на ній огірок?</vt:lpstr>
      <vt:lpstr>Хто автор першої в світі Конституції?</vt:lpstr>
      <vt:lpstr>Як називалися воїни, що майже 300 років боронили Україну від зовнішніх ворогів?</vt:lpstr>
      <vt:lpstr>Який навчальний заклад  вважається найстарішим закладом Східної Європи?</vt:lpstr>
      <vt:lpstr>Яка область України найбільша за територією?</vt:lpstr>
      <vt:lpstr>Скільки років України?</vt:lpstr>
      <vt:lpstr>Яка загальна площа території України?</vt:lpstr>
      <vt:lpstr>Скільки за понад двісті років правило в Україні гетьманів?</vt:lpstr>
      <vt:lpstr>Яке місце посіла українська мова на конкурсі краси мов в Парижі 1934 році?</vt:lpstr>
      <vt:lpstr>З якої літери починається більшість українських слів?</vt:lpstr>
      <vt:lpstr>Які слова найчастіше вживані     в українській мові?</vt:lpstr>
      <vt:lpstr>Хто автор першого українського наукового українсько-російського словника?</vt:lpstr>
      <vt:lpstr>Що таке  паліндром?</vt:lpstr>
      <vt:lpstr>Коли з’явилося на письмі слово Україна?</vt:lpstr>
      <vt:lpstr>Кому з українських поетів встановлено  1200 пам’ятників?</vt:lpstr>
      <vt:lpstr>Яка одна з найвідоміших у світі  різдвяних пісень?</vt:lpstr>
      <vt:lpstr>Хто автор слів гімну України?</vt:lpstr>
      <vt:lpstr>Яку назву мав перший друкований буквар, виданий у 1596 році Лаврентієм Зизанією?</vt:lpstr>
      <vt:lpstr>Який український твір перекладений  на 147 мов?</vt:lpstr>
      <vt:lpstr>Де зберігається найдавніша писанка, на якій відтворено образ богині Берегині?</vt:lpstr>
      <vt:lpstr>Вирушаючи  волами по сіль переважно до Азовського і Чорного морів,  що з собою брали чумаки</vt:lpstr>
      <vt:lpstr>Коли з’явилося новорічна ялинка в Україні?</vt:lpstr>
      <vt:lpstr>Яким чином визначали місце, де мали заводити оселі або копати криницю?</vt:lpstr>
      <vt:lpstr>За яких умов в Україні відбувався обряд весілля  батькам?</vt:lpstr>
      <vt:lpstr>Який найдавніший музичний інструмент у світі?</vt:lpstr>
      <vt:lpstr>Хто найвідоміший музикант Київської Русі?</vt:lpstr>
      <vt:lpstr>Де знаходяться найбільші сходи в Україні?</vt:lpstr>
      <vt:lpstr>Перший кольоровий українських фільм це….?</vt:lpstr>
      <vt:lpstr>Дякую учасникам нашої вікторини!</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Добрий день.Усміхніться один одному,подумки побажайте успіхів на цілий день.Для того,щоб впоратися на уроці з завданнями,будьте старанними і слухняними.</dc:title>
  <dc:creator>Анна</dc:creator>
  <cp:lastModifiedBy>Анна</cp:lastModifiedBy>
  <cp:revision>43</cp:revision>
  <dcterms:created xsi:type="dcterms:W3CDTF">2018-04-03T05:03:46Z</dcterms:created>
  <dcterms:modified xsi:type="dcterms:W3CDTF">2018-04-03T17:45:43Z</dcterms:modified>
</cp:coreProperties>
</file>