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15"/>
  </p:notesMasterIdLst>
  <p:sldIdLst>
    <p:sldId id="386" r:id="rId2"/>
    <p:sldId id="387" r:id="rId3"/>
    <p:sldId id="388" r:id="rId4"/>
    <p:sldId id="389" r:id="rId5"/>
    <p:sldId id="395" r:id="rId6"/>
    <p:sldId id="390" r:id="rId7"/>
    <p:sldId id="402" r:id="rId8"/>
    <p:sldId id="391" r:id="rId9"/>
    <p:sldId id="398" r:id="rId10"/>
    <p:sldId id="393" r:id="rId11"/>
    <p:sldId id="397" r:id="rId12"/>
    <p:sldId id="401" r:id="rId13"/>
    <p:sldId id="3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9" autoAdjust="0"/>
    <p:restoredTop sz="95148" autoAdjust="0"/>
  </p:normalViewPr>
  <p:slideViewPr>
    <p:cSldViewPr>
      <p:cViewPr varScale="1">
        <p:scale>
          <a:sx n="107" d="100"/>
          <a:sy n="107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0302E-1EFF-4AA5-BE29-DFF6D0BBFC3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DD7E9-C064-4CD0-A22B-BD32DD05F4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1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EE448-0A3F-4783-BDBA-6500A2A0A8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0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3818-A4E6-48DC-8D3B-B063F82268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985F-B13E-4DDC-A23A-2B901F57D2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2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EF83E-DC81-442E-AEAD-E19B6651C0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3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9E89-3F50-45A3-97CC-F0256DE6A7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6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573C-276A-46E3-9DEE-83C8000653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9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962C8-90C7-4058-9159-80B8CD7195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E19D-8EEA-4494-8424-1310B6D2CB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6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9390-7431-4107-81B4-3CFDCF0398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50CA-2A54-43F3-88ED-B593085FD9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7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12AC-5682-4A2E-AC7A-C8837A2FE6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02D2-25BC-47D4-94EC-DC7CDCF02B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  </a:t>
            </a:r>
            <a:r>
              <a:rPr lang="ru-RU" dirty="0" err="1">
                <a:latin typeface="Times New Roman"/>
                <a:ea typeface="Times New Roman"/>
              </a:rPr>
              <a:t>Іван</a:t>
            </a:r>
            <a:r>
              <a:rPr lang="ru-RU" dirty="0">
                <a:latin typeface="Times New Roman"/>
                <a:ea typeface="Times New Roman"/>
              </a:rPr>
              <a:t> Якович Франко – великий </a:t>
            </a:r>
            <a:r>
              <a:rPr lang="ru-RU" dirty="0" err="1">
                <a:latin typeface="Times New Roman"/>
                <a:ea typeface="Times New Roman"/>
              </a:rPr>
              <a:t>український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письменник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6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200" b="1" kern="10" dirty="0"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"</a:t>
            </a:r>
            <a:r>
              <a:rPr lang="ru-RU" sz="5200" b="1" kern="10" dirty="0" err="1"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Додавання</a:t>
            </a:r>
            <a:r>
              <a:rPr lang="ru-RU" sz="5200" b="1" kern="10" dirty="0"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 і </a:t>
            </a:r>
            <a:r>
              <a:rPr lang="ru-RU" sz="5200" b="1" kern="10" dirty="0" err="1"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віднімання</a:t>
            </a:r>
            <a:r>
              <a:rPr lang="ru-RU" sz="5200" b="1" kern="10" dirty="0"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200" b="1" kern="10" dirty="0" err="1"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натуральних</a:t>
            </a:r>
            <a:r>
              <a:rPr lang="ru-RU" sz="5200" b="1" kern="10" dirty="0">
                <a:ln w="1905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 чисел"</a:t>
            </a: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err="1" smtClean="0">
                <a:latin typeface="Times New Roman"/>
                <a:ea typeface="Times New Roman"/>
              </a:rPr>
              <a:t>Інтегрований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урок з математики і </a:t>
            </a:r>
            <a:r>
              <a:rPr lang="ru-RU" dirty="0" err="1">
                <a:latin typeface="Times New Roman"/>
                <a:ea typeface="Times New Roman"/>
              </a:rPr>
              <a:t>української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літератури</a:t>
            </a:r>
            <a:r>
              <a:rPr lang="ru-RU" dirty="0">
                <a:latin typeface="Times New Roman"/>
                <a:ea typeface="Times New Roman"/>
              </a:rPr>
              <a:t> у 5 </a:t>
            </a:r>
            <a:r>
              <a:rPr lang="ru-RU" dirty="0" err="1">
                <a:latin typeface="Times New Roman"/>
                <a:ea typeface="Times New Roman"/>
              </a:rPr>
              <a:t>класі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err="1" smtClean="0">
                <a:latin typeface="Times New Roman"/>
                <a:ea typeface="Times New Roman"/>
              </a:rPr>
              <a:t>Вчитель</a:t>
            </a:r>
            <a:r>
              <a:rPr lang="ru-RU" b="1" dirty="0" smtClean="0">
                <a:latin typeface="Times New Roman"/>
                <a:ea typeface="Times New Roman"/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Розанович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Натал</a:t>
            </a:r>
            <a:r>
              <a:rPr lang="uk-UA" b="1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ія</a:t>
            </a:r>
            <a:r>
              <a:rPr lang="uk-UA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Антонівна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0093-4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412775"/>
            <a:ext cx="3528391" cy="46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746650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04664"/>
            <a:ext cx="3898776" cy="5721499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Станція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 «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Ерудитна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». </a:t>
            </a:r>
            <a:endParaRPr lang="ru-RU" sz="28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ній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ми </a:t>
            </a:r>
            <a:r>
              <a:rPr lang="ru-RU" sz="2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проведемо</a:t>
            </a:r>
            <a:endParaRPr lang="ru-RU" sz="28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гру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«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Хто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/>
                <a:ea typeface="Times New Roman"/>
              </a:rPr>
              <a:t>швидше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?».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Вам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пропонується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кросворд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з математики,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відповідь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на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кожне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із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запитань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команди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записують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 у 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пусті</a:t>
            </a: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/>
                <a:ea typeface="Times New Roman"/>
              </a:rPr>
              <a:t>клітинки</a:t>
            </a: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fr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3960439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1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258888" y="188913"/>
            <a:ext cx="63357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  <a:cs typeface="Arial" charset="0"/>
            </a:endParaRPr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1979613" y="549275"/>
            <a:ext cx="4740275" cy="3556000"/>
            <a:chOff x="1575" y="3658"/>
            <a:chExt cx="6212" cy="4599"/>
          </a:xfrm>
        </p:grpSpPr>
        <p:sp>
          <p:nvSpPr>
            <p:cNvPr id="4105" name="AutoShape 12"/>
            <p:cNvSpPr>
              <a:spLocks noChangeAspect="1" noChangeArrowheads="1"/>
            </p:cNvSpPr>
            <p:nvPr/>
          </p:nvSpPr>
          <p:spPr bwMode="auto">
            <a:xfrm>
              <a:off x="1575" y="3658"/>
              <a:ext cx="6212" cy="4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6" name="Rectangle 13"/>
            <p:cNvSpPr>
              <a:spLocks noChangeArrowheads="1"/>
            </p:cNvSpPr>
            <p:nvPr/>
          </p:nvSpPr>
          <p:spPr bwMode="auto">
            <a:xfrm>
              <a:off x="2987" y="3937"/>
              <a:ext cx="423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1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7" name="Rectangle 14"/>
            <p:cNvSpPr>
              <a:spLocks noChangeArrowheads="1"/>
            </p:cNvSpPr>
            <p:nvPr/>
          </p:nvSpPr>
          <p:spPr bwMode="auto">
            <a:xfrm>
              <a:off x="2987" y="4355"/>
              <a:ext cx="423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8" name="Rectangle 15"/>
            <p:cNvSpPr>
              <a:spLocks noChangeArrowheads="1"/>
            </p:cNvSpPr>
            <p:nvPr/>
          </p:nvSpPr>
          <p:spPr bwMode="auto">
            <a:xfrm>
              <a:off x="2987" y="4773"/>
              <a:ext cx="423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09" name="Rectangle 16"/>
            <p:cNvSpPr>
              <a:spLocks noChangeArrowheads="1"/>
            </p:cNvSpPr>
            <p:nvPr/>
          </p:nvSpPr>
          <p:spPr bwMode="auto">
            <a:xfrm>
              <a:off x="2987" y="5191"/>
              <a:ext cx="422" cy="4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0" name="Rectangle 17"/>
            <p:cNvSpPr>
              <a:spLocks noChangeArrowheads="1"/>
            </p:cNvSpPr>
            <p:nvPr/>
          </p:nvSpPr>
          <p:spPr bwMode="auto">
            <a:xfrm>
              <a:off x="2987" y="5609"/>
              <a:ext cx="423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1" name="Rectangle 18"/>
            <p:cNvSpPr>
              <a:spLocks noChangeArrowheads="1"/>
            </p:cNvSpPr>
            <p:nvPr/>
          </p:nvSpPr>
          <p:spPr bwMode="auto">
            <a:xfrm>
              <a:off x="2987" y="6027"/>
              <a:ext cx="423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2" name="Rectangle 19"/>
            <p:cNvSpPr>
              <a:spLocks noChangeArrowheads="1"/>
            </p:cNvSpPr>
            <p:nvPr/>
          </p:nvSpPr>
          <p:spPr bwMode="auto">
            <a:xfrm>
              <a:off x="2987" y="6445"/>
              <a:ext cx="423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3" name="Rectangle 20"/>
            <p:cNvSpPr>
              <a:spLocks noChangeArrowheads="1"/>
            </p:cNvSpPr>
            <p:nvPr/>
          </p:nvSpPr>
          <p:spPr bwMode="auto">
            <a:xfrm>
              <a:off x="2987" y="6863"/>
              <a:ext cx="422" cy="4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4" name="Rectangle 21"/>
            <p:cNvSpPr>
              <a:spLocks noChangeArrowheads="1"/>
            </p:cNvSpPr>
            <p:nvPr/>
          </p:nvSpPr>
          <p:spPr bwMode="auto">
            <a:xfrm>
              <a:off x="2564" y="5191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5" name="Rectangle 22"/>
            <p:cNvSpPr>
              <a:spLocks noChangeArrowheads="1"/>
            </p:cNvSpPr>
            <p:nvPr/>
          </p:nvSpPr>
          <p:spPr bwMode="auto">
            <a:xfrm>
              <a:off x="2987" y="7699"/>
              <a:ext cx="423" cy="4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6" name="Rectangle 23"/>
            <p:cNvSpPr>
              <a:spLocks noChangeArrowheads="1"/>
            </p:cNvSpPr>
            <p:nvPr/>
          </p:nvSpPr>
          <p:spPr bwMode="auto">
            <a:xfrm>
              <a:off x="2987" y="7281"/>
              <a:ext cx="423" cy="4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7" name="Rectangle 24"/>
            <p:cNvSpPr>
              <a:spLocks noChangeArrowheads="1"/>
            </p:cNvSpPr>
            <p:nvPr/>
          </p:nvSpPr>
          <p:spPr bwMode="auto">
            <a:xfrm>
              <a:off x="1717" y="5191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5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8" name="Rectangle 25"/>
            <p:cNvSpPr>
              <a:spLocks noChangeArrowheads="1"/>
            </p:cNvSpPr>
            <p:nvPr/>
          </p:nvSpPr>
          <p:spPr bwMode="auto">
            <a:xfrm>
              <a:off x="2564" y="7281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19" name="Rectangle 26"/>
            <p:cNvSpPr>
              <a:spLocks noChangeArrowheads="1"/>
            </p:cNvSpPr>
            <p:nvPr/>
          </p:nvSpPr>
          <p:spPr bwMode="auto">
            <a:xfrm>
              <a:off x="2140" y="7281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0" name="Rectangle 27"/>
            <p:cNvSpPr>
              <a:spLocks noChangeArrowheads="1"/>
            </p:cNvSpPr>
            <p:nvPr/>
          </p:nvSpPr>
          <p:spPr bwMode="auto">
            <a:xfrm>
              <a:off x="1717" y="7281"/>
              <a:ext cx="421" cy="4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8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1" name="Rectangle 28"/>
            <p:cNvSpPr>
              <a:spLocks noChangeArrowheads="1"/>
            </p:cNvSpPr>
            <p:nvPr/>
          </p:nvSpPr>
          <p:spPr bwMode="auto">
            <a:xfrm>
              <a:off x="3411" y="7281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2" name="Rectangle 29"/>
            <p:cNvSpPr>
              <a:spLocks noChangeArrowheads="1"/>
            </p:cNvSpPr>
            <p:nvPr/>
          </p:nvSpPr>
          <p:spPr bwMode="auto">
            <a:xfrm>
              <a:off x="4258" y="6863"/>
              <a:ext cx="422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3" name="Rectangle 30"/>
            <p:cNvSpPr>
              <a:spLocks noChangeArrowheads="1"/>
            </p:cNvSpPr>
            <p:nvPr/>
          </p:nvSpPr>
          <p:spPr bwMode="auto">
            <a:xfrm>
              <a:off x="5105" y="3937"/>
              <a:ext cx="423" cy="4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4" name="Rectangle 31"/>
            <p:cNvSpPr>
              <a:spLocks noChangeArrowheads="1"/>
            </p:cNvSpPr>
            <p:nvPr/>
          </p:nvSpPr>
          <p:spPr bwMode="auto">
            <a:xfrm>
              <a:off x="4258" y="5191"/>
              <a:ext cx="422" cy="4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5" name="Rectangle 32"/>
            <p:cNvSpPr>
              <a:spLocks noChangeArrowheads="1"/>
            </p:cNvSpPr>
            <p:nvPr/>
          </p:nvSpPr>
          <p:spPr bwMode="auto">
            <a:xfrm>
              <a:off x="4258" y="5609"/>
              <a:ext cx="422" cy="4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6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6" name="Rectangle 33"/>
            <p:cNvSpPr>
              <a:spLocks noChangeArrowheads="1"/>
            </p:cNvSpPr>
            <p:nvPr/>
          </p:nvSpPr>
          <p:spPr bwMode="auto">
            <a:xfrm>
              <a:off x="4258" y="6027"/>
              <a:ext cx="422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7" name="Rectangle 34"/>
            <p:cNvSpPr>
              <a:spLocks noChangeArrowheads="1"/>
            </p:cNvSpPr>
            <p:nvPr/>
          </p:nvSpPr>
          <p:spPr bwMode="auto">
            <a:xfrm>
              <a:off x="4258" y="6445"/>
              <a:ext cx="422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8" name="Rectangle 35"/>
            <p:cNvSpPr>
              <a:spLocks noChangeArrowheads="1"/>
            </p:cNvSpPr>
            <p:nvPr/>
          </p:nvSpPr>
          <p:spPr bwMode="auto">
            <a:xfrm>
              <a:off x="4258" y="4355"/>
              <a:ext cx="422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29" name="Rectangle 36"/>
            <p:cNvSpPr>
              <a:spLocks noChangeArrowheads="1"/>
            </p:cNvSpPr>
            <p:nvPr/>
          </p:nvSpPr>
          <p:spPr bwMode="auto">
            <a:xfrm>
              <a:off x="4258" y="3937"/>
              <a:ext cx="423" cy="4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2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0" name="Rectangle 37"/>
            <p:cNvSpPr>
              <a:spLocks noChangeArrowheads="1"/>
            </p:cNvSpPr>
            <p:nvPr/>
          </p:nvSpPr>
          <p:spPr bwMode="auto">
            <a:xfrm>
              <a:off x="4681" y="3937"/>
              <a:ext cx="423" cy="4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1" name="Rectangle 38"/>
            <p:cNvSpPr>
              <a:spLocks noChangeArrowheads="1"/>
            </p:cNvSpPr>
            <p:nvPr/>
          </p:nvSpPr>
          <p:spPr bwMode="auto">
            <a:xfrm>
              <a:off x="5528" y="3937"/>
              <a:ext cx="423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2" name="Rectangle 39"/>
            <p:cNvSpPr>
              <a:spLocks noChangeArrowheads="1"/>
            </p:cNvSpPr>
            <p:nvPr/>
          </p:nvSpPr>
          <p:spPr bwMode="auto">
            <a:xfrm>
              <a:off x="4258" y="4773"/>
              <a:ext cx="422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3" name="Rectangle 40"/>
            <p:cNvSpPr>
              <a:spLocks noChangeArrowheads="1"/>
            </p:cNvSpPr>
            <p:nvPr/>
          </p:nvSpPr>
          <p:spPr bwMode="auto">
            <a:xfrm>
              <a:off x="4258" y="7281"/>
              <a:ext cx="422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4" name="Rectangle 41"/>
            <p:cNvSpPr>
              <a:spLocks noChangeArrowheads="1"/>
            </p:cNvSpPr>
            <p:nvPr/>
          </p:nvSpPr>
          <p:spPr bwMode="auto">
            <a:xfrm>
              <a:off x="3834" y="7281"/>
              <a:ext cx="423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5" name="Rectangle 42"/>
            <p:cNvSpPr>
              <a:spLocks noChangeArrowheads="1"/>
            </p:cNvSpPr>
            <p:nvPr/>
          </p:nvSpPr>
          <p:spPr bwMode="auto">
            <a:xfrm>
              <a:off x="2140" y="5191"/>
              <a:ext cx="423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6" name="Rectangle 43"/>
            <p:cNvSpPr>
              <a:spLocks noChangeArrowheads="1"/>
            </p:cNvSpPr>
            <p:nvPr/>
          </p:nvSpPr>
          <p:spPr bwMode="auto">
            <a:xfrm>
              <a:off x="5952" y="3937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7" name="Rectangle 44"/>
            <p:cNvSpPr>
              <a:spLocks noChangeArrowheads="1"/>
            </p:cNvSpPr>
            <p:nvPr/>
          </p:nvSpPr>
          <p:spPr bwMode="auto">
            <a:xfrm>
              <a:off x="6375" y="3937"/>
              <a:ext cx="423" cy="4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8" name="Rectangle 45"/>
            <p:cNvSpPr>
              <a:spLocks noChangeArrowheads="1"/>
            </p:cNvSpPr>
            <p:nvPr/>
          </p:nvSpPr>
          <p:spPr bwMode="auto">
            <a:xfrm>
              <a:off x="5952" y="4773"/>
              <a:ext cx="422" cy="4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39" name="Rectangle 46"/>
            <p:cNvSpPr>
              <a:spLocks noChangeArrowheads="1"/>
            </p:cNvSpPr>
            <p:nvPr/>
          </p:nvSpPr>
          <p:spPr bwMode="auto">
            <a:xfrm>
              <a:off x="6375" y="5191"/>
              <a:ext cx="424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0" name="Rectangle 47"/>
            <p:cNvSpPr>
              <a:spLocks noChangeArrowheads="1"/>
            </p:cNvSpPr>
            <p:nvPr/>
          </p:nvSpPr>
          <p:spPr bwMode="auto">
            <a:xfrm>
              <a:off x="6799" y="4773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1" name="Rectangle 48"/>
            <p:cNvSpPr>
              <a:spLocks noChangeArrowheads="1"/>
            </p:cNvSpPr>
            <p:nvPr/>
          </p:nvSpPr>
          <p:spPr bwMode="auto">
            <a:xfrm>
              <a:off x="6375" y="4773"/>
              <a:ext cx="423" cy="4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4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2" name="Rectangle 49"/>
            <p:cNvSpPr>
              <a:spLocks noChangeArrowheads="1"/>
            </p:cNvSpPr>
            <p:nvPr/>
          </p:nvSpPr>
          <p:spPr bwMode="auto">
            <a:xfrm>
              <a:off x="7222" y="5609"/>
              <a:ext cx="424" cy="4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3" name="Rectangle 50"/>
            <p:cNvSpPr>
              <a:spLocks noChangeArrowheads="1"/>
            </p:cNvSpPr>
            <p:nvPr/>
          </p:nvSpPr>
          <p:spPr bwMode="auto">
            <a:xfrm>
              <a:off x="6799" y="5609"/>
              <a:ext cx="422" cy="4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4" name="Rectangle 51"/>
            <p:cNvSpPr>
              <a:spLocks noChangeArrowheads="1"/>
            </p:cNvSpPr>
            <p:nvPr/>
          </p:nvSpPr>
          <p:spPr bwMode="auto">
            <a:xfrm>
              <a:off x="5952" y="5609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5" name="Rectangle 52"/>
            <p:cNvSpPr>
              <a:spLocks noChangeArrowheads="1"/>
            </p:cNvSpPr>
            <p:nvPr/>
          </p:nvSpPr>
          <p:spPr bwMode="auto">
            <a:xfrm>
              <a:off x="6375" y="5609"/>
              <a:ext cx="422" cy="42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6" name="Rectangle 53"/>
            <p:cNvSpPr>
              <a:spLocks noChangeArrowheads="1"/>
            </p:cNvSpPr>
            <p:nvPr/>
          </p:nvSpPr>
          <p:spPr bwMode="auto">
            <a:xfrm>
              <a:off x="4681" y="5609"/>
              <a:ext cx="423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7" name="Rectangle 54"/>
            <p:cNvSpPr>
              <a:spLocks noChangeArrowheads="1"/>
            </p:cNvSpPr>
            <p:nvPr/>
          </p:nvSpPr>
          <p:spPr bwMode="auto">
            <a:xfrm>
              <a:off x="5105" y="5609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8" name="Rectangle 55"/>
            <p:cNvSpPr>
              <a:spLocks noChangeArrowheads="1"/>
            </p:cNvSpPr>
            <p:nvPr/>
          </p:nvSpPr>
          <p:spPr bwMode="auto">
            <a:xfrm>
              <a:off x="5528" y="5609"/>
              <a:ext cx="424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49" name="Rectangle 56"/>
            <p:cNvSpPr>
              <a:spLocks noChangeArrowheads="1"/>
            </p:cNvSpPr>
            <p:nvPr/>
          </p:nvSpPr>
          <p:spPr bwMode="auto">
            <a:xfrm>
              <a:off x="6799" y="3937"/>
              <a:ext cx="422" cy="41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50" name="Rectangle 57"/>
            <p:cNvSpPr>
              <a:spLocks noChangeArrowheads="1"/>
            </p:cNvSpPr>
            <p:nvPr/>
          </p:nvSpPr>
          <p:spPr bwMode="auto">
            <a:xfrm>
              <a:off x="5105" y="6445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7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51" name="Rectangle 58"/>
            <p:cNvSpPr>
              <a:spLocks noChangeArrowheads="1"/>
            </p:cNvSpPr>
            <p:nvPr/>
          </p:nvSpPr>
          <p:spPr bwMode="auto">
            <a:xfrm>
              <a:off x="5528" y="6445"/>
              <a:ext cx="423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52" name="Rectangle 59"/>
            <p:cNvSpPr>
              <a:spLocks noChangeArrowheads="1"/>
            </p:cNvSpPr>
            <p:nvPr/>
          </p:nvSpPr>
          <p:spPr bwMode="auto">
            <a:xfrm>
              <a:off x="5952" y="6445"/>
              <a:ext cx="422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53" name="Rectangle 60"/>
            <p:cNvSpPr>
              <a:spLocks noChangeArrowheads="1"/>
            </p:cNvSpPr>
            <p:nvPr/>
          </p:nvSpPr>
          <p:spPr bwMode="auto">
            <a:xfrm>
              <a:off x="6375" y="6445"/>
              <a:ext cx="424" cy="41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54" name="Rectangle 61"/>
            <p:cNvSpPr>
              <a:spLocks noChangeArrowheads="1"/>
            </p:cNvSpPr>
            <p:nvPr/>
          </p:nvSpPr>
          <p:spPr bwMode="auto">
            <a:xfrm>
              <a:off x="6375" y="6027"/>
              <a:ext cx="423" cy="4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55" name="Rectangle 62"/>
            <p:cNvSpPr>
              <a:spLocks noChangeArrowheads="1"/>
            </p:cNvSpPr>
            <p:nvPr/>
          </p:nvSpPr>
          <p:spPr bwMode="auto">
            <a:xfrm>
              <a:off x="5528" y="4773"/>
              <a:ext cx="423" cy="41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smtClean="0">
                  <a:solidFill>
                    <a:prstClr val="black"/>
                  </a:solidFill>
                  <a:cs typeface="Arial" charset="0"/>
                </a:rPr>
                <a:t>3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395288" y="3933825"/>
            <a:ext cx="38163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 </a:t>
            </a:r>
            <a:r>
              <a:rPr lang="uk-UA" b="1" u="sng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По горизонталі:</a:t>
            </a:r>
            <a:r>
              <a:rPr lang="uk-UA" b="1" u="sng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2.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Як називають числа, що додають.</a:t>
            </a: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3.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Результат додавання.</a:t>
            </a: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5.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Найменше натуральне число.</a:t>
            </a: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6.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Число, яке віднімають.</a:t>
            </a: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7.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Знак додавання.</a:t>
            </a:r>
            <a:endParaRPr lang="ru-RU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8.</a:t>
            </a:r>
            <a:r>
              <a:rPr lang="ru-RU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Результат віднімання.</a:t>
            </a:r>
          </a:p>
          <a:p>
            <a:pPr>
              <a:defRPr/>
            </a:pPr>
            <a:r>
              <a:rPr lang="ru-RU">
                <a:solidFill>
                  <a:prstClr val="black"/>
                </a:solidFill>
                <a:cs typeface="Arial" charset="0"/>
              </a:rPr>
              <a:t> 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4427538" y="4005263"/>
            <a:ext cx="431958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   </a:t>
            </a:r>
            <a:r>
              <a:rPr lang="uk-UA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По вертикалі:</a:t>
            </a:r>
            <a:endParaRPr lang="ru-RU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1.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Число, від якого віднімають.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Дія, протилежна до віднімання.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4.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Знак віднімання.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236" name="WordArt 68"/>
          <p:cNvSpPr>
            <a:spLocks noChangeArrowheads="1" noChangeShapeType="1" noTextEdit="1"/>
          </p:cNvSpPr>
          <p:nvPr/>
        </p:nvSpPr>
        <p:spPr bwMode="auto">
          <a:xfrm rot="2936450">
            <a:off x="8213725" y="4964113"/>
            <a:ext cx="338137" cy="5032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A062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8888" y="45928"/>
            <a:ext cx="7057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Станція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  «</a:t>
            </a:r>
            <a:r>
              <a:rPr lang="ru-RU" sz="36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Ерудитна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Times New Roman"/>
              </a:rPr>
              <a:t>».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231" grpId="0"/>
      <p:bldP spid="7233" grpId="0"/>
      <p:bldP spid="72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971550" y="188913"/>
            <a:ext cx="75612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  <a:cs typeface="Arial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847591" y="1049844"/>
            <a:ext cx="737580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Щоб дістатись до наступної станції, потрібно  заповнити схеми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cs typeface="Arial" charset="0"/>
              </a:rPr>
              <a:t> 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11188" y="1989138"/>
            <a:ext cx="1512887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877050" y="4005263"/>
            <a:ext cx="1512888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877050" y="1989138"/>
            <a:ext cx="1512888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3708400" y="1989138"/>
            <a:ext cx="1512888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98</a:t>
            </a:r>
            <a:endParaRPr lang="ru-RU" altLang="ru-RU" sz="2000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3708400" y="4005263"/>
            <a:ext cx="1512888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57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11188" y="4005263"/>
            <a:ext cx="1512887" cy="5048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FF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2124075" y="2133600"/>
            <a:ext cx="1511300" cy="215900"/>
          </a:xfrm>
          <a:prstGeom prst="notchedRightArrow">
            <a:avLst>
              <a:gd name="adj1" fmla="val 50000"/>
              <a:gd name="adj2" fmla="val 175000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292725" y="2133600"/>
            <a:ext cx="1511300" cy="215900"/>
          </a:xfrm>
          <a:prstGeom prst="notchedRightArrow">
            <a:avLst>
              <a:gd name="adj1" fmla="val 50000"/>
              <a:gd name="adj2" fmla="val 175000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292725" y="4149725"/>
            <a:ext cx="1511300" cy="215900"/>
          </a:xfrm>
          <a:prstGeom prst="notchedRightArrow">
            <a:avLst>
              <a:gd name="adj1" fmla="val 50000"/>
              <a:gd name="adj2" fmla="val 175000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2124075" y="4149725"/>
            <a:ext cx="1511300" cy="215900"/>
          </a:xfrm>
          <a:prstGeom prst="notchedRightArrow">
            <a:avLst>
              <a:gd name="adj1" fmla="val 50000"/>
              <a:gd name="adj2" fmla="val 175000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331913" y="3068638"/>
            <a:ext cx="6408737" cy="714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331913" y="5084763"/>
            <a:ext cx="6408737" cy="714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 rot="5400000">
            <a:off x="1080294" y="2817019"/>
            <a:ext cx="574675" cy="714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 rot="5400000">
            <a:off x="1080294" y="4833144"/>
            <a:ext cx="574675" cy="714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7667625" y="2492375"/>
            <a:ext cx="142875" cy="647700"/>
          </a:xfrm>
          <a:prstGeom prst="upArrow">
            <a:avLst>
              <a:gd name="adj1" fmla="val 50000"/>
              <a:gd name="adj2" fmla="val 113333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7667625" y="4508500"/>
            <a:ext cx="142875" cy="647700"/>
          </a:xfrm>
          <a:prstGeom prst="upArrow">
            <a:avLst>
              <a:gd name="adj1" fmla="val 50000"/>
              <a:gd name="adj2" fmla="val 113333"/>
            </a:avLst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484438" y="1773238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- 15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211638" y="4724400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- 16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339975" y="378936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+ 23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5724525" y="1773238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+ 27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011863" y="3789363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?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284663" y="2636838"/>
            <a:ext cx="360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?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319" name="WordArt 31"/>
          <p:cNvSpPr>
            <a:spLocks noChangeArrowheads="1" noChangeShapeType="1" noTextEdit="1"/>
          </p:cNvSpPr>
          <p:nvPr/>
        </p:nvSpPr>
        <p:spPr bwMode="auto">
          <a:xfrm>
            <a:off x="8027988" y="6021388"/>
            <a:ext cx="360362" cy="431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A062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21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/>
      <p:bldP spid="12313" grpId="0"/>
      <p:bldP spid="12314" grpId="0"/>
      <p:bldP spid="12315" grpId="0"/>
      <p:bldP spid="12316" grpId="0"/>
      <p:bldP spid="12317" grpId="0"/>
      <p:bldP spid="123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596267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Станція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  «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Безсмертна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».</a:t>
            </a:r>
            <a:b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Ми </a:t>
            </a:r>
            <a:r>
              <a:rPr lang="ru-RU" sz="2400" dirty="0" err="1">
                <a:latin typeface="Times New Roman"/>
                <a:ea typeface="Times New Roman"/>
              </a:rPr>
              <a:t>проведемо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художній</a:t>
            </a:r>
            <a:r>
              <a:rPr lang="ru-RU" sz="2400" dirty="0">
                <a:latin typeface="Times New Roman"/>
                <a:ea typeface="Times New Roman"/>
              </a:rPr>
              <a:t> конкурс. </a:t>
            </a:r>
            <a:r>
              <a:rPr lang="ru-RU" sz="2400" dirty="0" err="1">
                <a:latin typeface="Times New Roman"/>
                <a:ea typeface="Times New Roman"/>
              </a:rPr>
              <a:t>Подобаються</a:t>
            </a:r>
            <a:r>
              <a:rPr lang="ru-RU" sz="2400" dirty="0">
                <a:latin typeface="Times New Roman"/>
                <a:ea typeface="Times New Roman"/>
              </a:rPr>
              <a:t> вам </a:t>
            </a:r>
            <a:r>
              <a:rPr lang="ru-RU" sz="2400" dirty="0" err="1">
                <a:latin typeface="Times New Roman"/>
                <a:ea typeface="Times New Roman"/>
              </a:rPr>
              <a:t>казки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Івана</a:t>
            </a:r>
            <a:r>
              <a:rPr lang="ru-RU" sz="2400" dirty="0">
                <a:latin typeface="Times New Roman"/>
                <a:ea typeface="Times New Roman"/>
              </a:rPr>
              <a:t> Франка ?</a:t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Тому зараз </a:t>
            </a:r>
            <a:r>
              <a:rPr lang="ru-RU" sz="2400" dirty="0" err="1">
                <a:latin typeface="Times New Roman"/>
                <a:ea typeface="Times New Roman"/>
              </a:rPr>
              <a:t>усім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пропонується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зобразити</a:t>
            </a:r>
            <a:r>
              <a:rPr lang="ru-RU" sz="2400" dirty="0">
                <a:latin typeface="Times New Roman"/>
                <a:ea typeface="Times New Roman"/>
              </a:rPr>
              <a:t> героя з </a:t>
            </a:r>
            <a:r>
              <a:rPr lang="ru-RU" sz="2400" dirty="0" err="1">
                <a:latin typeface="Times New Roman"/>
                <a:ea typeface="Times New Roman"/>
              </a:rPr>
              <a:t>казки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письменника</a:t>
            </a:r>
            <a:r>
              <a:rPr lang="ru-RU" sz="2400" dirty="0">
                <a:latin typeface="Times New Roman"/>
                <a:ea typeface="Times New Roman"/>
              </a:rPr>
              <a:t>, але </a:t>
            </a:r>
            <a:r>
              <a:rPr lang="ru-RU" sz="2400" dirty="0" err="1">
                <a:latin typeface="Times New Roman"/>
                <a:ea typeface="Times New Roman"/>
              </a:rPr>
              <a:t>малюнок</a:t>
            </a:r>
            <a:r>
              <a:rPr lang="ru-RU" sz="2400" dirty="0">
                <a:latin typeface="Times New Roman"/>
                <a:ea typeface="Times New Roman"/>
              </a:rPr>
              <a:t> повинен </a:t>
            </a:r>
            <a:r>
              <a:rPr lang="ru-RU" sz="2400" dirty="0" err="1">
                <a:latin typeface="Times New Roman"/>
                <a:ea typeface="Times New Roman"/>
              </a:rPr>
              <a:t>складатися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лише</a:t>
            </a:r>
            <a:r>
              <a:rPr lang="ru-RU" sz="2400" dirty="0">
                <a:latin typeface="Times New Roman"/>
                <a:ea typeface="Times New Roman"/>
              </a:rPr>
              <a:t> з </a:t>
            </a:r>
            <a:r>
              <a:rPr lang="ru-RU" sz="2400" dirty="0" err="1">
                <a:latin typeface="Times New Roman"/>
                <a:ea typeface="Times New Roman"/>
              </a:rPr>
              <a:t>геометричних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фігур</a:t>
            </a:r>
            <a:r>
              <a:rPr lang="ru-RU" sz="2400" dirty="0">
                <a:latin typeface="Times New Roman"/>
                <a:ea typeface="Times New Roman"/>
              </a:rPr>
              <a:t>. На </a:t>
            </a:r>
            <a:r>
              <a:rPr lang="ru-RU" sz="2400" dirty="0" err="1">
                <a:latin typeface="Times New Roman"/>
                <a:ea typeface="Times New Roman"/>
              </a:rPr>
              <a:t>виконання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завдання</a:t>
            </a:r>
            <a:r>
              <a:rPr lang="ru-RU" sz="2400" dirty="0">
                <a:latin typeface="Times New Roman"/>
                <a:ea typeface="Times New Roman"/>
              </a:rPr>
              <a:t> вам 5-7 </a:t>
            </a:r>
            <a:r>
              <a:rPr lang="ru-RU" sz="2400" dirty="0" err="1">
                <a:latin typeface="Times New Roman"/>
                <a:ea typeface="Times New Roman"/>
              </a:rPr>
              <a:t>хвилин</a:t>
            </a:r>
            <a:r>
              <a:rPr lang="ru-RU" sz="2400" dirty="0" smtClean="0">
                <a:latin typeface="Times New Roman"/>
                <a:ea typeface="Times New Roman"/>
              </a:rPr>
              <a:t>..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 descr="045880_2386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88" y="968176"/>
            <a:ext cx="1956126" cy="303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нагуєвич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84" y="4005064"/>
            <a:ext cx="2952328" cy="25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18002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788024" y="5805264"/>
            <a:ext cx="216024" cy="320899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7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53062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Перед вами </a:t>
            </a:r>
            <a:r>
              <a:rPr lang="ru-RU" sz="1800" dirty="0" err="1">
                <a:latin typeface="Times New Roman"/>
                <a:ea typeface="Times New Roman"/>
              </a:rPr>
              <a:t>віхи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життя</a:t>
            </a:r>
            <a:r>
              <a:rPr lang="ru-RU" sz="1800" dirty="0">
                <a:latin typeface="Times New Roman"/>
                <a:ea typeface="Times New Roman"/>
              </a:rPr>
              <a:t> і </a:t>
            </a:r>
            <a:r>
              <a:rPr lang="ru-RU" sz="1800" dirty="0" err="1">
                <a:latin typeface="Times New Roman"/>
                <a:ea typeface="Times New Roman"/>
              </a:rPr>
              <a:t>творчості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І.Я.Франка</a:t>
            </a:r>
            <a:r>
              <a:rPr lang="ru-RU" sz="1800" dirty="0">
                <a:latin typeface="Times New Roman"/>
                <a:ea typeface="Times New Roman"/>
              </a:rPr>
              <a:t>. Але тут є пропуски…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 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 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1. </a:t>
            </a:r>
            <a:r>
              <a:rPr lang="ru-RU" sz="1800" dirty="0" err="1">
                <a:latin typeface="Times New Roman"/>
                <a:ea typeface="Times New Roman"/>
              </a:rPr>
              <a:t>Народився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І.Я.Франко</a:t>
            </a:r>
            <a:r>
              <a:rPr lang="ru-RU" sz="1800" dirty="0">
                <a:latin typeface="Times New Roman"/>
                <a:ea typeface="Times New Roman"/>
              </a:rPr>
              <a:t> 27 </a:t>
            </a:r>
            <a:r>
              <a:rPr lang="ru-RU" sz="1800" dirty="0" err="1">
                <a:latin typeface="Times New Roman"/>
                <a:ea typeface="Times New Roman"/>
              </a:rPr>
              <a:t>серпня</a:t>
            </a:r>
            <a:r>
              <a:rPr lang="ru-RU" sz="1800" dirty="0">
                <a:latin typeface="Times New Roman"/>
                <a:ea typeface="Times New Roman"/>
              </a:rPr>
              <a:t>  _______   року.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2. </a:t>
            </a:r>
            <a:r>
              <a:rPr lang="ru-RU" sz="1800" dirty="0" err="1">
                <a:latin typeface="Times New Roman"/>
                <a:ea typeface="Times New Roman"/>
              </a:rPr>
              <a:t>Івася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віддали</a:t>
            </a:r>
            <a:r>
              <a:rPr lang="ru-RU" sz="1800" dirty="0">
                <a:latin typeface="Times New Roman"/>
                <a:ea typeface="Times New Roman"/>
              </a:rPr>
              <a:t> до </a:t>
            </a:r>
            <a:r>
              <a:rPr lang="ru-RU" sz="1800" dirty="0" err="1">
                <a:latin typeface="Times New Roman"/>
                <a:ea typeface="Times New Roman"/>
              </a:rPr>
              <a:t>школи</a:t>
            </a:r>
            <a:r>
              <a:rPr lang="ru-RU" sz="1800" dirty="0">
                <a:latin typeface="Times New Roman"/>
                <a:ea typeface="Times New Roman"/>
              </a:rPr>
              <a:t>, коли </a:t>
            </a:r>
            <a:r>
              <a:rPr lang="ru-RU" sz="1800" dirty="0" err="1">
                <a:latin typeface="Times New Roman"/>
                <a:ea typeface="Times New Roman"/>
              </a:rPr>
              <a:t>йому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було</a:t>
            </a:r>
            <a:r>
              <a:rPr lang="ru-RU" sz="1800" dirty="0">
                <a:latin typeface="Times New Roman"/>
                <a:ea typeface="Times New Roman"/>
              </a:rPr>
              <a:t> _____ </a:t>
            </a:r>
            <a:r>
              <a:rPr lang="ru-RU" sz="1800" dirty="0" err="1">
                <a:latin typeface="Times New Roman"/>
                <a:ea typeface="Times New Roman"/>
              </a:rPr>
              <a:t>років</a:t>
            </a:r>
            <a:r>
              <a:rPr lang="ru-RU" sz="1800" dirty="0">
                <a:latin typeface="Times New Roman"/>
                <a:ea typeface="Times New Roman"/>
              </a:rPr>
              <a:t> і </a:t>
            </a:r>
            <a:r>
              <a:rPr lang="ru-RU" sz="1800" dirty="0" err="1">
                <a:latin typeface="Times New Roman"/>
                <a:ea typeface="Times New Roman"/>
              </a:rPr>
              <a:t>вже</a:t>
            </a:r>
            <a:r>
              <a:rPr lang="ru-RU" sz="1800" dirty="0">
                <a:latin typeface="Times New Roman"/>
                <a:ea typeface="Times New Roman"/>
              </a:rPr>
              <a:t> через ______ </a:t>
            </a:r>
            <a:r>
              <a:rPr lang="ru-RU" sz="1800" dirty="0" err="1">
                <a:latin typeface="Times New Roman"/>
                <a:ea typeface="Times New Roman"/>
              </a:rPr>
              <a:t>днів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він</a:t>
            </a:r>
            <a:r>
              <a:rPr lang="ru-RU" sz="1800" dirty="0">
                <a:latin typeface="Times New Roman"/>
                <a:ea typeface="Times New Roman"/>
              </a:rPr>
              <a:t>  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навчився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читати</a:t>
            </a:r>
            <a:r>
              <a:rPr lang="ru-RU" sz="1800" dirty="0">
                <a:latin typeface="Times New Roman"/>
                <a:ea typeface="Times New Roman"/>
              </a:rPr>
              <a:t>.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3. В _____ </a:t>
            </a:r>
            <a:r>
              <a:rPr lang="ru-RU" sz="1800" dirty="0" err="1">
                <a:latin typeface="Times New Roman"/>
                <a:ea typeface="Times New Roman"/>
              </a:rPr>
              <a:t>років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хлопець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залишився</a:t>
            </a:r>
            <a:r>
              <a:rPr lang="ru-RU" sz="1800" dirty="0">
                <a:latin typeface="Times New Roman"/>
                <a:ea typeface="Times New Roman"/>
              </a:rPr>
              <a:t> без батька, а в _____  і без </a:t>
            </a:r>
            <a:r>
              <a:rPr lang="ru-RU" sz="1800" dirty="0" err="1">
                <a:latin typeface="Times New Roman"/>
                <a:ea typeface="Times New Roman"/>
              </a:rPr>
              <a:t>матері</a:t>
            </a:r>
            <a:r>
              <a:rPr lang="ru-RU" sz="1800" dirty="0">
                <a:latin typeface="Times New Roman"/>
                <a:ea typeface="Times New Roman"/>
              </a:rPr>
              <a:t>.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4. </a:t>
            </a:r>
            <a:r>
              <a:rPr lang="ru-RU" sz="1800" dirty="0" err="1">
                <a:latin typeface="Times New Roman"/>
                <a:ea typeface="Times New Roman"/>
              </a:rPr>
              <a:t>І.Я.Франко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побував</a:t>
            </a:r>
            <a:r>
              <a:rPr lang="ru-RU" sz="1800" dirty="0">
                <a:latin typeface="Times New Roman"/>
                <a:ea typeface="Times New Roman"/>
              </a:rPr>
              <a:t> у </a:t>
            </a:r>
            <a:r>
              <a:rPr lang="ru-RU" sz="1800" dirty="0" err="1">
                <a:latin typeface="Times New Roman"/>
                <a:ea typeface="Times New Roman"/>
              </a:rPr>
              <a:t>Києві</a:t>
            </a:r>
            <a:r>
              <a:rPr lang="ru-RU" sz="1800" dirty="0">
                <a:latin typeface="Times New Roman"/>
                <a:ea typeface="Times New Roman"/>
              </a:rPr>
              <a:t> у ______ </a:t>
            </a:r>
            <a:r>
              <a:rPr lang="ru-RU" sz="1800" dirty="0" err="1">
                <a:latin typeface="Times New Roman"/>
                <a:ea typeface="Times New Roman"/>
              </a:rPr>
              <a:t>році</a:t>
            </a:r>
            <a:r>
              <a:rPr lang="ru-RU" sz="1800" dirty="0">
                <a:latin typeface="Times New Roman"/>
                <a:ea typeface="Times New Roman"/>
              </a:rPr>
              <a:t>.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5. </a:t>
            </a:r>
            <a:r>
              <a:rPr lang="ru-RU" sz="1800" dirty="0" err="1">
                <a:latin typeface="Times New Roman"/>
                <a:ea typeface="Times New Roman"/>
              </a:rPr>
              <a:t>Повне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зібрання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творів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письменника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вміщене</a:t>
            </a:r>
            <a:r>
              <a:rPr lang="ru-RU" sz="1800" dirty="0">
                <a:latin typeface="Times New Roman"/>
                <a:ea typeface="Times New Roman"/>
              </a:rPr>
              <a:t> у _______ томах.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6. Помер </a:t>
            </a:r>
            <a:r>
              <a:rPr lang="ru-RU" sz="1800" dirty="0" err="1">
                <a:latin typeface="Times New Roman"/>
                <a:ea typeface="Times New Roman"/>
              </a:rPr>
              <a:t>І.Я.Франко</a:t>
            </a:r>
            <a:r>
              <a:rPr lang="ru-RU" sz="1800" dirty="0">
                <a:latin typeface="Times New Roman"/>
                <a:ea typeface="Times New Roman"/>
              </a:rPr>
              <a:t> 28 </a:t>
            </a:r>
            <a:r>
              <a:rPr lang="ru-RU" sz="1800" dirty="0" err="1">
                <a:latin typeface="Times New Roman"/>
                <a:ea typeface="Times New Roman"/>
              </a:rPr>
              <a:t>травня</a:t>
            </a:r>
            <a:r>
              <a:rPr lang="ru-RU" sz="1800" dirty="0">
                <a:latin typeface="Times New Roman"/>
                <a:ea typeface="Times New Roman"/>
              </a:rPr>
              <a:t> ______  року. 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04664"/>
            <a:ext cx="3826768" cy="572149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ru-RU" sz="2000" dirty="0" err="1">
                <a:latin typeface="Times New Roman"/>
                <a:ea typeface="Times New Roman"/>
              </a:rPr>
              <a:t>Щоб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заповнити</a:t>
            </a:r>
            <a:r>
              <a:rPr lang="ru-RU" sz="2000" dirty="0">
                <a:latin typeface="Times New Roman"/>
                <a:ea typeface="Times New Roman"/>
              </a:rPr>
              <a:t> пропуски </a:t>
            </a:r>
            <a:r>
              <a:rPr lang="ru-RU" sz="2000" dirty="0" err="1">
                <a:latin typeface="Times New Roman"/>
                <a:ea typeface="Times New Roman"/>
              </a:rPr>
              <a:t>таблиці</a:t>
            </a:r>
            <a:r>
              <a:rPr lang="ru-RU" sz="2000" dirty="0">
                <a:latin typeface="Times New Roman"/>
                <a:ea typeface="Times New Roman"/>
              </a:rPr>
              <a:t>, вам </a:t>
            </a:r>
            <a:r>
              <a:rPr lang="ru-RU" sz="2000" dirty="0" err="1">
                <a:latin typeface="Times New Roman"/>
                <a:ea typeface="Times New Roman"/>
              </a:rPr>
              <a:t>доведеться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здійснити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математично-літературну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подорож</a:t>
            </a:r>
            <a:r>
              <a:rPr lang="ru-RU" sz="2000" dirty="0">
                <a:latin typeface="Times New Roman"/>
                <a:ea typeface="Times New Roman"/>
              </a:rPr>
              <a:t>, у яку </a:t>
            </a:r>
            <a:r>
              <a:rPr lang="ru-RU" sz="2000" dirty="0" err="1">
                <a:latin typeface="Times New Roman"/>
                <a:ea typeface="Times New Roman"/>
              </a:rPr>
              <a:t>поведуть</a:t>
            </a:r>
            <a:r>
              <a:rPr lang="ru-RU" sz="2000" dirty="0">
                <a:latin typeface="Times New Roman"/>
                <a:ea typeface="Times New Roman"/>
              </a:rPr>
              <a:t> вас </a:t>
            </a:r>
            <a:r>
              <a:rPr lang="ru-RU" sz="2000" dirty="0" err="1">
                <a:latin typeface="Times New Roman"/>
                <a:ea typeface="Times New Roman"/>
              </a:rPr>
              <a:t>ваші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капітани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</a:rPr>
              <a:t>яких</a:t>
            </a:r>
            <a:r>
              <a:rPr lang="ru-RU" sz="2000" dirty="0">
                <a:latin typeface="Times New Roman"/>
                <a:ea typeface="Times New Roman"/>
              </a:rPr>
              <a:t> ми </a:t>
            </a:r>
            <a:r>
              <a:rPr lang="ru-RU" sz="2000" dirty="0" err="1">
                <a:latin typeface="Times New Roman"/>
                <a:ea typeface="Times New Roman"/>
              </a:rPr>
              <a:t>оберемо</a:t>
            </a:r>
            <a:r>
              <a:rPr lang="ru-RU" sz="2000" dirty="0">
                <a:latin typeface="Times New Roman"/>
                <a:ea typeface="Times New Roman"/>
              </a:rPr>
              <a:t> так</a:t>
            </a:r>
            <a:r>
              <a:rPr lang="ru-RU" sz="2000" dirty="0" smtClean="0"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Хто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перший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дає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відповідь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запитання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, той і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стає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капітаном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першої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команди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хто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другий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-  той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стає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капітаном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другої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команди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Записати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число 100 </a:t>
            </a: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використовуючи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лише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5 </a:t>
            </a:r>
            <a:r>
              <a:rPr lang="ru-RU" sz="2400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одиниць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                                                                                              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674642"/>
          </a:xfrm>
        </p:spPr>
        <p:txBody>
          <a:bodyPr>
            <a:norm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b="1" dirty="0" err="1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Станція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  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«</a:t>
            </a:r>
            <a:r>
              <a:rPr lang="ru-RU" sz="1800" b="1" dirty="0" err="1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Народження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генія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».</a:t>
            </a:r>
            <a:b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Видатний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український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письменник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І.Я.Франко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народився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в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селі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Нагуєвичі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Дрогобицького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повіту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на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Львівщині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у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родині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сільського</a:t>
            </a:r>
            <a:r>
              <a:rPr lang="ru-RU" sz="18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коваля 27 </a:t>
            </a:r>
            <a:r>
              <a:rPr lang="ru-RU" sz="18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серпня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…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39317" y="542013"/>
            <a:ext cx="32672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 err="1">
                <a:latin typeface="Times New Roman"/>
                <a:ea typeface="Times New Roman"/>
              </a:rPr>
              <a:t>Щоб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дізнатись</a:t>
            </a:r>
            <a:r>
              <a:rPr lang="ru-RU" sz="2400" dirty="0">
                <a:latin typeface="Times New Roman"/>
                <a:ea typeface="Times New Roman"/>
              </a:rPr>
              <a:t>, у </a:t>
            </a:r>
            <a:r>
              <a:rPr lang="ru-RU" sz="2400" dirty="0" err="1">
                <a:latin typeface="Times New Roman"/>
                <a:ea typeface="Times New Roman"/>
              </a:rPr>
              <a:t>якому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році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народився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письменник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розв’яжемо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приклади</a:t>
            </a:r>
            <a:r>
              <a:rPr lang="ru-RU" sz="2400" dirty="0">
                <a:latin typeface="Times New Roman"/>
                <a:ea typeface="Times New Roman"/>
              </a:rPr>
              <a:t> (</a:t>
            </a:r>
            <a:r>
              <a:rPr lang="ru-RU" sz="2400" dirty="0" err="1">
                <a:latin typeface="Times New Roman"/>
                <a:ea typeface="Times New Roman"/>
              </a:rPr>
              <a:t>всі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учні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пишуть</a:t>
            </a:r>
            <a:r>
              <a:rPr lang="ru-RU" sz="2400" dirty="0">
                <a:latin typeface="Times New Roman"/>
                <a:ea typeface="Times New Roman"/>
              </a:rPr>
              <a:t> у </a:t>
            </a:r>
            <a:r>
              <a:rPr lang="ru-RU" sz="2400" dirty="0" err="1">
                <a:latin typeface="Times New Roman"/>
                <a:ea typeface="Times New Roman"/>
              </a:rPr>
              <a:t>зошитах</a:t>
            </a:r>
            <a:r>
              <a:rPr lang="ru-RU" sz="2400" dirty="0">
                <a:latin typeface="Times New Roman"/>
                <a:ea typeface="Times New Roman"/>
              </a:rPr>
              <a:t>, і </a:t>
            </a:r>
            <a:r>
              <a:rPr lang="ru-RU" sz="2400" dirty="0" err="1">
                <a:latin typeface="Times New Roman"/>
                <a:ea typeface="Times New Roman"/>
              </a:rPr>
              <a:t>лише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після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звірки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відповідей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відмічають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її</a:t>
            </a:r>
            <a:r>
              <a:rPr lang="ru-RU" sz="2400" dirty="0">
                <a:latin typeface="Times New Roman"/>
                <a:ea typeface="Times New Roman"/>
              </a:rPr>
              <a:t> на </a:t>
            </a:r>
            <a:r>
              <a:rPr lang="ru-RU" sz="2400" dirty="0" err="1">
                <a:latin typeface="Times New Roman"/>
                <a:ea typeface="Times New Roman"/>
              </a:rPr>
              <a:t>розданому</a:t>
            </a:r>
            <a:r>
              <a:rPr lang="ru-RU" sz="2400" dirty="0">
                <a:latin typeface="Times New Roman"/>
                <a:ea typeface="Times New Roman"/>
              </a:rPr>
              <a:t> листку).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                                      </a:t>
            </a:r>
            <a:r>
              <a:rPr lang="en-US" sz="2400" dirty="0">
                <a:latin typeface="Times New Roman"/>
                <a:ea typeface="Times New Roman"/>
              </a:rPr>
              <a:t>35442 – 33586 =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                                       1095 + 761 =  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5" descr="1278018010_frank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7"/>
            <a:ext cx="36724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560263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Станція</a:t>
            </a:r>
            <a:r>
              <a:rPr lang="en-US" sz="1800" b="1" dirty="0">
                <a:solidFill>
                  <a:srgbClr val="C00000"/>
                </a:solidFill>
                <a:latin typeface="Times New Roman"/>
                <a:ea typeface="Times New Roman"/>
              </a:rPr>
              <a:t>  «</a:t>
            </a:r>
            <a:r>
              <a:rPr lang="en-US" sz="18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Шкільна</a:t>
            </a:r>
            <a:r>
              <a:rPr lang="en-US" sz="1800" b="1" dirty="0">
                <a:solidFill>
                  <a:srgbClr val="C00000"/>
                </a:solidFill>
                <a:latin typeface="Times New Roman"/>
                <a:ea typeface="Times New Roman"/>
              </a:rPr>
              <a:t>».</a:t>
            </a: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en-US" sz="1800" dirty="0">
                <a:latin typeface="Times New Roman"/>
                <a:ea typeface="Times New Roman"/>
              </a:rPr>
              <a:t>             </a:t>
            </a:r>
            <a:r>
              <a:rPr lang="en-US" sz="1800" dirty="0" err="1">
                <a:latin typeface="Times New Roman"/>
                <a:ea typeface="Times New Roman"/>
              </a:rPr>
              <a:t>Малий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Івась</a:t>
            </a:r>
            <a:r>
              <a:rPr lang="en-US" sz="1800" dirty="0">
                <a:latin typeface="Times New Roman"/>
                <a:ea typeface="Times New Roman"/>
              </a:rPr>
              <a:t> (</a:t>
            </a:r>
            <a:r>
              <a:rPr lang="en-US" sz="1800" dirty="0" err="1">
                <a:latin typeface="Times New Roman"/>
                <a:ea typeface="Times New Roman"/>
              </a:rPr>
              <a:t>Ясьо</a:t>
            </a:r>
            <a:r>
              <a:rPr lang="en-US" sz="1800" dirty="0">
                <a:latin typeface="Times New Roman"/>
                <a:ea typeface="Times New Roman"/>
              </a:rPr>
              <a:t> — </a:t>
            </a:r>
            <a:r>
              <a:rPr lang="en-US" sz="1800" dirty="0" err="1">
                <a:latin typeface="Times New Roman"/>
                <a:ea typeface="Times New Roman"/>
              </a:rPr>
              <a:t>так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звала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сина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мати</a:t>
            </a:r>
            <a:r>
              <a:rPr lang="en-US" sz="1800" dirty="0">
                <a:latin typeface="Times New Roman"/>
                <a:ea typeface="Times New Roman"/>
              </a:rPr>
              <a:t>) </a:t>
            </a:r>
            <a:r>
              <a:rPr lang="en-US" sz="1800" dirty="0" err="1">
                <a:latin typeface="Times New Roman"/>
                <a:ea typeface="Times New Roman"/>
              </a:rPr>
              <a:t>змалку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любив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бувати</a:t>
            </a:r>
            <a:r>
              <a:rPr lang="en-US" sz="1800" dirty="0">
                <a:latin typeface="Times New Roman"/>
                <a:ea typeface="Times New Roman"/>
              </a:rPr>
              <a:t> у </a:t>
            </a:r>
            <a:r>
              <a:rPr lang="en-US" sz="1800" dirty="0" err="1">
                <a:latin typeface="Times New Roman"/>
                <a:ea typeface="Times New Roman"/>
              </a:rPr>
              <a:t>батьковій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кузні</a:t>
            </a:r>
            <a:r>
              <a:rPr lang="en-US" sz="1800" dirty="0">
                <a:latin typeface="Times New Roman"/>
                <a:ea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</a:rPr>
              <a:t>куди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сходились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селяни</a:t>
            </a:r>
            <a:r>
              <a:rPr lang="en-US" sz="1800" dirty="0">
                <a:latin typeface="Times New Roman"/>
                <a:ea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</a:rPr>
              <a:t>щоб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поспілкуватися</a:t>
            </a:r>
            <a:r>
              <a:rPr lang="en-US" sz="1800" dirty="0">
                <a:latin typeface="Times New Roman"/>
                <a:ea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</a:rPr>
              <a:t>почути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новини</a:t>
            </a:r>
            <a:r>
              <a:rPr lang="en-US" sz="1800" dirty="0">
                <a:latin typeface="Times New Roman"/>
                <a:ea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</a:rPr>
              <a:t>переповісти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цікаві</a:t>
            </a:r>
            <a:r>
              <a:rPr lang="en-US" sz="1800" dirty="0">
                <a:latin typeface="Times New Roman"/>
                <a:ea typeface="Times New Roman"/>
              </a:rPr>
              <a:t>, </a:t>
            </a:r>
            <a:r>
              <a:rPr lang="en-US" sz="1800" dirty="0" err="1">
                <a:latin typeface="Times New Roman"/>
                <a:ea typeface="Times New Roman"/>
              </a:rPr>
              <a:t>часто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фантастичні</a:t>
            </a:r>
            <a:r>
              <a:rPr lang="en-US" sz="1800" dirty="0">
                <a:latin typeface="Times New Roman"/>
                <a:ea typeface="Times New Roman"/>
              </a:rPr>
              <a:t> </a:t>
            </a:r>
            <a:r>
              <a:rPr lang="en-US" sz="1800" dirty="0" err="1">
                <a:latin typeface="Times New Roman"/>
                <a:ea typeface="Times New Roman"/>
              </a:rPr>
              <a:t>історії</a:t>
            </a:r>
            <a:r>
              <a:rPr lang="en-US" sz="1800" dirty="0">
                <a:latin typeface="Times New Roman"/>
                <a:ea typeface="Times New Roman"/>
              </a:rPr>
              <a:t>. </a:t>
            </a:r>
            <a:r>
              <a:rPr lang="ru-RU" sz="1800" dirty="0" err="1">
                <a:latin typeface="Times New Roman"/>
                <a:ea typeface="Times New Roman"/>
              </a:rPr>
              <a:t>Згодом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письменник</a:t>
            </a:r>
            <a:r>
              <a:rPr lang="ru-RU" sz="1800" dirty="0">
                <a:latin typeface="Times New Roman"/>
                <a:ea typeface="Times New Roman"/>
              </a:rPr>
              <a:t> не раз казав, </a:t>
            </a:r>
            <a:r>
              <a:rPr lang="ru-RU" sz="1800" dirty="0" err="1">
                <a:latin typeface="Times New Roman"/>
                <a:ea typeface="Times New Roman"/>
              </a:rPr>
              <a:t>що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отой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вогонь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батьківської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кузні</a:t>
            </a:r>
            <a:r>
              <a:rPr lang="ru-RU" sz="1800" dirty="0">
                <a:latin typeface="Times New Roman"/>
                <a:ea typeface="Times New Roman"/>
              </a:rPr>
              <a:t>, силу </a:t>
            </a:r>
            <a:r>
              <a:rPr lang="ru-RU" sz="1800" dirty="0" err="1">
                <a:latin typeface="Times New Roman"/>
                <a:ea typeface="Times New Roman"/>
              </a:rPr>
              <a:t>якої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він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узяв</a:t>
            </a:r>
            <a:r>
              <a:rPr lang="ru-RU" sz="1800" dirty="0">
                <a:latin typeface="Times New Roman"/>
                <a:ea typeface="Times New Roman"/>
              </a:rPr>
              <a:t> у свою душу на </a:t>
            </a:r>
            <a:r>
              <a:rPr lang="ru-RU" sz="1800" dirty="0" err="1">
                <a:latin typeface="Times New Roman"/>
                <a:ea typeface="Times New Roman"/>
              </a:rPr>
              <a:t>далеку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життєву</a:t>
            </a:r>
            <a:r>
              <a:rPr lang="ru-RU" sz="1800" dirty="0">
                <a:latin typeface="Times New Roman"/>
                <a:ea typeface="Times New Roman"/>
              </a:rPr>
              <a:t> дорогу, не </a:t>
            </a:r>
            <a:r>
              <a:rPr lang="ru-RU" sz="1800" dirty="0" err="1">
                <a:latin typeface="Times New Roman"/>
                <a:ea typeface="Times New Roman"/>
              </a:rPr>
              <a:t>згасав</a:t>
            </a:r>
            <a:r>
              <a:rPr lang="ru-RU" sz="1800" dirty="0">
                <a:latin typeface="Times New Roman"/>
                <a:ea typeface="Times New Roman"/>
              </a:rPr>
              <a:t> уже </a:t>
            </a:r>
            <a:r>
              <a:rPr lang="ru-RU" sz="1800" dirty="0" err="1">
                <a:latin typeface="Times New Roman"/>
                <a:ea typeface="Times New Roman"/>
              </a:rPr>
              <a:t>ніколи</a:t>
            </a:r>
            <a:r>
              <a:rPr lang="ru-RU" sz="1800" dirty="0">
                <a:latin typeface="Times New Roman"/>
                <a:ea typeface="Times New Roman"/>
              </a:rPr>
              <a:t>. 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             </a:t>
            </a:r>
            <a:r>
              <a:rPr lang="ru-RU" sz="1800" dirty="0" err="1">
                <a:latin typeface="Times New Roman"/>
                <a:ea typeface="Times New Roman"/>
              </a:rPr>
              <a:t>Ще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дуже</a:t>
            </a:r>
            <a:r>
              <a:rPr lang="ru-RU" sz="1800" dirty="0">
                <a:latin typeface="Times New Roman"/>
                <a:ea typeface="Times New Roman"/>
              </a:rPr>
              <a:t> маленьким </a:t>
            </a:r>
            <a:r>
              <a:rPr lang="ru-RU" sz="1800" dirty="0" err="1">
                <a:latin typeface="Times New Roman"/>
                <a:ea typeface="Times New Roman"/>
              </a:rPr>
              <a:t>Івася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віддали</a:t>
            </a:r>
            <a:r>
              <a:rPr lang="ru-RU" sz="1800" dirty="0">
                <a:latin typeface="Times New Roman"/>
                <a:ea typeface="Times New Roman"/>
              </a:rPr>
              <a:t> до </a:t>
            </a:r>
            <a:r>
              <a:rPr lang="ru-RU" sz="1800" dirty="0" err="1">
                <a:latin typeface="Times New Roman"/>
                <a:ea typeface="Times New Roman"/>
              </a:rPr>
              <a:t>школи</a:t>
            </a:r>
            <a:r>
              <a:rPr lang="ru-RU" sz="1800" dirty="0">
                <a:latin typeface="Times New Roman"/>
                <a:ea typeface="Times New Roman"/>
              </a:rPr>
              <a:t>, де </a:t>
            </a:r>
            <a:r>
              <a:rPr lang="ru-RU" sz="1800" dirty="0" err="1">
                <a:latin typeface="Times New Roman"/>
                <a:ea typeface="Times New Roman"/>
              </a:rPr>
              <a:t>навчали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українською</a:t>
            </a:r>
            <a:r>
              <a:rPr lang="ru-RU" sz="1800" dirty="0">
                <a:latin typeface="Times New Roman"/>
                <a:ea typeface="Times New Roman"/>
              </a:rPr>
              <a:t>, </a:t>
            </a:r>
            <a:r>
              <a:rPr lang="ru-RU" sz="1800" dirty="0" err="1">
                <a:latin typeface="Times New Roman"/>
                <a:ea typeface="Times New Roman"/>
              </a:rPr>
              <a:t>польською</a:t>
            </a:r>
            <a:r>
              <a:rPr lang="ru-RU" sz="1800" dirty="0">
                <a:latin typeface="Times New Roman"/>
                <a:ea typeface="Times New Roman"/>
              </a:rPr>
              <a:t> та </a:t>
            </a:r>
            <a:r>
              <a:rPr lang="ru-RU" sz="1800" dirty="0" err="1">
                <a:latin typeface="Times New Roman"/>
                <a:ea typeface="Times New Roman"/>
              </a:rPr>
              <a:t>німецькою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мовами</a:t>
            </a:r>
            <a:r>
              <a:rPr lang="ru-RU" sz="1800" dirty="0">
                <a:latin typeface="Times New Roman"/>
                <a:ea typeface="Times New Roman"/>
              </a:rPr>
              <a:t>. </a:t>
            </a:r>
            <a:r>
              <a:rPr lang="ru-RU" sz="1800" dirty="0" err="1">
                <a:latin typeface="Times New Roman"/>
                <a:ea typeface="Times New Roman"/>
              </a:rPr>
              <a:t>Він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був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дуже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здібним</a:t>
            </a:r>
            <a:r>
              <a:rPr lang="ru-RU" sz="1800" dirty="0">
                <a:latin typeface="Times New Roman"/>
                <a:ea typeface="Times New Roman"/>
              </a:rPr>
              <a:t> і </a:t>
            </a:r>
            <a:r>
              <a:rPr lang="ru-RU" sz="1800" dirty="0" err="1">
                <a:latin typeface="Times New Roman"/>
                <a:ea typeface="Times New Roman"/>
              </a:rPr>
              <a:t>вже</a:t>
            </a:r>
            <a:r>
              <a:rPr lang="ru-RU" sz="1800" dirty="0">
                <a:latin typeface="Times New Roman"/>
                <a:ea typeface="Times New Roman"/>
              </a:rPr>
              <a:t> через </a:t>
            </a:r>
            <a:r>
              <a:rPr lang="ru-RU" sz="1800" dirty="0" err="1">
                <a:latin typeface="Times New Roman"/>
                <a:ea typeface="Times New Roman"/>
              </a:rPr>
              <a:t>кілька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днів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навчився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читати</a:t>
            </a:r>
            <a:r>
              <a:rPr lang="ru-RU" sz="1800" dirty="0">
                <a:latin typeface="Times New Roman"/>
                <a:ea typeface="Times New Roman"/>
              </a:rPr>
              <a:t>, а </a:t>
            </a:r>
            <a:r>
              <a:rPr lang="ru-RU" sz="1800" dirty="0" err="1">
                <a:latin typeface="Times New Roman"/>
                <a:ea typeface="Times New Roman"/>
              </a:rPr>
              <a:t>згодом</a:t>
            </a:r>
            <a:r>
              <a:rPr lang="ru-RU" sz="1800" dirty="0">
                <a:latin typeface="Times New Roman"/>
                <a:ea typeface="Times New Roman"/>
              </a:rPr>
              <a:t> знав </a:t>
            </a:r>
            <a:r>
              <a:rPr lang="ru-RU" sz="1800" dirty="0" err="1">
                <a:latin typeface="Times New Roman"/>
                <a:ea typeface="Times New Roman"/>
              </a:rPr>
              <a:t>напам’ять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майже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всього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err="1">
                <a:latin typeface="Times New Roman"/>
                <a:ea typeface="Times New Roman"/>
              </a:rPr>
              <a:t>Шевченка</a:t>
            </a:r>
            <a:r>
              <a:rPr lang="ru-RU" sz="1800" dirty="0">
                <a:latin typeface="Times New Roman"/>
                <a:ea typeface="Times New Roman"/>
              </a:rPr>
              <a:t>.</a:t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32656"/>
            <a:ext cx="3898776" cy="57935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 err="1">
                <a:latin typeface="Times New Roman"/>
                <a:ea typeface="Times New Roman"/>
              </a:rPr>
              <a:t>Щоб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дізнатись</a:t>
            </a:r>
            <a:r>
              <a:rPr lang="ru-RU" sz="2400" dirty="0">
                <a:latin typeface="Times New Roman"/>
                <a:ea typeface="Times New Roman"/>
              </a:rPr>
              <a:t>, у </a:t>
            </a:r>
            <a:r>
              <a:rPr lang="ru-RU" sz="2400" dirty="0" err="1">
                <a:latin typeface="Times New Roman"/>
                <a:ea typeface="Times New Roman"/>
              </a:rPr>
              <a:t>скільки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років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малий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Івась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пішов</a:t>
            </a:r>
            <a:r>
              <a:rPr lang="ru-RU" sz="2400" dirty="0">
                <a:latin typeface="Times New Roman"/>
                <a:ea typeface="Times New Roman"/>
              </a:rPr>
              <a:t> у школу і через </a:t>
            </a:r>
            <a:r>
              <a:rPr lang="ru-RU" sz="2400" dirty="0" err="1">
                <a:latin typeface="Times New Roman"/>
                <a:ea typeface="Times New Roman"/>
              </a:rPr>
              <a:t>скільки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днів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він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навчився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читати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розв’яжемо</a:t>
            </a:r>
            <a:r>
              <a:rPr lang="ru-RU" sz="2400" dirty="0">
                <a:latin typeface="Times New Roman"/>
                <a:ea typeface="Times New Roman"/>
              </a:rPr>
              <a:t>  </a:t>
            </a:r>
            <a:r>
              <a:rPr lang="ru-RU" sz="2400" dirty="0" err="1">
                <a:latin typeface="Times New Roman"/>
                <a:ea typeface="Times New Roman"/>
              </a:rPr>
              <a:t>наступні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приклади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r>
              <a:rPr lang="ru-RU" sz="2400" dirty="0" err="1">
                <a:latin typeface="Times New Roman"/>
                <a:ea typeface="Times New Roman"/>
              </a:rPr>
              <a:t>вибираючи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зручний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спосіб</a:t>
            </a:r>
            <a:r>
              <a:rPr lang="ru-RU" sz="2400" dirty="0">
                <a:latin typeface="Times New Roman"/>
                <a:ea typeface="Times New Roman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                                 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(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684 + 319 + 316) – 1313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                                 </a:t>
            </a:r>
            <a:r>
              <a:rPr lang="ru-RU" sz="2400" dirty="0" smtClean="0">
                <a:latin typeface="Times New Roman"/>
                <a:ea typeface="Times New Roman"/>
              </a:rPr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(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284 + 835 + 716) -  1825 </a:t>
            </a:r>
            <a:endParaRPr lang="ru-RU" sz="2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3357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  <a:cs typeface="Arial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5288" y="542658"/>
            <a:ext cx="820896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Щоб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перейти до </a:t>
            </a:r>
            <a:r>
              <a:rPr lang="ru-RU" sz="2800" b="1" dirty="0" err="1">
                <a:solidFill>
                  <a:prstClr val="black"/>
                </a:solidFill>
                <a:latin typeface="Times New Roman"/>
                <a:ea typeface="Times New Roman"/>
              </a:rPr>
              <a:t>наступної</a:t>
            </a: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станції</a:t>
            </a:r>
            <a:r>
              <a:rPr lang="ru-RU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uk-UA" altLang="ru-RU" sz="28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Учні  по черзі </a:t>
            </a:r>
            <a:r>
              <a:rPr lang="uk-UA" alt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розв</a:t>
            </a:r>
            <a:r>
              <a:rPr lang="ru-RU" altLang="ru-RU" sz="28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`</a:t>
            </a:r>
            <a:r>
              <a:rPr lang="uk-UA" alt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язують</a:t>
            </a:r>
            <a:r>
              <a:rPr lang="uk-UA" altLang="ru-RU" sz="28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приклади.</a:t>
            </a:r>
            <a:endParaRPr lang="ru-RU" altLang="ru-RU" sz="2800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cs typeface="Arial" charset="0"/>
              </a:rPr>
              <a:t> 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39750" y="1844675"/>
            <a:ext cx="1944688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uk-UA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Arial" charset="0"/>
              </a:rPr>
              <a:t>2873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948488" y="4149725"/>
            <a:ext cx="1944687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99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708400" y="2924175"/>
            <a:ext cx="1944688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779838" y="4149725"/>
            <a:ext cx="1944687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708400" y="1844675"/>
            <a:ext cx="1944688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99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6804025" y="1844675"/>
            <a:ext cx="1944688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611188" y="4149725"/>
            <a:ext cx="1944687" cy="5762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2484438" y="1989138"/>
            <a:ext cx="1223962" cy="215900"/>
          </a:xfrm>
          <a:prstGeom prst="notchedRightArrow">
            <a:avLst>
              <a:gd name="adj1" fmla="val 50000"/>
              <a:gd name="adj2" fmla="val 141728"/>
            </a:avLst>
          </a:prstGeom>
          <a:solidFill>
            <a:srgbClr val="88B9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5580063" y="1989138"/>
            <a:ext cx="1223962" cy="215900"/>
          </a:xfrm>
          <a:prstGeom prst="notchedRightArrow">
            <a:avLst>
              <a:gd name="adj1" fmla="val 50000"/>
              <a:gd name="adj2" fmla="val 141728"/>
            </a:avLst>
          </a:prstGeom>
          <a:solidFill>
            <a:srgbClr val="88B9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rot="9675590">
            <a:off x="2066925" y="3676650"/>
            <a:ext cx="1873250" cy="215900"/>
          </a:xfrm>
          <a:prstGeom prst="notchedRightArrow">
            <a:avLst>
              <a:gd name="adj1" fmla="val 50000"/>
              <a:gd name="adj2" fmla="val 216912"/>
            </a:avLst>
          </a:prstGeom>
          <a:solidFill>
            <a:srgbClr val="88B9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 rot="9701727">
            <a:off x="5581650" y="2659063"/>
            <a:ext cx="1792288" cy="215900"/>
          </a:xfrm>
          <a:prstGeom prst="notchedRightArrow">
            <a:avLst>
              <a:gd name="adj1" fmla="val 50000"/>
              <a:gd name="adj2" fmla="val 207537"/>
            </a:avLst>
          </a:prstGeom>
          <a:solidFill>
            <a:srgbClr val="88B9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2555875" y="4292600"/>
            <a:ext cx="1223963" cy="215900"/>
          </a:xfrm>
          <a:prstGeom prst="notchedRightArrow">
            <a:avLst>
              <a:gd name="adj1" fmla="val 50000"/>
              <a:gd name="adj2" fmla="val 141728"/>
            </a:avLst>
          </a:prstGeom>
          <a:solidFill>
            <a:srgbClr val="88B9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5724525" y="4292600"/>
            <a:ext cx="1223963" cy="215900"/>
          </a:xfrm>
          <a:prstGeom prst="notchedRightArrow">
            <a:avLst>
              <a:gd name="adj1" fmla="val 50000"/>
              <a:gd name="adj2" fmla="val 141728"/>
            </a:avLst>
          </a:prstGeom>
          <a:solidFill>
            <a:srgbClr val="88B9F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2627313" y="1557338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+ 4413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700338" y="400526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- 538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 rot="-942120">
            <a:off x="6084888" y="2276475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- 2134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 rot="-1243440">
            <a:off x="2411413" y="3284538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+ 1127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580063" y="1557338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- 1793</a:t>
            </a:r>
            <a:endParaRPr lang="ru-RU" altLang="ru-RU" sz="2000" b="1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795963" y="4005263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+ 1052</a:t>
            </a:r>
            <a:endParaRPr lang="ru-RU" altLang="ru-RU" sz="2000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11188" y="5516563"/>
            <a:ext cx="7488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 </a:t>
            </a:r>
          </a:p>
        </p:txBody>
      </p:sp>
      <p:sp>
        <p:nvSpPr>
          <p:cNvPr id="8222" name="WordArt 30"/>
          <p:cNvSpPr>
            <a:spLocks noChangeArrowheads="1" noChangeShapeType="1" noTextEdit="1"/>
          </p:cNvSpPr>
          <p:nvPr/>
        </p:nvSpPr>
        <p:spPr bwMode="auto">
          <a:xfrm rot="-901098">
            <a:off x="8247995" y="5648326"/>
            <a:ext cx="419100" cy="449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A062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6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9" grpId="0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/>
      <p:bldP spid="8215" grpId="0"/>
      <p:bldP spid="8216" grpId="0"/>
      <p:bldP spid="8217" grpId="0"/>
      <p:bldP spid="8218" grpId="0"/>
      <p:bldP spid="8219" grpId="0"/>
      <p:bldP spid="8220" grpId="0"/>
      <p:bldP spid="8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10669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Станція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  «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Трагічна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».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400" dirty="0">
                <a:latin typeface="Times New Roman"/>
                <a:ea typeface="Times New Roman"/>
              </a:rPr>
              <a:t>              </a:t>
            </a:r>
            <a:r>
              <a:rPr lang="ru-RU" sz="2400" dirty="0" err="1">
                <a:latin typeface="Times New Roman"/>
                <a:ea typeface="Times New Roman"/>
              </a:rPr>
              <a:t>Життя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Івася</a:t>
            </a:r>
            <a:r>
              <a:rPr lang="ru-RU" sz="2400" dirty="0">
                <a:latin typeface="Times New Roman"/>
                <a:ea typeface="Times New Roman"/>
              </a:rPr>
              <a:t> не </a:t>
            </a:r>
            <a:r>
              <a:rPr lang="ru-RU" sz="2400" dirty="0" err="1">
                <a:latin typeface="Times New Roman"/>
                <a:ea typeface="Times New Roman"/>
              </a:rPr>
              <a:t>було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безхмарним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ru-RU" sz="2400" dirty="0" err="1">
                <a:latin typeface="Times New Roman"/>
                <a:ea typeface="Times New Roman"/>
              </a:rPr>
              <a:t>Дуже</a:t>
            </a:r>
            <a:r>
              <a:rPr lang="ru-RU" sz="2400" dirty="0">
                <a:latin typeface="Times New Roman"/>
                <a:ea typeface="Times New Roman"/>
              </a:rPr>
              <a:t> рано </a:t>
            </a:r>
            <a:r>
              <a:rPr lang="ru-RU" sz="2400" dirty="0" err="1">
                <a:latin typeface="Times New Roman"/>
                <a:ea typeface="Times New Roman"/>
              </a:rPr>
              <a:t>він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err="1">
                <a:latin typeface="Times New Roman"/>
                <a:ea typeface="Times New Roman"/>
              </a:rPr>
              <a:t>залишився</a:t>
            </a:r>
            <a:r>
              <a:rPr lang="ru-RU" sz="2400" dirty="0">
                <a:latin typeface="Times New Roman"/>
                <a:ea typeface="Times New Roman"/>
              </a:rPr>
              <a:t> без батька, а </a:t>
            </a:r>
            <a:r>
              <a:rPr lang="ru-RU" sz="2400" dirty="0" err="1">
                <a:latin typeface="Times New Roman"/>
                <a:ea typeface="Times New Roman"/>
              </a:rPr>
              <a:t>згодом</a:t>
            </a:r>
            <a:r>
              <a:rPr lang="ru-RU" sz="2400" dirty="0">
                <a:latin typeface="Times New Roman"/>
                <a:ea typeface="Times New Roman"/>
              </a:rPr>
              <a:t> і без </a:t>
            </a:r>
            <a:r>
              <a:rPr lang="ru-RU" sz="2400" dirty="0" err="1">
                <a:latin typeface="Times New Roman"/>
                <a:ea typeface="Times New Roman"/>
              </a:rPr>
              <a:t>матері</a:t>
            </a:r>
            <a:r>
              <a:rPr lang="ru-RU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Усі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клопоти</a:t>
            </a:r>
            <a:r>
              <a:rPr lang="en-US" sz="2400" dirty="0">
                <a:latin typeface="Times New Roman"/>
                <a:ea typeface="Times New Roman"/>
              </a:rPr>
              <a:t> з </a:t>
            </a:r>
            <a:r>
              <a:rPr lang="en-US" sz="2400" dirty="0" err="1">
                <a:latin typeface="Times New Roman"/>
                <a:ea typeface="Times New Roman"/>
              </a:rPr>
              <a:t>утримання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сім’ї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взяв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на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себе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вітчим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Гриць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Гаврилик</a:t>
            </a:r>
            <a:r>
              <a:rPr lang="en-US" sz="2400" dirty="0">
                <a:latin typeface="Times New Roman"/>
                <a:ea typeface="Times New Roman"/>
              </a:rPr>
              <a:t> – </a:t>
            </a:r>
            <a:r>
              <a:rPr lang="en-US" sz="2400" dirty="0" err="1">
                <a:latin typeface="Times New Roman"/>
                <a:ea typeface="Times New Roman"/>
              </a:rPr>
              <a:t>добрий</a:t>
            </a:r>
            <a:r>
              <a:rPr lang="en-US" sz="2400" dirty="0">
                <a:latin typeface="Times New Roman"/>
                <a:ea typeface="Times New Roman"/>
              </a:rPr>
              <a:t> і </a:t>
            </a:r>
            <a:r>
              <a:rPr lang="en-US" sz="2400" dirty="0" err="1">
                <a:latin typeface="Times New Roman"/>
                <a:ea typeface="Times New Roman"/>
              </a:rPr>
              <a:t>розумний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чоловік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Він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доклав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чимало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зусиль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аби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талановитий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хлопчина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став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освіченою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людиною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332656"/>
            <a:ext cx="3456384" cy="57935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Ми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проминули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станцію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ea typeface="Times New Roman"/>
              </a:rPr>
              <a:t>Трагічна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».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Адже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вам </a:t>
            </a:r>
            <a:r>
              <a:rPr lang="uk-UA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відомі 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трагічні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віхи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в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житті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Івана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11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років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він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втратив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 батька</a:t>
            </a:r>
            <a:r>
              <a:rPr lang="ru-RU" b="1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endParaRPr lang="ru-RU" b="1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smtClean="0">
                <a:solidFill>
                  <a:srgbClr val="FF0000"/>
                </a:solidFill>
                <a:latin typeface="Times New Roman"/>
                <a:ea typeface="Times New Roman"/>
              </a:rPr>
              <a:t>а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в 16 – </a:t>
            </a:r>
            <a:r>
              <a:rPr lang="ru-RU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матір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50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39751" y="188912"/>
            <a:ext cx="4032249" cy="10798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"</a:t>
            </a:r>
            <a:r>
              <a:rPr lang="ru-RU" sz="3600" b="1" kern="10" dirty="0" err="1" smtClean="0">
                <a:ln w="1270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Відгадай</a:t>
            </a:r>
            <a:r>
              <a:rPr lang="ru-RU" sz="3600" b="1" kern="10" dirty="0" smtClean="0">
                <a:ln w="1270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"</a:t>
            </a:r>
            <a:endParaRPr lang="ru-RU" sz="3600" b="1" kern="10" dirty="0" smtClean="0">
              <a:ln w="12700" algn="ctr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/>
              <a:cs typeface="Arial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00113" y="785241"/>
            <a:ext cx="6475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endParaRPr lang="ru-RU" altLang="ru-RU" dirty="0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395536" y="1412776"/>
            <a:ext cx="6192688" cy="1753122"/>
            <a:chOff x="2362" y="3658"/>
            <a:chExt cx="7200" cy="1440"/>
          </a:xfrm>
        </p:grpSpPr>
        <p:sp>
          <p:nvSpPr>
            <p:cNvPr id="6156" name="AutoShape 8"/>
            <p:cNvSpPr>
              <a:spLocks noChangeAspect="1" noChangeArrowheads="1"/>
            </p:cNvSpPr>
            <p:nvPr/>
          </p:nvSpPr>
          <p:spPr bwMode="auto">
            <a:xfrm>
              <a:off x="2362" y="3658"/>
              <a:ext cx="7200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57" name="Rectangle 9"/>
            <p:cNvSpPr>
              <a:spLocks noChangeArrowheads="1"/>
            </p:cNvSpPr>
            <p:nvPr/>
          </p:nvSpPr>
          <p:spPr bwMode="auto">
            <a:xfrm>
              <a:off x="2876" y="4051"/>
              <a:ext cx="643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cs typeface="Arial" charset="0"/>
                </a:rPr>
                <a:t>613</a:t>
              </a:r>
              <a:endParaRPr lang="ru-RU" altLang="ru-RU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58" name="Rectangle 10"/>
            <p:cNvSpPr>
              <a:spLocks noChangeArrowheads="1"/>
            </p:cNvSpPr>
            <p:nvPr/>
          </p:nvSpPr>
          <p:spPr bwMode="auto">
            <a:xfrm>
              <a:off x="3519" y="4051"/>
              <a:ext cx="644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prstClr val="black"/>
                  </a:solidFill>
                  <a:cs typeface="Arial" charset="0"/>
                </a:rPr>
                <a:t>554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4162" y="4051"/>
              <a:ext cx="643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prstClr val="black"/>
                  </a:solidFill>
                  <a:cs typeface="Arial" charset="0"/>
                </a:rPr>
                <a:t>440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0" name="Rectangle 12"/>
            <p:cNvSpPr>
              <a:spLocks noChangeArrowheads="1"/>
            </p:cNvSpPr>
            <p:nvPr/>
          </p:nvSpPr>
          <p:spPr bwMode="auto">
            <a:xfrm>
              <a:off x="4805" y="4051"/>
              <a:ext cx="641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prstClr val="black"/>
                  </a:solidFill>
                  <a:cs typeface="Arial" charset="0"/>
                </a:rPr>
                <a:t>792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1" name="Rectangle 13"/>
            <p:cNvSpPr>
              <a:spLocks noChangeArrowheads="1"/>
            </p:cNvSpPr>
            <p:nvPr/>
          </p:nvSpPr>
          <p:spPr bwMode="auto">
            <a:xfrm>
              <a:off x="8662" y="4051"/>
              <a:ext cx="643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cs typeface="Arial" charset="0"/>
                </a:rPr>
                <a:t>91</a:t>
              </a:r>
              <a:endParaRPr lang="ru-RU" altLang="ru-RU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2" name="Rectangle 14"/>
            <p:cNvSpPr>
              <a:spLocks noChangeArrowheads="1"/>
            </p:cNvSpPr>
            <p:nvPr/>
          </p:nvSpPr>
          <p:spPr bwMode="auto">
            <a:xfrm>
              <a:off x="8019" y="4051"/>
              <a:ext cx="644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cs typeface="Arial" charset="0"/>
                </a:rPr>
                <a:t>447</a:t>
              </a:r>
              <a:endParaRPr lang="ru-RU" altLang="ru-RU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3" name="Rectangle 15"/>
            <p:cNvSpPr>
              <a:spLocks noChangeArrowheads="1"/>
            </p:cNvSpPr>
            <p:nvPr/>
          </p:nvSpPr>
          <p:spPr bwMode="auto">
            <a:xfrm>
              <a:off x="7376" y="4051"/>
              <a:ext cx="643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cs typeface="Arial" charset="0"/>
                </a:rPr>
                <a:t>363</a:t>
              </a:r>
              <a:endParaRPr lang="ru-RU" altLang="ru-RU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4" name="Rectangle 16"/>
            <p:cNvSpPr>
              <a:spLocks noChangeArrowheads="1"/>
            </p:cNvSpPr>
            <p:nvPr/>
          </p:nvSpPr>
          <p:spPr bwMode="auto">
            <a:xfrm>
              <a:off x="6091" y="4051"/>
              <a:ext cx="642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cs typeface="Arial" charset="0"/>
                </a:rPr>
                <a:t>588</a:t>
              </a:r>
              <a:endParaRPr lang="ru-RU" altLang="ru-RU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5" name="Rectangle 17"/>
            <p:cNvSpPr>
              <a:spLocks noChangeArrowheads="1"/>
            </p:cNvSpPr>
            <p:nvPr/>
          </p:nvSpPr>
          <p:spPr bwMode="auto">
            <a:xfrm>
              <a:off x="5448" y="4051"/>
              <a:ext cx="643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prstClr val="black"/>
                  </a:solidFill>
                  <a:cs typeface="Arial" charset="0"/>
                </a:rPr>
                <a:t>49</a:t>
              </a:r>
              <a:endParaRPr lang="ru-RU" altLang="ru-RU" dirty="0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6" name="Rectangle 18"/>
            <p:cNvSpPr>
              <a:spLocks noChangeArrowheads="1"/>
            </p:cNvSpPr>
            <p:nvPr/>
          </p:nvSpPr>
          <p:spPr bwMode="auto">
            <a:xfrm>
              <a:off x="6733" y="4051"/>
              <a:ext cx="643" cy="3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smtClean="0">
                  <a:solidFill>
                    <a:prstClr val="black"/>
                  </a:solidFill>
                  <a:cs typeface="Arial" charset="0"/>
                </a:rPr>
                <a:t>129</a:t>
              </a: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7" name="Rectangle 19"/>
            <p:cNvSpPr>
              <a:spLocks noChangeArrowheads="1"/>
            </p:cNvSpPr>
            <p:nvPr/>
          </p:nvSpPr>
          <p:spPr bwMode="auto">
            <a:xfrm>
              <a:off x="2876" y="4443"/>
              <a:ext cx="643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8" name="Rectangle 20"/>
            <p:cNvSpPr>
              <a:spLocks noChangeArrowheads="1"/>
            </p:cNvSpPr>
            <p:nvPr/>
          </p:nvSpPr>
          <p:spPr bwMode="auto">
            <a:xfrm>
              <a:off x="3519" y="4443"/>
              <a:ext cx="644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69" name="Rectangle 21"/>
            <p:cNvSpPr>
              <a:spLocks noChangeArrowheads="1"/>
            </p:cNvSpPr>
            <p:nvPr/>
          </p:nvSpPr>
          <p:spPr bwMode="auto">
            <a:xfrm>
              <a:off x="4162" y="4443"/>
              <a:ext cx="643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70" name="Rectangle 22"/>
            <p:cNvSpPr>
              <a:spLocks noChangeArrowheads="1"/>
            </p:cNvSpPr>
            <p:nvPr/>
          </p:nvSpPr>
          <p:spPr bwMode="auto">
            <a:xfrm>
              <a:off x="4805" y="4443"/>
              <a:ext cx="641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71" name="Rectangle 23"/>
            <p:cNvSpPr>
              <a:spLocks noChangeArrowheads="1"/>
            </p:cNvSpPr>
            <p:nvPr/>
          </p:nvSpPr>
          <p:spPr bwMode="auto">
            <a:xfrm>
              <a:off x="5448" y="4443"/>
              <a:ext cx="643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72" name="Rectangle 24"/>
            <p:cNvSpPr>
              <a:spLocks noChangeArrowheads="1"/>
            </p:cNvSpPr>
            <p:nvPr/>
          </p:nvSpPr>
          <p:spPr bwMode="auto">
            <a:xfrm>
              <a:off x="6091" y="4443"/>
              <a:ext cx="643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73" name="Rectangle 25"/>
            <p:cNvSpPr>
              <a:spLocks noChangeArrowheads="1"/>
            </p:cNvSpPr>
            <p:nvPr/>
          </p:nvSpPr>
          <p:spPr bwMode="auto">
            <a:xfrm>
              <a:off x="6733" y="4443"/>
              <a:ext cx="643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74" name="Rectangle 26"/>
            <p:cNvSpPr>
              <a:spLocks noChangeArrowheads="1"/>
            </p:cNvSpPr>
            <p:nvPr/>
          </p:nvSpPr>
          <p:spPr bwMode="auto">
            <a:xfrm>
              <a:off x="7376" y="4443"/>
              <a:ext cx="643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75" name="Rectangle 27"/>
            <p:cNvSpPr>
              <a:spLocks noChangeArrowheads="1"/>
            </p:cNvSpPr>
            <p:nvPr/>
          </p:nvSpPr>
          <p:spPr bwMode="auto">
            <a:xfrm>
              <a:off x="8019" y="4443"/>
              <a:ext cx="644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76" name="Rectangle 28"/>
            <p:cNvSpPr>
              <a:spLocks noChangeArrowheads="1"/>
            </p:cNvSpPr>
            <p:nvPr/>
          </p:nvSpPr>
          <p:spPr bwMode="auto">
            <a:xfrm>
              <a:off x="8662" y="4443"/>
              <a:ext cx="643" cy="392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2483767" y="2844122"/>
            <a:ext cx="5832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u="sng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Завдання.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Розв'язати </a:t>
            </a: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рівняння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683567" y="3573016"/>
            <a:ext cx="309634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1) 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 +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47 = 96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Ф)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2) 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у +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38 = 129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О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3)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467 + b = 596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А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4)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498 +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а =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945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К)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5) 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 -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367 = 425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4867954" y="3501009"/>
            <a:ext cx="2871109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6)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510 -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 =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147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7)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1000 -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у =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387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І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8) 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875 -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 =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321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В)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9) 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х -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567 = 21     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Р)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10)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675 -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с =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235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(</a:t>
            </a:r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А</a:t>
            </a:r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)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 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539750" y="5876925"/>
            <a:ext cx="7776666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Якщо </a:t>
            </a:r>
            <a:r>
              <a:rPr lang="uk-UA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слова відгадані, </a:t>
            </a:r>
            <a:r>
              <a:rPr lang="uk-UA" sz="2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то </a:t>
            </a:r>
            <a:r>
              <a:rPr lang="uk-UA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можна перейти до </a:t>
            </a:r>
            <a:r>
              <a:rPr lang="uk-UA" sz="20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наступного </a:t>
            </a:r>
            <a:r>
              <a:rPr lang="uk-UA" sz="2000" b="1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е</a:t>
            </a:r>
            <a:r>
              <a:rPr lang="uk-UA" sz="20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тапу</a:t>
            </a:r>
            <a:r>
              <a:rPr lang="uk-UA" sz="2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  <a:endParaRPr lang="ru-RU" sz="2000" b="1" dirty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 </a:t>
            </a:r>
          </a:p>
        </p:txBody>
      </p:sp>
      <p:sp>
        <p:nvSpPr>
          <p:cNvPr id="9251" name="WordArt 35"/>
          <p:cNvSpPr>
            <a:spLocks noChangeArrowheads="1" noChangeShapeType="1" noTextEdit="1"/>
          </p:cNvSpPr>
          <p:nvPr/>
        </p:nvSpPr>
        <p:spPr bwMode="auto">
          <a:xfrm>
            <a:off x="8388350" y="5805488"/>
            <a:ext cx="360363" cy="46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A062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05" y="311497"/>
            <a:ext cx="1971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45" grpId="0"/>
      <p:bldP spid="9247" grpId="0"/>
      <p:bldP spid="9248" grpId="0"/>
      <p:bldP spid="9249" grpId="0"/>
      <p:bldP spid="9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67464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Станція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  «</a:t>
            </a:r>
            <a:r>
              <a:rPr lang="ru-RU" sz="2000" b="1" dirty="0" err="1">
                <a:solidFill>
                  <a:srgbClr val="C00000"/>
                </a:solidFill>
                <a:latin typeface="Times New Roman"/>
                <a:ea typeface="Times New Roman"/>
              </a:rPr>
              <a:t>Літературна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  <a:t>».</a:t>
            </a:r>
            <a:br>
              <a:rPr lang="ru-RU" sz="2000" b="1" dirty="0">
                <a:solidFill>
                  <a:srgbClr val="C00000"/>
                </a:solidFill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             </a:t>
            </a:r>
            <a:r>
              <a:rPr lang="ru-RU" sz="2000" dirty="0" err="1">
                <a:latin typeface="Times New Roman"/>
                <a:ea typeface="Times New Roman"/>
              </a:rPr>
              <a:t>Неоціненним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залишається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внесок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Івана</a:t>
            </a:r>
            <a:r>
              <a:rPr lang="ru-RU" sz="2000" dirty="0">
                <a:latin typeface="Times New Roman"/>
                <a:ea typeface="Times New Roman"/>
              </a:rPr>
              <a:t> Франка у </a:t>
            </a:r>
            <a:r>
              <a:rPr lang="ru-RU" sz="2000" dirty="0" err="1">
                <a:latin typeface="Times New Roman"/>
                <a:ea typeface="Times New Roman"/>
              </a:rPr>
              <a:t>літературу</a:t>
            </a:r>
            <a:r>
              <a:rPr lang="ru-RU" sz="2000" dirty="0">
                <a:latin typeface="Times New Roman"/>
                <a:ea typeface="Times New Roman"/>
              </a:rPr>
              <a:t>. </a:t>
            </a:r>
            <a:r>
              <a:rPr lang="ru-RU" sz="2000" dirty="0" err="1">
                <a:latin typeface="Times New Roman"/>
                <a:ea typeface="Times New Roman"/>
              </a:rPr>
              <a:t>Батько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чотирьох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дітей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</a:rPr>
              <a:t>він</a:t>
            </a:r>
            <a:r>
              <a:rPr lang="ru-RU" sz="2000" dirty="0">
                <a:latin typeface="Times New Roman"/>
                <a:ea typeface="Times New Roman"/>
              </a:rPr>
              <a:t> написав </a:t>
            </a:r>
            <a:r>
              <a:rPr lang="ru-RU" sz="2000" dirty="0" err="1">
                <a:latin typeface="Times New Roman"/>
                <a:ea typeface="Times New Roman"/>
              </a:rPr>
              <a:t>чимало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цікавих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казок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</a:rPr>
              <a:t>які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об’єднав</a:t>
            </a:r>
            <a:r>
              <a:rPr lang="ru-RU" sz="2000" dirty="0">
                <a:latin typeface="Times New Roman"/>
                <a:ea typeface="Times New Roman"/>
              </a:rPr>
              <a:t> у </a:t>
            </a:r>
            <a:r>
              <a:rPr lang="ru-RU" sz="2000" dirty="0" err="1">
                <a:latin typeface="Times New Roman"/>
                <a:ea typeface="Times New Roman"/>
              </a:rPr>
              <a:t>збірку</a:t>
            </a:r>
            <a:r>
              <a:rPr lang="ru-RU" sz="2000" dirty="0">
                <a:latin typeface="Times New Roman"/>
                <a:ea typeface="Times New Roman"/>
              </a:rPr>
              <a:t> і </a:t>
            </a:r>
            <a:r>
              <a:rPr lang="ru-RU" sz="2000" dirty="0" err="1">
                <a:latin typeface="Times New Roman"/>
                <a:ea typeface="Times New Roman"/>
              </a:rPr>
              <a:t>видав</a:t>
            </a:r>
            <a:r>
              <a:rPr lang="ru-RU" sz="2000" dirty="0">
                <a:latin typeface="Times New Roman"/>
                <a:ea typeface="Times New Roman"/>
              </a:rPr>
              <a:t> у ХІХ ст. </a:t>
            </a:r>
            <a:r>
              <a:rPr lang="ru-RU" sz="2000" dirty="0" err="1">
                <a:latin typeface="Times New Roman"/>
                <a:ea typeface="Times New Roman"/>
              </a:rPr>
              <a:t>під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назвою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en-US" sz="2000" dirty="0">
                <a:latin typeface="Times New Roman"/>
                <a:ea typeface="Times New Roman"/>
              </a:rPr>
              <a:t>«</a:t>
            </a:r>
            <a:r>
              <a:rPr lang="en-US" sz="2000" dirty="0" err="1">
                <a:latin typeface="Times New Roman"/>
                <a:ea typeface="Times New Roman"/>
              </a:rPr>
              <a:t>Коли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всі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звірі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говорили</a:t>
            </a:r>
            <a:r>
              <a:rPr lang="en-US" sz="2000" dirty="0">
                <a:latin typeface="Times New Roman"/>
                <a:ea typeface="Times New Roman"/>
              </a:rPr>
              <a:t>». </a:t>
            </a:r>
            <a:r>
              <a:rPr lang="ru-RU" sz="2000" dirty="0">
                <a:latin typeface="Times New Roman"/>
                <a:ea typeface="Times New Roman"/>
              </a:rPr>
              <a:t>На думку </a:t>
            </a:r>
            <a:r>
              <a:rPr lang="ru-RU" sz="2000" dirty="0" err="1">
                <a:latin typeface="Times New Roman"/>
                <a:ea typeface="Times New Roman"/>
              </a:rPr>
              <a:t>письменника</a:t>
            </a:r>
            <a:r>
              <a:rPr lang="ru-RU" sz="2000" dirty="0">
                <a:latin typeface="Times New Roman"/>
                <a:ea typeface="Times New Roman"/>
              </a:rPr>
              <a:t>, </a:t>
            </a:r>
            <a:r>
              <a:rPr lang="ru-RU" sz="2000" dirty="0" err="1">
                <a:latin typeface="Times New Roman"/>
                <a:ea typeface="Times New Roman"/>
              </a:rPr>
              <a:t>казки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змушують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дітей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сміятися</a:t>
            </a:r>
            <a:r>
              <a:rPr lang="ru-RU" sz="2000" dirty="0">
                <a:latin typeface="Times New Roman"/>
                <a:ea typeface="Times New Roman"/>
              </a:rPr>
              <a:t> і </a:t>
            </a:r>
            <a:r>
              <a:rPr lang="ru-RU" sz="2000" dirty="0" err="1">
                <a:latin typeface="Times New Roman"/>
                <a:ea typeface="Times New Roman"/>
              </a:rPr>
              <a:t>думати</a:t>
            </a:r>
            <a:r>
              <a:rPr lang="ru-RU" sz="2000" dirty="0">
                <a:latin typeface="Times New Roman"/>
                <a:ea typeface="Times New Roman"/>
              </a:rPr>
              <a:t>,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 err="1">
                <a:latin typeface="Times New Roman"/>
                <a:ea typeface="Times New Roman"/>
              </a:rPr>
              <a:t>розбуджують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цікавість</a:t>
            </a:r>
            <a:r>
              <a:rPr lang="ru-RU" sz="2000" dirty="0">
                <a:latin typeface="Times New Roman"/>
                <a:ea typeface="Times New Roman"/>
              </a:rPr>
              <a:t> та </a:t>
            </a:r>
            <a:r>
              <a:rPr lang="ru-RU" sz="2000" dirty="0" err="1">
                <a:latin typeface="Times New Roman"/>
                <a:ea typeface="Times New Roman"/>
              </a:rPr>
              <a:t>увагу</a:t>
            </a:r>
            <a:r>
              <a:rPr lang="ru-RU" sz="2000" dirty="0">
                <a:latin typeface="Times New Roman"/>
                <a:ea typeface="Times New Roman"/>
              </a:rPr>
              <a:t> до </a:t>
            </a:r>
            <a:r>
              <a:rPr lang="ru-RU" sz="2000" dirty="0" err="1">
                <a:latin typeface="Times New Roman"/>
                <a:ea typeface="Times New Roman"/>
              </a:rPr>
              <a:t>явищ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природи</a:t>
            </a:r>
            <a:r>
              <a:rPr lang="ru-RU" sz="2000" dirty="0">
                <a:latin typeface="Times New Roman"/>
                <a:ea typeface="Times New Roman"/>
              </a:rPr>
              <a:t>. До </a:t>
            </a:r>
            <a:r>
              <a:rPr lang="ru-RU" sz="2000" dirty="0" err="1">
                <a:latin typeface="Times New Roman"/>
                <a:ea typeface="Times New Roman"/>
              </a:rPr>
              <a:t>збірки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увійшла</a:t>
            </a:r>
            <a:r>
              <a:rPr lang="ru-RU" sz="2000" dirty="0">
                <a:latin typeface="Times New Roman"/>
                <a:ea typeface="Times New Roman"/>
              </a:rPr>
              <a:t> і </a:t>
            </a:r>
            <a:r>
              <a:rPr lang="ru-RU" sz="2000" dirty="0" err="1">
                <a:latin typeface="Times New Roman"/>
                <a:ea typeface="Times New Roman"/>
              </a:rPr>
              <a:t>казка</a:t>
            </a:r>
            <a:r>
              <a:rPr lang="ru-RU" sz="2000" dirty="0">
                <a:latin typeface="Times New Roman"/>
                <a:ea typeface="Times New Roman"/>
              </a:rPr>
              <a:t> «</a:t>
            </a:r>
            <a:r>
              <a:rPr lang="ru-RU" sz="2000" dirty="0" err="1">
                <a:latin typeface="Times New Roman"/>
                <a:ea typeface="Times New Roman"/>
              </a:rPr>
              <a:t>Фарбований</a:t>
            </a:r>
            <a:r>
              <a:rPr lang="ru-RU" sz="2000" dirty="0">
                <a:latin typeface="Times New Roman"/>
                <a:ea typeface="Times New Roman"/>
              </a:rPr>
              <a:t> лис», яку ми </a:t>
            </a:r>
            <a:r>
              <a:rPr lang="ru-RU" sz="2000" dirty="0" err="1">
                <a:latin typeface="Times New Roman"/>
                <a:ea typeface="Times New Roman"/>
              </a:rPr>
              <a:t>вивчали</a:t>
            </a:r>
            <a:r>
              <a:rPr lang="ru-RU" sz="2000" dirty="0">
                <a:latin typeface="Times New Roman"/>
                <a:ea typeface="Times New Roman"/>
              </a:rPr>
              <a:t> у </a:t>
            </a:r>
            <a:r>
              <a:rPr lang="ru-RU" sz="2000" dirty="0" err="1">
                <a:latin typeface="Times New Roman"/>
                <a:ea typeface="Times New Roman"/>
              </a:rPr>
              <a:t>п’ятому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класі</a:t>
            </a:r>
            <a:r>
              <a:rPr lang="ru-RU" sz="2000" dirty="0">
                <a:latin typeface="Times New Roman"/>
                <a:ea typeface="Times New Roman"/>
              </a:rPr>
              <a:t>.</a:t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67045"/>
            <a:ext cx="1895238" cy="285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459" y="2993261"/>
            <a:ext cx="20882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r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9535" y="3284985"/>
            <a:ext cx="21575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46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971550" y="188912"/>
            <a:ext cx="7561263" cy="7198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12700" algn="ctr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/>
                <a:cs typeface="Arial" charset="0"/>
              </a:rPr>
              <a:t>"Задача-жарт"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27088" y="4365625"/>
            <a:ext cx="561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Яка маса слона і верблюда?</a:t>
            </a:r>
            <a:r>
              <a:rPr lang="uk-UA" altLang="ru-RU" smtClean="0">
                <a:solidFill>
                  <a:prstClr val="black"/>
                </a:solidFill>
                <a:cs typeface="Arial" charset="0"/>
              </a:rPr>
              <a:t> 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39553" y="1052513"/>
            <a:ext cx="40324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Щоб знайти масу слона, верблюда і жирафи, осел поставив їх усіх на ваги.</a:t>
            </a: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67544" y="1844675"/>
            <a:ext cx="4392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Їх загальна маса виявилась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6160</a:t>
            </a: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кг.</a:t>
            </a: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39554" y="2214008"/>
            <a:ext cx="403244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Коли на вагах залишились верблюд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і жирафа, ваги показали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1151</a:t>
            </a: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кг.</a:t>
            </a: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9555" y="3356992"/>
            <a:ext cx="4032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Нарешті на вагах залишилась жирафа, і маса її була </a:t>
            </a:r>
            <a:r>
              <a:rPr lang="ru-RU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475</a:t>
            </a:r>
            <a:r>
              <a:rPr lang="uk-UA" altLang="ru-RU" b="1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кг.</a:t>
            </a:r>
            <a:endParaRPr lang="ru-RU" altLang="ru-RU" b="1" dirty="0" smtClean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7956550" y="5516563"/>
            <a:ext cx="360363" cy="4333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kern="10" dirty="0" smtClean="0">
              <a:ln w="12700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FA062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3835014"/>
            <a:ext cx="3575791" cy="269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31" y="4797152"/>
            <a:ext cx="2120493" cy="185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81" y="973177"/>
            <a:ext cx="3624015" cy="216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6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/>
      <p:bldP spid="10247" grpId="0"/>
      <p:bldP spid="10248" grpId="0"/>
      <p:bldP spid="10249" grpId="0"/>
      <p:bldP spid="10250" grpId="0"/>
      <p:bldP spid="10253" grpId="0" animBg="1"/>
    </p:bld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568</Words>
  <Application>Microsoft Office PowerPoint</Application>
  <PresentationFormat>Экран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2_Тема Office</vt:lpstr>
      <vt:lpstr>  Іван Якович Франко – великий український письменник</vt:lpstr>
      <vt:lpstr>Перед вами віхи життя і творчості І.Я.Франка. Але тут є пропуски…     1. Народився І.Я.Франко 27 серпня  _______   року. 2. Івася віддали до школи, коли йому було _____ років і вже через ______ днів він    навчився читати. 3. В _____ років хлопець залишився без батька, а в _____  і без матері. 4. І.Я.Франко побував у Києві у ______ році. 5. Повне зібрання творів письменника вміщене у _______ томах. 6. Помер І.Я.Франко 28 травня ______  року. </vt:lpstr>
      <vt:lpstr>            Станція  «Народження генія». Видатний український письменник І.Я.Франко народився в селі Нагуєвичі Дрогобицького повіту на Львівщині у родині сільського коваля 27 серпня</vt:lpstr>
      <vt:lpstr>Станція  «Шкільна».              Малий Івась (Ясьо — так звала сина мати) змалку любив бувати у батьковій кузні, куди сходились селяни, щоб поспілкуватися, почути новини, переповісти цікаві, часто фантастичні історії. Згодом письменник не раз казав, що отой вогонь батьківської кузні, силу якої він узяв у свою душу на далеку життєву дорогу, не згасав уже ніколи.               Ще дуже маленьким Івася віддали до школи, де навчали українською, польською та німецькою мовами. Він був дуже здібним і вже через кілька днів навчився читати, а згодом знав напам’ять майже всього Шевченка. </vt:lpstr>
      <vt:lpstr>Презентация PowerPoint</vt:lpstr>
      <vt:lpstr>Станція  «Трагічна».               Життя Івася не було безхмарним. Дуже рано він залишився без батька, а згодом і без матері. Усі клопоти з утримання сім’ї взяв на себе вітчим Гриць Гаврилик – добрий і розумний чоловік. Він доклав чимало зусиль, аби талановитий хлопчина став освіченою людиною. </vt:lpstr>
      <vt:lpstr>Презентация PowerPoint</vt:lpstr>
      <vt:lpstr>Станція  «Літературна».               Неоціненним залишається внесок Івана Франка у літературу. Батько чотирьох дітей, він написав чимало цікавих казок, які об’єднав у збірку і видав у ХІХ ст. під назвою «Коли всі звірі говорили». На думку письменника, казки змушують дітей сміятися і думати, розбуджують цікавість та увагу до явищ природи. До збірки увійшла і казка «Фарбований лис», яку ми вивчали у п’ятому класі. </vt:lpstr>
      <vt:lpstr>Презентация PowerPoint</vt:lpstr>
      <vt:lpstr>Презентация PowerPoint</vt:lpstr>
      <vt:lpstr>Презентация PowerPoint</vt:lpstr>
      <vt:lpstr>Презентация PowerPoint</vt:lpstr>
      <vt:lpstr>. Станція  «Безсмертна».  Ми проведемо художній конкурс. Подобаються вам казки Івана Франка ? Тому зараз усім пропонується зобразити героя з казки письменника, але малюнок повинен складатися лише з геометричних фігур. На виконання завдання вам 5-7 хвилин..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Grand</dc:creator>
  <cp:lastModifiedBy>Grand</cp:lastModifiedBy>
  <cp:revision>53</cp:revision>
  <dcterms:created xsi:type="dcterms:W3CDTF">2018-02-11T16:42:39Z</dcterms:created>
  <dcterms:modified xsi:type="dcterms:W3CDTF">2018-04-02T06:00:03Z</dcterms:modified>
</cp:coreProperties>
</file>