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5956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6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96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0740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596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677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315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665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339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391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046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34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032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078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759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58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33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9112A7C-B0F5-4CDF-9E99-8B54CA46808E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B7553A-8488-42B9-BA55-AAB80E05DA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73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339005" y="677115"/>
            <a:ext cx="10307762" cy="2766528"/>
          </a:xfrm>
        </p:spPr>
        <p:txBody>
          <a:bodyPr/>
          <a:lstStyle/>
          <a:p>
            <a:r>
              <a:rPr lang="uk-UA" dirty="0" smtClean="0"/>
              <a:t>Тема: Коло описане навколо трикутника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82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Письмові вправи</a:t>
            </a:r>
            <a:br>
              <a:rPr lang="uk-UA" dirty="0" smtClean="0"/>
            </a:br>
            <a:r>
              <a:rPr lang="uk-UA" dirty="0" smtClean="0">
                <a:solidFill>
                  <a:schemeClr val="tx1"/>
                </a:solidFill>
              </a:rPr>
              <a:t>задача №1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895833" y="1837765"/>
            <a:ext cx="5186850" cy="3311189"/>
          </a:xfrm>
        </p:spPr>
        <p:txBody>
          <a:bodyPr/>
          <a:lstStyle/>
          <a:p>
            <a:r>
              <a:rPr lang="ru-RU" dirty="0" err="1"/>
              <a:t>Навколо</a:t>
            </a:r>
            <a:r>
              <a:rPr lang="ru-RU" dirty="0"/>
              <a:t> </a:t>
            </a:r>
            <a:r>
              <a:rPr lang="ru-RU" dirty="0" err="1"/>
              <a:t>рівнобедреного</a:t>
            </a:r>
            <a:r>
              <a:rPr lang="ru-RU" dirty="0"/>
              <a:t> </a:t>
            </a:r>
            <a:r>
              <a:rPr lang="ru-RU" dirty="0" err="1"/>
              <a:t>трикутника</a:t>
            </a:r>
            <a:r>
              <a:rPr lang="ru-RU" dirty="0"/>
              <a:t> </a:t>
            </a:r>
            <a:r>
              <a:rPr lang="en-US" dirty="0"/>
              <a:t>ABC (AB = BC) </a:t>
            </a:r>
            <a:r>
              <a:rPr lang="ru-RU" dirty="0"/>
              <a:t>описано коло з центром </a:t>
            </a:r>
            <a:r>
              <a:rPr lang="en-US" dirty="0"/>
              <a:t>O </a:t>
            </a:r>
            <a:endParaRPr lang="uk-UA" dirty="0" smtClean="0"/>
          </a:p>
          <a:p>
            <a:r>
              <a:rPr lang="ru-RU" dirty="0" smtClean="0"/>
              <a:t>а</a:t>
            </a:r>
            <a:r>
              <a:rPr lang="ru-RU" dirty="0"/>
              <a:t>) </a:t>
            </a:r>
            <a:r>
              <a:rPr lang="ru-RU" dirty="0" err="1"/>
              <a:t>Доведіть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 </a:t>
            </a:r>
          </a:p>
          <a:p>
            <a:r>
              <a:rPr lang="ru-RU" dirty="0"/>
              <a:t>б) </a:t>
            </a:r>
            <a:r>
              <a:rPr lang="ru-RU" dirty="0" err="1"/>
              <a:t>Знайдіть</a:t>
            </a:r>
            <a:r>
              <a:rPr lang="ru-RU" dirty="0"/>
              <a:t> кут </a:t>
            </a:r>
            <a:r>
              <a:rPr lang="en-US" dirty="0"/>
              <a:t>AOC, </a:t>
            </a:r>
            <a:r>
              <a:rPr lang="ru-RU" dirty="0" err="1"/>
              <a:t>якщо</a:t>
            </a:r>
            <a:r>
              <a:rPr lang="ru-RU" dirty="0"/>
              <a:t> </a:t>
            </a:r>
          </a:p>
        </p:txBody>
      </p:sp>
      <p:pic>
        <p:nvPicPr>
          <p:cNvPr id="4" name="Рисунок 3" descr="http://subject.com.ua/lesson/mathematics/geometry7/geometry7.files/image518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883" y="3493359"/>
            <a:ext cx="1635324" cy="406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subject.com.ua/lesson/mathematics/geometry7/geometry7.files/image519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4540" y="3892473"/>
            <a:ext cx="1501254" cy="504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49-6 Рисунок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25" y="1837765"/>
            <a:ext cx="4026089" cy="3343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545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408073"/>
            <a:ext cx="10396882" cy="1377596"/>
          </a:xfrm>
        </p:spPr>
        <p:txBody>
          <a:bodyPr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задача </a:t>
            </a:r>
            <a:r>
              <a:rPr lang="uk-UA" dirty="0" smtClean="0">
                <a:solidFill>
                  <a:schemeClr val="tx1"/>
                </a:solidFill>
              </a:rPr>
              <a:t>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6883" cy="3311189"/>
          </a:xfrm>
        </p:spPr>
        <p:txBody>
          <a:bodyPr>
            <a:normAutofit/>
          </a:bodyPr>
          <a:lstStyle/>
          <a:p>
            <a:pPr algn="just"/>
            <a:r>
              <a:rPr lang="ru-RU" sz="3200" dirty="0" err="1"/>
              <a:t>Серединні</a:t>
            </a:r>
            <a:r>
              <a:rPr lang="ru-RU" sz="3200" dirty="0"/>
              <a:t> </a:t>
            </a:r>
            <a:r>
              <a:rPr lang="ru-RU" sz="3200" dirty="0" err="1"/>
              <a:t>перпендикуляри</a:t>
            </a:r>
            <a:r>
              <a:rPr lang="ru-RU" sz="3200" dirty="0"/>
              <a:t> до </a:t>
            </a:r>
            <a:r>
              <a:rPr lang="ru-RU" sz="3200" dirty="0" err="1"/>
              <a:t>сторін</a:t>
            </a:r>
            <a:r>
              <a:rPr lang="ru-RU" sz="3200" dirty="0"/>
              <a:t> </a:t>
            </a:r>
            <a:r>
              <a:rPr lang="ru-RU" sz="3200" dirty="0" err="1"/>
              <a:t>трикутника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accent1"/>
                </a:solidFill>
              </a:rPr>
              <a:t>ABC</a:t>
            </a:r>
            <a:r>
              <a:rPr lang="ru-RU" sz="3200" dirty="0"/>
              <a:t> </a:t>
            </a:r>
            <a:r>
              <a:rPr lang="ru-RU" sz="3200" dirty="0" err="1"/>
              <a:t>перетинаються</a:t>
            </a:r>
            <a:r>
              <a:rPr lang="ru-RU" sz="3200" dirty="0"/>
              <a:t> в </a:t>
            </a:r>
            <a:r>
              <a:rPr lang="ru-RU" sz="3200" dirty="0" err="1"/>
              <a:t>точці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accent1"/>
                </a:solidFill>
              </a:rPr>
              <a:t>O</a:t>
            </a:r>
            <a:r>
              <a:rPr lang="ru-RU" sz="3200" dirty="0"/>
              <a:t>. </a:t>
            </a:r>
            <a:r>
              <a:rPr lang="ru-RU" sz="3200" dirty="0" err="1"/>
              <a:t>Знайдіть</a:t>
            </a:r>
            <a:r>
              <a:rPr lang="ru-RU" sz="3200" dirty="0"/>
              <a:t> </a:t>
            </a:r>
            <a:r>
              <a:rPr lang="ru-RU" sz="3200" dirty="0" err="1"/>
              <a:t>довжину</a:t>
            </a:r>
            <a:r>
              <a:rPr lang="ru-RU" sz="3200" dirty="0"/>
              <a:t> </a:t>
            </a:r>
            <a:r>
              <a:rPr lang="ru-RU" sz="3200" dirty="0" err="1"/>
              <a:t>сторони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accent1"/>
                </a:solidFill>
              </a:rPr>
              <a:t>AB</a:t>
            </a:r>
            <a:r>
              <a:rPr lang="ru-RU" sz="3200" dirty="0"/>
              <a:t>, </a:t>
            </a:r>
            <a:r>
              <a:rPr lang="ru-RU" sz="3200" dirty="0" err="1"/>
              <a:t>якщо</a:t>
            </a:r>
            <a:r>
              <a:rPr lang="ru-RU" sz="3200" dirty="0"/>
              <a:t> </a:t>
            </a:r>
            <a:r>
              <a:rPr lang="ru-RU" sz="3200" dirty="0">
                <a:solidFill>
                  <a:schemeClr val="accent1"/>
                </a:solidFill>
              </a:rPr>
              <a:t>OA = 8 см</a:t>
            </a:r>
            <a:r>
              <a:rPr lang="ru-RU" sz="3200" dirty="0"/>
              <a:t>, </a:t>
            </a:r>
          </a:p>
        </p:txBody>
      </p:sp>
      <p:pic>
        <p:nvPicPr>
          <p:cNvPr id="4" name="Рисунок 3" descr="http://subject.com.ua/lesson/mathematics/geometry7/geometry7.files/image455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352" y="3996447"/>
            <a:ext cx="2374710" cy="5346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163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8984" y="327546"/>
            <a:ext cx="5527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>
                <a:solidFill>
                  <a:schemeClr val="accent1"/>
                </a:solidFill>
              </a:rPr>
              <a:t>Підсумки</a:t>
            </a:r>
            <a:r>
              <a:rPr lang="ru-RU" sz="3600" dirty="0">
                <a:solidFill>
                  <a:schemeClr val="accent1"/>
                </a:solidFill>
              </a:rPr>
              <a:t> уроку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82640" y="973877"/>
            <a:ext cx="103586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Дано </a:t>
            </a:r>
            <a:r>
              <a:rPr lang="ru-RU" sz="2800" dirty="0" err="1"/>
              <a:t>трикутник</a:t>
            </a:r>
            <a:r>
              <a:rPr lang="ru-RU" sz="2800" dirty="0"/>
              <a:t> і коло. </a:t>
            </a:r>
            <a:r>
              <a:rPr lang="ru-RU" sz="2800" dirty="0" err="1"/>
              <a:t>Визначте</a:t>
            </a:r>
            <a:r>
              <a:rPr lang="ru-RU" sz="2800" dirty="0"/>
              <a:t>, </a:t>
            </a:r>
            <a:r>
              <a:rPr lang="ru-RU" sz="2800" dirty="0" err="1"/>
              <a:t>чи</a:t>
            </a:r>
            <a:r>
              <a:rPr lang="ru-RU" sz="2800" dirty="0"/>
              <a:t> є </a:t>
            </a:r>
            <a:r>
              <a:rPr lang="ru-RU" sz="2800" dirty="0" err="1"/>
              <a:t>дане</a:t>
            </a:r>
            <a:r>
              <a:rPr lang="ru-RU" sz="2800" dirty="0"/>
              <a:t> коло </a:t>
            </a:r>
            <a:r>
              <a:rPr lang="ru-RU" sz="2800" dirty="0" err="1"/>
              <a:t>описаним</a:t>
            </a:r>
            <a:r>
              <a:rPr lang="ru-RU" sz="2800" dirty="0"/>
              <a:t> </a:t>
            </a:r>
            <a:r>
              <a:rPr lang="ru-RU" sz="2800" dirty="0" err="1"/>
              <a:t>навколо</a:t>
            </a:r>
            <a:r>
              <a:rPr lang="ru-RU" sz="2800" dirty="0"/>
              <a:t> </a:t>
            </a:r>
            <a:r>
              <a:rPr lang="ru-RU" sz="2800" dirty="0" err="1"/>
              <a:t>трикутника</a:t>
            </a:r>
            <a:r>
              <a:rPr lang="ru-RU" sz="2800" dirty="0"/>
              <a:t>, </a:t>
            </a:r>
            <a:r>
              <a:rPr lang="ru-RU" sz="2800" dirty="0" err="1"/>
              <a:t>якщо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82638" y="2183642"/>
            <a:ext cx="10358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а) центр кола </a:t>
            </a:r>
            <a:r>
              <a:rPr lang="ru-RU" sz="2800" dirty="0" err="1"/>
              <a:t>рівновіддалений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усіх</a:t>
            </a:r>
            <a:r>
              <a:rPr lang="ru-RU" sz="2800" dirty="0"/>
              <a:t> </a:t>
            </a:r>
            <a:r>
              <a:rPr lang="ru-RU" sz="2800" dirty="0" err="1"/>
              <a:t>сторін</a:t>
            </a:r>
            <a:r>
              <a:rPr lang="ru-RU" sz="2800" dirty="0"/>
              <a:t> </a:t>
            </a:r>
            <a:r>
              <a:rPr lang="ru-RU" sz="2800" dirty="0" err="1"/>
              <a:t>трикутника</a:t>
            </a:r>
            <a:r>
              <a:rPr lang="ru-RU" sz="2800" dirty="0" smtClean="0"/>
              <a:t>;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982640" y="2947916"/>
            <a:ext cx="10358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б) центр кола </a:t>
            </a:r>
            <a:r>
              <a:rPr lang="ru-RU" sz="2800" dirty="0" err="1"/>
              <a:t>рівновіддалений</a:t>
            </a:r>
            <a:r>
              <a:rPr lang="ru-RU" sz="2800" dirty="0"/>
              <a:t> </a:t>
            </a:r>
            <a:r>
              <a:rPr lang="ru-RU" sz="2800" dirty="0" err="1"/>
              <a:t>від</a:t>
            </a:r>
            <a:r>
              <a:rPr lang="ru-RU" sz="2800" dirty="0"/>
              <a:t> </a:t>
            </a:r>
            <a:r>
              <a:rPr lang="ru-RU" sz="2800" dirty="0" err="1"/>
              <a:t>усіх</a:t>
            </a:r>
            <a:r>
              <a:rPr lang="ru-RU" sz="2800" dirty="0"/>
              <a:t> вершин </a:t>
            </a:r>
            <a:r>
              <a:rPr lang="ru-RU" sz="2800" dirty="0" err="1"/>
              <a:t>трикутника</a:t>
            </a:r>
            <a:r>
              <a:rPr lang="ru-RU" sz="2800" dirty="0"/>
              <a:t>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2638" y="3698543"/>
            <a:ext cx="10153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в) </a:t>
            </a:r>
            <a:r>
              <a:rPr lang="ru-RU" sz="2800" dirty="0" err="1"/>
              <a:t>всі</a:t>
            </a:r>
            <a:r>
              <a:rPr lang="ru-RU" sz="2800" dirty="0"/>
              <a:t> </a:t>
            </a:r>
            <a:r>
              <a:rPr lang="ru-RU" sz="2800" dirty="0" err="1"/>
              <a:t>сторони</a:t>
            </a:r>
            <a:r>
              <a:rPr lang="ru-RU" sz="2800" dirty="0"/>
              <a:t> </a:t>
            </a:r>
            <a:r>
              <a:rPr lang="ru-RU" sz="2800" dirty="0" err="1"/>
              <a:t>трикутника</a:t>
            </a:r>
            <a:r>
              <a:rPr lang="ru-RU" sz="2800" dirty="0"/>
              <a:t> — </a:t>
            </a:r>
            <a:r>
              <a:rPr lang="ru-RU" sz="2800" dirty="0" err="1"/>
              <a:t>хорди</a:t>
            </a:r>
            <a:r>
              <a:rPr lang="ru-RU" sz="2800" dirty="0"/>
              <a:t> кола</a:t>
            </a:r>
            <a:r>
              <a:rPr lang="ru-RU" sz="2800" dirty="0" smtClean="0"/>
              <a:t>;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82638" y="4339989"/>
            <a:ext cx="8857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г) </a:t>
            </a:r>
            <a:r>
              <a:rPr lang="ru-RU" sz="2800" dirty="0" err="1"/>
              <a:t>всі</a:t>
            </a:r>
            <a:r>
              <a:rPr lang="ru-RU" sz="2800" dirty="0"/>
              <a:t> </a:t>
            </a:r>
            <a:r>
              <a:rPr lang="ru-RU" sz="2800" dirty="0" err="1"/>
              <a:t>сторони</a:t>
            </a:r>
            <a:r>
              <a:rPr lang="ru-RU" sz="2800" dirty="0"/>
              <a:t> </a:t>
            </a:r>
            <a:r>
              <a:rPr lang="ru-RU" sz="2800" dirty="0" err="1"/>
              <a:t>трикутника</a:t>
            </a:r>
            <a:r>
              <a:rPr lang="ru-RU" sz="2800" dirty="0"/>
              <a:t> </a:t>
            </a:r>
            <a:r>
              <a:rPr lang="ru-RU" sz="2800" dirty="0" err="1"/>
              <a:t>дотикаються</a:t>
            </a:r>
            <a:r>
              <a:rPr lang="ru-RU" sz="2800" dirty="0"/>
              <a:t> до кола</a:t>
            </a:r>
            <a:r>
              <a:rPr lang="ru-RU" sz="2800" dirty="0" smtClean="0"/>
              <a:t>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3020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3134" y="191068"/>
            <a:ext cx="4162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>
                <a:solidFill>
                  <a:schemeClr val="accent1"/>
                </a:solidFill>
              </a:rPr>
              <a:t>Домашнє</a:t>
            </a:r>
            <a:r>
              <a:rPr lang="ru-RU" sz="3600" dirty="0">
                <a:solidFill>
                  <a:schemeClr val="accent1"/>
                </a:solidFill>
              </a:rPr>
              <a:t> </a:t>
            </a:r>
            <a:r>
              <a:rPr lang="ru-RU" sz="3600" dirty="0" err="1" smtClean="0">
                <a:solidFill>
                  <a:schemeClr val="accent1"/>
                </a:solidFill>
              </a:rPr>
              <a:t>завдання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0752" y="1078173"/>
            <a:ext cx="687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/>
              <a:t>Вивчити</a:t>
            </a:r>
            <a:r>
              <a:rPr lang="ru-RU" sz="3600" dirty="0" smtClean="0"/>
              <a:t> </a:t>
            </a:r>
            <a:r>
              <a:rPr lang="ru-RU" sz="3600" dirty="0" err="1" smtClean="0"/>
              <a:t>теоретичний</a:t>
            </a:r>
            <a:r>
              <a:rPr lang="ru-RU" sz="3600" dirty="0" smtClean="0"/>
              <a:t> </a:t>
            </a:r>
            <a:r>
              <a:rPr lang="ru-RU" sz="3600" dirty="0" err="1" smtClean="0"/>
              <a:t>матеріал</a:t>
            </a:r>
            <a:r>
              <a:rPr lang="ru-RU" sz="3600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6287" y="1978925"/>
            <a:ext cx="53908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№ 643, № 647, № 649.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5235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dirty="0" smtClean="0"/>
              <a:t>Основна мета уроку:</a:t>
            </a:r>
            <a:endParaRPr lang="ru-RU" sz="4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687" y="545911"/>
            <a:ext cx="4148920" cy="412162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dirty="0" err="1"/>
              <a:t>дослідити</a:t>
            </a:r>
            <a:r>
              <a:rPr lang="ru-RU" sz="2000" dirty="0"/>
              <a:t> </a:t>
            </a:r>
            <a:r>
              <a:rPr lang="ru-RU" sz="2000" dirty="0" err="1"/>
              <a:t>взаємне</a:t>
            </a:r>
            <a:r>
              <a:rPr lang="ru-RU" sz="2000" dirty="0"/>
              <a:t> </a:t>
            </a:r>
            <a:r>
              <a:rPr lang="ru-RU" sz="2000" dirty="0" err="1"/>
              <a:t>розташування</a:t>
            </a:r>
            <a:r>
              <a:rPr lang="ru-RU" sz="2000" dirty="0"/>
              <a:t> кола та </a:t>
            </a:r>
            <a:r>
              <a:rPr lang="ru-RU" sz="2000" dirty="0" err="1"/>
              <a:t>трикутника</a:t>
            </a:r>
            <a:r>
              <a:rPr lang="ru-RU" sz="2000" dirty="0"/>
              <a:t>. На </a:t>
            </a:r>
            <a:r>
              <a:rPr lang="ru-RU" sz="2000" dirty="0" err="1"/>
              <a:t>цьому</a:t>
            </a:r>
            <a:r>
              <a:rPr lang="ru-RU" sz="2000" dirty="0"/>
              <a:t> </a:t>
            </a:r>
            <a:r>
              <a:rPr lang="ru-RU" sz="2000" dirty="0" err="1"/>
              <a:t>уроці</a:t>
            </a:r>
            <a:r>
              <a:rPr lang="ru-RU" sz="2000" dirty="0"/>
              <a:t> </a:t>
            </a:r>
            <a:r>
              <a:rPr lang="ru-RU" sz="2000" dirty="0" err="1"/>
              <a:t>розглядає</a:t>
            </a:r>
            <a:r>
              <a:rPr lang="uk-UA" sz="2000" dirty="0" err="1"/>
              <a:t>мо</a:t>
            </a:r>
            <a:r>
              <a:rPr lang="ru-RU" sz="2000" dirty="0"/>
              <a:t> та </a:t>
            </a:r>
            <a:r>
              <a:rPr lang="ru-RU" sz="2000" dirty="0" err="1"/>
              <a:t>досліджує</a:t>
            </a:r>
            <a:r>
              <a:rPr lang="uk-UA" sz="2000" dirty="0" err="1"/>
              <a:t>мо</a:t>
            </a:r>
            <a:r>
              <a:rPr lang="ru-RU" sz="2000" dirty="0"/>
              <a:t> </a:t>
            </a:r>
            <a:r>
              <a:rPr lang="ru-RU" sz="2000" dirty="0" err="1"/>
              <a:t>випадок</a:t>
            </a:r>
            <a:r>
              <a:rPr lang="ru-RU" sz="2000" dirty="0"/>
              <a:t>, коли </a:t>
            </a:r>
            <a:r>
              <a:rPr lang="ru-RU" sz="2000" dirty="0" err="1"/>
              <a:t>трикутник</a:t>
            </a:r>
            <a:r>
              <a:rPr lang="ru-RU" sz="2000" dirty="0"/>
              <a:t> </a:t>
            </a:r>
            <a:r>
              <a:rPr lang="ru-RU" sz="2000" dirty="0" err="1"/>
              <a:t>знаходиться</a:t>
            </a:r>
            <a:r>
              <a:rPr lang="ru-RU" sz="2000" dirty="0"/>
              <a:t> </a:t>
            </a:r>
            <a:r>
              <a:rPr lang="ru-RU" sz="2000" dirty="0" err="1"/>
              <a:t>всередині</a:t>
            </a:r>
            <a:r>
              <a:rPr lang="ru-RU" sz="2000" dirty="0"/>
              <a:t> кола.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820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err="1" smtClean="0">
                <a:solidFill>
                  <a:schemeClr val="tx1"/>
                </a:solidFill>
              </a:rPr>
              <a:t>Знайдіть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 err="1">
                <a:solidFill>
                  <a:schemeClr val="tx1"/>
                </a:solidFill>
              </a:rPr>
              <a:t>довжини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sz="4000" dirty="0" err="1">
                <a:solidFill>
                  <a:schemeClr val="tx1"/>
                </a:solidFill>
              </a:rPr>
              <a:t>відрізків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dirty="0" smtClean="0"/>
              <a:t>OM,OP </a:t>
            </a:r>
            <a:r>
              <a:rPr lang="ru-RU" sz="4000" dirty="0" smtClean="0">
                <a:solidFill>
                  <a:schemeClr val="tx1"/>
                </a:solidFill>
              </a:rPr>
              <a:t>і</a:t>
            </a:r>
            <a:r>
              <a:rPr lang="ru-RU" dirty="0" smtClean="0"/>
              <a:t> ON</a:t>
            </a:r>
            <a:r>
              <a:rPr lang="ru-RU" dirty="0"/>
              <a:t>, </a:t>
            </a:r>
            <a:r>
              <a:rPr lang="ru-RU" sz="4000" dirty="0" err="1">
                <a:solidFill>
                  <a:schemeClr val="tx1"/>
                </a:solidFill>
              </a:rPr>
              <a:t>якщо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</a:rPr>
              <a:t>діаметр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кола </a:t>
            </a:r>
            <a:r>
              <a:rPr lang="ru-RU" sz="4000" dirty="0" err="1">
                <a:solidFill>
                  <a:schemeClr val="tx1"/>
                </a:solidFill>
              </a:rPr>
              <a:t>дорівнює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/>
              <a:t>12 см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6" y="1837765"/>
            <a:ext cx="4681182" cy="3548419"/>
          </a:xfrm>
        </p:spPr>
      </p:pic>
      <p:sp>
        <p:nvSpPr>
          <p:cNvPr id="5" name="TextBox 4"/>
          <p:cNvSpPr txBox="1"/>
          <p:nvPr/>
        </p:nvSpPr>
        <p:spPr>
          <a:xfrm>
            <a:off x="5542282" y="2042314"/>
            <a:ext cx="5840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Колом</a:t>
            </a:r>
            <a:r>
              <a:rPr lang="uk-UA" sz="2400" dirty="0" smtClean="0"/>
              <a:t> називають геометричну фігуру, яка</a:t>
            </a:r>
          </a:p>
          <a:p>
            <a:pPr algn="ctr"/>
            <a:r>
              <a:rPr lang="uk-UA" sz="2400" dirty="0" smtClean="0"/>
              <a:t> складається з усіх точок площини, </a:t>
            </a:r>
          </a:p>
          <a:p>
            <a:pPr algn="ctr"/>
            <a:r>
              <a:rPr lang="uk-UA" sz="2400" dirty="0" smtClean="0"/>
              <a:t>Рівновіддалених від даної точки – центра кола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73003" y="3816523"/>
            <a:ext cx="5036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Радіусом кола </a:t>
            </a:r>
            <a:r>
              <a:rPr lang="uk-UA" sz="2400" dirty="0" smtClean="0"/>
              <a:t>називається відрізок, що сполучає центр кола з будь якою його точкою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9351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err="1">
                <a:solidFill>
                  <a:schemeClr val="tx1"/>
                </a:solidFill>
              </a:rPr>
              <a:t>Знайдіть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sz="4000" dirty="0" err="1">
                <a:solidFill>
                  <a:schemeClr val="tx1"/>
                </a:solidFill>
              </a:rPr>
              <a:t>довжину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sz="4000" dirty="0" err="1">
                <a:solidFill>
                  <a:schemeClr val="tx1"/>
                </a:solidFill>
              </a:rPr>
              <a:t>відрізка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dirty="0"/>
              <a:t>DE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2063396"/>
            <a:ext cx="10205112" cy="3423004"/>
          </a:xfrm>
        </p:spPr>
        <p:txBody>
          <a:bodyPr>
            <a:normAutofit/>
          </a:bodyPr>
          <a:lstStyle/>
          <a:p>
            <a:pPr algn="just"/>
            <a:r>
              <a:rPr lang="ru-RU" sz="2800" dirty="0" err="1" smtClean="0"/>
              <a:t>Якщо</a:t>
            </a:r>
            <a:endParaRPr lang="ru-RU" sz="2800" dirty="0" smtClean="0"/>
          </a:p>
          <a:p>
            <a:pPr algn="just"/>
            <a:r>
              <a:rPr lang="ru-RU" sz="2800" dirty="0" err="1"/>
              <a:t>Відповідь</a:t>
            </a:r>
            <a:r>
              <a:rPr lang="ru-RU" sz="2800" dirty="0"/>
              <a:t> </a:t>
            </a:r>
            <a:r>
              <a:rPr lang="ru-RU" sz="2800" dirty="0" err="1"/>
              <a:t>обґрунтуйте</a:t>
            </a:r>
            <a:r>
              <a:rPr lang="ru-RU" sz="2800" dirty="0"/>
              <a:t>. </a:t>
            </a:r>
            <a:endParaRPr lang="ru-RU" sz="2800" dirty="0" smtClean="0"/>
          </a:p>
          <a:p>
            <a:pPr algn="just"/>
            <a:r>
              <a:rPr lang="ru-RU" sz="2800" dirty="0" smtClean="0"/>
              <a:t>Як </a:t>
            </a:r>
            <a:r>
              <a:rPr lang="ru-RU" sz="2800" dirty="0" err="1"/>
              <a:t>називається</a:t>
            </a:r>
            <a:r>
              <a:rPr lang="ru-RU" sz="2800" dirty="0"/>
              <a:t> пряма </a:t>
            </a:r>
            <a:r>
              <a:rPr lang="ru-RU" sz="2800" dirty="0">
                <a:solidFill>
                  <a:srgbClr val="FF0000"/>
                </a:solidFill>
              </a:rPr>
              <a:t>DP</a:t>
            </a:r>
            <a:r>
              <a:rPr lang="ru-RU" sz="2800" dirty="0" smtClean="0"/>
              <a:t>?     </a:t>
            </a:r>
          </a:p>
          <a:p>
            <a:pPr algn="just"/>
            <a:r>
              <a:rPr lang="ru-RU" sz="2800" dirty="0" smtClean="0"/>
              <a:t> </a:t>
            </a:r>
            <a:r>
              <a:rPr lang="ru-RU" sz="2800" dirty="0"/>
              <a:t>Яку </a:t>
            </a:r>
            <a:r>
              <a:rPr lang="ru-RU" sz="2800" dirty="0" err="1"/>
              <a:t>властивість</a:t>
            </a:r>
            <a:r>
              <a:rPr lang="ru-RU" sz="2800" dirty="0"/>
              <a:t> </a:t>
            </a:r>
            <a:r>
              <a:rPr lang="ru-RU" sz="2800" dirty="0" err="1"/>
              <a:t>має</a:t>
            </a:r>
            <a:r>
              <a:rPr lang="ru-RU" sz="2800" dirty="0"/>
              <a:t> будь-яка точка </a:t>
            </a:r>
            <a:r>
              <a:rPr lang="ru-RU" sz="2800" dirty="0" err="1"/>
              <a:t>цієї</a:t>
            </a:r>
            <a:r>
              <a:rPr lang="ru-RU" sz="2800" dirty="0"/>
              <a:t> </a:t>
            </a:r>
            <a:r>
              <a:rPr lang="ru-RU" sz="2800" dirty="0" err="1"/>
              <a:t>прямої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pic>
        <p:nvPicPr>
          <p:cNvPr id="10" name="Рисунок 9" descr="http://subject.com.ua/lesson/mathematics/geometry7/geometry7.files/image513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614" y="2490276"/>
            <a:ext cx="2494273" cy="707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49-3 Рисунок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938" y="2063396"/>
            <a:ext cx="3712190" cy="2399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235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501" y="955343"/>
            <a:ext cx="56501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Серединним перпендикуляром </a:t>
            </a:r>
            <a:r>
              <a:rPr lang="uk-UA" sz="2400" dirty="0" smtClean="0"/>
              <a:t>до відрізка називають пряму, що перпендикулярна до відрізку і ділить його на два ріні відрізки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947" y="2525003"/>
            <a:ext cx="4217158" cy="29204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460" y="450375"/>
            <a:ext cx="4435522" cy="23747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14448" y="3137132"/>
            <a:ext cx="46675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solidFill>
                  <a:srgbClr val="FF0000"/>
                </a:solidFill>
              </a:rPr>
              <a:t>Властивість серединного перпендикуляра</a:t>
            </a:r>
          </a:p>
          <a:p>
            <a:pPr algn="ctr"/>
            <a:r>
              <a:rPr lang="uk-UA" sz="2400" dirty="0" smtClean="0"/>
              <a:t>Кожна точка серединного перпендикуляра до відрізка рівновіддалена від кінців цього відрізка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8671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45719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Трикутник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знаходиться</a:t>
            </a:r>
            <a:r>
              <a:rPr lang="ru-RU" dirty="0" smtClean="0"/>
              <a:t> у </a:t>
            </a:r>
            <a:r>
              <a:rPr lang="ru-RU" dirty="0" err="1" smtClean="0"/>
              <a:t>колі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1419367"/>
            <a:ext cx="2425889" cy="312533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674" y="1419365"/>
            <a:ext cx="2421464" cy="31253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122" y="1419365"/>
            <a:ext cx="2429301" cy="312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36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коло, </a:t>
            </a:r>
            <a:r>
              <a:rPr lang="ru-RU" dirty="0" err="1"/>
              <a:t>описане</a:t>
            </a:r>
            <a:r>
              <a:rPr lang="ru-RU" dirty="0"/>
              <a:t> </a:t>
            </a:r>
            <a:r>
              <a:rPr lang="ru-RU" dirty="0" err="1"/>
              <a:t>навколо</a:t>
            </a:r>
            <a:r>
              <a:rPr lang="ru-RU" dirty="0"/>
              <a:t> </a:t>
            </a:r>
            <a:r>
              <a:rPr lang="ru-RU" dirty="0" err="1"/>
              <a:t>трикутника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1937982"/>
            <a:ext cx="10396882" cy="3643952"/>
          </a:xfrm>
        </p:spPr>
      </p:pic>
    </p:spTree>
    <p:extLst>
      <p:ext uri="{BB962C8B-B14F-4D97-AF65-F5344CB8AC3E}">
        <p14:creationId xmlns:p14="http://schemas.microsoft.com/office/powerpoint/2010/main" val="103029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45660"/>
            <a:ext cx="10396882" cy="1592105"/>
          </a:xfrm>
        </p:spPr>
        <p:txBody>
          <a:bodyPr>
            <a:normAutofit/>
          </a:bodyPr>
          <a:lstStyle/>
          <a:p>
            <a:pPr algn="ctr"/>
            <a:r>
              <a:rPr lang="uk-UA" dirty="0" smtClean="0"/>
              <a:t>Центр кола описаного навколо трикутника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2006221"/>
            <a:ext cx="10396882" cy="3507475"/>
          </a:xfrm>
        </p:spPr>
      </p:pic>
    </p:spTree>
    <p:extLst>
      <p:ext uri="{BB962C8B-B14F-4D97-AF65-F5344CB8AC3E}">
        <p14:creationId xmlns:p14="http://schemas.microsoft.com/office/powerpoint/2010/main" val="287709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95534"/>
            <a:ext cx="10396882" cy="873457"/>
          </a:xfrm>
        </p:spPr>
        <p:txBody>
          <a:bodyPr/>
          <a:lstStyle/>
          <a:p>
            <a:pPr algn="ctr"/>
            <a:r>
              <a:rPr lang="uk-UA" dirty="0" smtClean="0"/>
              <a:t>Усні тренувальні вправи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75566" y="1064526"/>
            <a:ext cx="10819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1. Коло проходить через </a:t>
            </a:r>
            <a:r>
              <a:rPr lang="ru-RU" sz="2800" dirty="0" err="1"/>
              <a:t>усі</a:t>
            </a:r>
            <a:r>
              <a:rPr lang="ru-RU" sz="2800" dirty="0"/>
              <a:t> </a:t>
            </a:r>
            <a:r>
              <a:rPr lang="ru-RU" sz="2800" dirty="0" err="1"/>
              <a:t>вершини</a:t>
            </a:r>
            <a:r>
              <a:rPr lang="ru-RU" sz="2800" dirty="0"/>
              <a:t> </a:t>
            </a:r>
            <a:r>
              <a:rPr lang="ru-RU" sz="2800" dirty="0" err="1"/>
              <a:t>трикутника</a:t>
            </a:r>
            <a:r>
              <a:rPr lang="ru-RU" sz="2800" dirty="0"/>
              <a:t>. Як </a:t>
            </a:r>
            <a:r>
              <a:rPr lang="ru-RU" sz="2800" dirty="0" err="1"/>
              <a:t>називається</a:t>
            </a:r>
            <a:r>
              <a:rPr lang="ru-RU" sz="2800" dirty="0"/>
              <a:t> </a:t>
            </a:r>
            <a:r>
              <a:rPr lang="ru-RU" sz="2800" dirty="0" err="1"/>
              <a:t>таке</a:t>
            </a:r>
            <a:r>
              <a:rPr lang="ru-RU" sz="2800" dirty="0"/>
              <a:t> коло?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1" y="2142699"/>
            <a:ext cx="10205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2. Коло з центром </a:t>
            </a:r>
            <a:r>
              <a:rPr lang="ru-RU" sz="2800" dirty="0">
                <a:solidFill>
                  <a:srgbClr val="FF0000"/>
                </a:solidFill>
              </a:rPr>
              <a:t>O</a:t>
            </a:r>
            <a:r>
              <a:rPr lang="ru-RU" sz="2800" dirty="0"/>
              <a:t> </a:t>
            </a:r>
            <a:r>
              <a:rPr lang="ru-RU" sz="2800" dirty="0" err="1"/>
              <a:t>описане</a:t>
            </a:r>
            <a:r>
              <a:rPr lang="ru-RU" sz="2800" dirty="0"/>
              <a:t> </a:t>
            </a:r>
            <a:r>
              <a:rPr lang="ru-RU" sz="2800" dirty="0" err="1"/>
              <a:t>навколо</a:t>
            </a:r>
            <a:r>
              <a:rPr lang="ru-RU" sz="2800" dirty="0"/>
              <a:t> </a:t>
            </a:r>
            <a:r>
              <a:rPr lang="ru-RU" sz="2800" dirty="0" err="1"/>
              <a:t>трикутника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0000"/>
                </a:solidFill>
              </a:rPr>
              <a:t>MPA</a:t>
            </a:r>
            <a:r>
              <a:rPr lang="ru-RU" sz="2800" dirty="0"/>
              <a:t>. </a:t>
            </a:r>
            <a:r>
              <a:rPr lang="ru-RU" sz="2800" dirty="0" err="1"/>
              <a:t>Відрізок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0000"/>
                </a:solidFill>
              </a:rPr>
              <a:t>MO</a:t>
            </a:r>
            <a:r>
              <a:rPr lang="ru-RU" sz="2800" dirty="0"/>
              <a:t> </a:t>
            </a:r>
            <a:r>
              <a:rPr lang="ru-RU" sz="2800" dirty="0" err="1"/>
              <a:t>дорівнює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0000"/>
                </a:solidFill>
              </a:rPr>
              <a:t>9 см</a:t>
            </a:r>
            <a:r>
              <a:rPr lang="ru-RU" sz="2800" dirty="0"/>
              <a:t>. </a:t>
            </a:r>
            <a:r>
              <a:rPr lang="ru-RU" sz="2800" dirty="0" err="1"/>
              <a:t>Чому</a:t>
            </a:r>
            <a:r>
              <a:rPr lang="ru-RU" sz="2800" dirty="0"/>
              <a:t> </a:t>
            </a:r>
            <a:r>
              <a:rPr lang="ru-RU" sz="2800" dirty="0" err="1"/>
              <a:t>дорівнює</a:t>
            </a:r>
            <a:r>
              <a:rPr lang="ru-RU" sz="2800" dirty="0"/>
              <a:t> </a:t>
            </a:r>
            <a:r>
              <a:rPr lang="ru-RU" sz="2800" dirty="0" err="1"/>
              <a:t>відрізок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FF0000"/>
                </a:solidFill>
              </a:rPr>
              <a:t>PO</a:t>
            </a:r>
            <a:r>
              <a:rPr lang="ru-RU" sz="2800" dirty="0"/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1" y="3289110"/>
            <a:ext cx="102051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3. </a:t>
            </a:r>
            <a:r>
              <a:rPr lang="ru-RU" sz="2800" dirty="0" err="1" smtClean="0"/>
              <a:t>Серединні</a:t>
            </a:r>
            <a:r>
              <a:rPr lang="ru-RU" sz="2800" dirty="0" smtClean="0"/>
              <a:t> </a:t>
            </a:r>
            <a:r>
              <a:rPr lang="ru-RU" sz="2800" dirty="0" err="1" smtClean="0"/>
              <a:t>перпендикуляри</a:t>
            </a:r>
            <a:r>
              <a:rPr lang="ru-RU" sz="2800" dirty="0" smtClean="0"/>
              <a:t> до </a:t>
            </a:r>
            <a:r>
              <a:rPr lang="ru-RU" sz="2800" dirty="0" err="1" smtClean="0"/>
              <a:t>сторін</a:t>
            </a:r>
            <a:r>
              <a:rPr lang="ru-RU" sz="2800" dirty="0" smtClean="0"/>
              <a:t> </a:t>
            </a:r>
            <a:r>
              <a:rPr lang="ru-RU" sz="2800" dirty="0" err="1" smtClean="0"/>
              <a:t>трикутника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ABC</a:t>
            </a:r>
            <a:r>
              <a:rPr lang="ru-RU" sz="2800" dirty="0" smtClean="0"/>
              <a:t> </a:t>
            </a:r>
            <a:r>
              <a:rPr lang="ru-RU" sz="2800" dirty="0" err="1" smtClean="0"/>
              <a:t>перетинаються</a:t>
            </a:r>
            <a:r>
              <a:rPr lang="ru-RU" sz="2800" dirty="0" smtClean="0"/>
              <a:t> в </a:t>
            </a:r>
            <a:r>
              <a:rPr lang="ru-RU" sz="2800" dirty="0" err="1" smtClean="0"/>
              <a:t>точці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O</a:t>
            </a:r>
            <a:r>
              <a:rPr lang="ru-RU" sz="2800" dirty="0" smtClean="0"/>
              <a:t>. </a:t>
            </a:r>
            <a:r>
              <a:rPr lang="ru-RU" sz="2800" dirty="0" err="1" smtClean="0"/>
              <a:t>Чи</a:t>
            </a:r>
            <a:r>
              <a:rPr lang="ru-RU" sz="2800" dirty="0" smtClean="0"/>
              <a:t> </a:t>
            </a:r>
            <a:r>
              <a:rPr lang="ru-RU" sz="2800" dirty="0" err="1" smtClean="0"/>
              <a:t>означає</a:t>
            </a:r>
            <a:r>
              <a:rPr lang="ru-RU" sz="2800" dirty="0" smtClean="0"/>
              <a:t> </a:t>
            </a:r>
            <a:r>
              <a:rPr lang="ru-RU" sz="2800" dirty="0" err="1" smtClean="0"/>
              <a:t>це</a:t>
            </a:r>
            <a:r>
              <a:rPr lang="ru-RU" sz="2800" dirty="0" smtClean="0"/>
              <a:t>, </a:t>
            </a:r>
            <a:r>
              <a:rPr lang="ru-RU" sz="2800" dirty="0" err="1" smtClean="0"/>
              <a:t>що</a:t>
            </a:r>
            <a:r>
              <a:rPr lang="ru-RU" sz="2800" dirty="0" smtClean="0"/>
              <a:t>: </a:t>
            </a:r>
          </a:p>
          <a:p>
            <a:pPr algn="just"/>
            <a:r>
              <a:rPr lang="ru-RU" sz="2800" dirty="0" smtClean="0"/>
              <a:t>а) </a:t>
            </a:r>
            <a:r>
              <a:rPr lang="ru-RU" sz="2800" dirty="0" smtClean="0">
                <a:solidFill>
                  <a:srgbClr val="FF0000"/>
                </a:solidFill>
              </a:rPr>
              <a:t>OA = OB</a:t>
            </a:r>
            <a:r>
              <a:rPr lang="ru-RU" sz="2800" dirty="0" smtClean="0"/>
              <a:t>; </a:t>
            </a:r>
          </a:p>
          <a:p>
            <a:pPr algn="just"/>
            <a:r>
              <a:rPr lang="ru-RU" sz="2800" dirty="0" smtClean="0"/>
              <a:t>б)   </a:t>
            </a:r>
          </a:p>
          <a:p>
            <a:pPr algn="just"/>
            <a:r>
              <a:rPr lang="ru-RU" sz="2800" dirty="0" smtClean="0"/>
              <a:t>в) точка </a:t>
            </a:r>
            <a:r>
              <a:rPr lang="ru-RU" sz="2800" dirty="0" smtClean="0">
                <a:solidFill>
                  <a:srgbClr val="FF0000"/>
                </a:solidFill>
              </a:rPr>
              <a:t>O</a:t>
            </a:r>
            <a:r>
              <a:rPr lang="ru-RU" sz="2800" dirty="0" smtClean="0"/>
              <a:t> </a:t>
            </a:r>
            <a:r>
              <a:rPr lang="ru-RU" sz="2800" dirty="0" err="1" smtClean="0"/>
              <a:t>може</a:t>
            </a:r>
            <a:r>
              <a:rPr lang="ru-RU" sz="2800" dirty="0" smtClean="0"/>
              <a:t> </a:t>
            </a:r>
            <a:r>
              <a:rPr lang="ru-RU" sz="2800" dirty="0" err="1" smtClean="0"/>
              <a:t>лежати</a:t>
            </a:r>
            <a:r>
              <a:rPr lang="ru-RU" sz="2800" dirty="0" smtClean="0"/>
              <a:t> на </a:t>
            </a:r>
            <a:r>
              <a:rPr lang="ru-RU" sz="2800" dirty="0" err="1" smtClean="0"/>
              <a:t>одній</a:t>
            </a:r>
            <a:r>
              <a:rPr lang="ru-RU" sz="2800" dirty="0" smtClean="0"/>
              <a:t> </a:t>
            </a:r>
            <a:r>
              <a:rPr lang="ru-RU" sz="2800" dirty="0" err="1" smtClean="0"/>
              <a:t>зі</a:t>
            </a:r>
            <a:r>
              <a:rPr lang="ru-RU" sz="2800" dirty="0" smtClean="0"/>
              <a:t> </a:t>
            </a:r>
            <a:r>
              <a:rPr lang="ru-RU" sz="2800" dirty="0" err="1" smtClean="0"/>
              <a:t>сторін</a:t>
            </a:r>
            <a:r>
              <a:rPr lang="ru-RU" sz="2800" dirty="0" smtClean="0"/>
              <a:t> </a:t>
            </a:r>
            <a:r>
              <a:rPr lang="ru-RU" sz="2800" dirty="0" err="1" smtClean="0"/>
              <a:t>трикутника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pic>
        <p:nvPicPr>
          <p:cNvPr id="7" name="Рисунок 6" descr="http://subject.com.ua/lesson/mathematics/geometry7/geometry7.files/image517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623" y="4542357"/>
            <a:ext cx="3000944" cy="561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4253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1419</TotalTime>
  <Words>321</Words>
  <Application>Microsoft Office PowerPoint</Application>
  <PresentationFormat>Широкоэкранный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Impact</vt:lpstr>
      <vt:lpstr>Главное мероприятие</vt:lpstr>
      <vt:lpstr>Тема: Коло описане навколо трикутника</vt:lpstr>
      <vt:lpstr>Основна мета уроку:</vt:lpstr>
      <vt:lpstr>Знайдіть довжини відрізків OM,OP і ON, якщо діаметр кола дорівнює 12 см</vt:lpstr>
      <vt:lpstr>Знайдіть довжину відрізка DE</vt:lpstr>
      <vt:lpstr>Презентация PowerPoint</vt:lpstr>
      <vt:lpstr>Трикутник, який знаходиться у колі</vt:lpstr>
      <vt:lpstr>коло, описане навколо трикутника</vt:lpstr>
      <vt:lpstr>Центр кола описаного навколо трикутника</vt:lpstr>
      <vt:lpstr>Усні тренувальні вправи</vt:lpstr>
      <vt:lpstr>Письмові вправи задача №1</vt:lpstr>
      <vt:lpstr>задача №2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Коло описане навколо трикутника</dc:title>
  <dc:creator>RePack by Diakov</dc:creator>
  <cp:lastModifiedBy>RePack by Diakov</cp:lastModifiedBy>
  <cp:revision>28</cp:revision>
  <dcterms:created xsi:type="dcterms:W3CDTF">2018-04-04T20:47:23Z</dcterms:created>
  <dcterms:modified xsi:type="dcterms:W3CDTF">2018-04-05T20:26:38Z</dcterms:modified>
</cp:coreProperties>
</file>