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7" r:id="rId2"/>
    <p:sldId id="256" r:id="rId3"/>
    <p:sldId id="258" r:id="rId4"/>
    <p:sldId id="266" r:id="rId5"/>
    <p:sldId id="271" r:id="rId6"/>
    <p:sldId id="267" r:id="rId7"/>
    <p:sldId id="272" r:id="rId8"/>
    <p:sldId id="274" r:id="rId9"/>
    <p:sldId id="262" r:id="rId10"/>
    <p:sldId id="263" r:id="rId11"/>
    <p:sldId id="275" r:id="rId12"/>
    <p:sldId id="264" r:id="rId13"/>
    <p:sldId id="265" r:id="rId14"/>
    <p:sldId id="276" r:id="rId15"/>
    <p:sldId id="277" r:id="rId16"/>
    <p:sldId id="293" r:id="rId17"/>
    <p:sldId id="28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66"/>
    <a:srgbClr val="9966FF"/>
    <a:srgbClr val="3399FF"/>
    <a:srgbClr val="FF0066"/>
    <a:srgbClr val="CCFF33"/>
    <a:srgbClr val="00CCFF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00" autoAdjust="0"/>
  </p:normalViewPr>
  <p:slideViewPr>
    <p:cSldViewPr>
      <p:cViewPr varScale="1">
        <p:scale>
          <a:sx n="64" d="100"/>
          <a:sy n="64" d="100"/>
        </p:scale>
        <p:origin x="-15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image" Target="../media/image17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12" Type="http://schemas.openxmlformats.org/officeDocument/2006/relationships/image" Target="../media/image16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11" Type="http://schemas.openxmlformats.org/officeDocument/2006/relationships/image" Target="../media/image15.wmf"/><Relationship Id="rId5" Type="http://schemas.openxmlformats.org/officeDocument/2006/relationships/image" Target="../media/image9.wmf"/><Relationship Id="rId10" Type="http://schemas.openxmlformats.org/officeDocument/2006/relationships/image" Target="../media/image14.wmf"/><Relationship Id="rId4" Type="http://schemas.openxmlformats.org/officeDocument/2006/relationships/image" Target="../media/image8.wmf"/><Relationship Id="rId9" Type="http://schemas.openxmlformats.org/officeDocument/2006/relationships/image" Target="../media/image13.wmf"/><Relationship Id="rId14" Type="http://schemas.openxmlformats.org/officeDocument/2006/relationships/image" Target="../media/image18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image" Target="../media/image67.wmf"/><Relationship Id="rId18" Type="http://schemas.openxmlformats.org/officeDocument/2006/relationships/image" Target="../media/image72.wmf"/><Relationship Id="rId3" Type="http://schemas.openxmlformats.org/officeDocument/2006/relationships/image" Target="../media/image57.wmf"/><Relationship Id="rId21" Type="http://schemas.openxmlformats.org/officeDocument/2006/relationships/image" Target="../media/image16.wmf"/><Relationship Id="rId7" Type="http://schemas.openxmlformats.org/officeDocument/2006/relationships/image" Target="../media/image61.wmf"/><Relationship Id="rId12" Type="http://schemas.openxmlformats.org/officeDocument/2006/relationships/image" Target="../media/image66.wmf"/><Relationship Id="rId17" Type="http://schemas.openxmlformats.org/officeDocument/2006/relationships/image" Target="../media/image71.wmf"/><Relationship Id="rId2" Type="http://schemas.openxmlformats.org/officeDocument/2006/relationships/image" Target="../media/image56.wmf"/><Relationship Id="rId16" Type="http://schemas.openxmlformats.org/officeDocument/2006/relationships/image" Target="../media/image70.wmf"/><Relationship Id="rId20" Type="http://schemas.openxmlformats.org/officeDocument/2006/relationships/image" Target="../media/image17.wmf"/><Relationship Id="rId1" Type="http://schemas.openxmlformats.org/officeDocument/2006/relationships/image" Target="../media/image55.wmf"/><Relationship Id="rId6" Type="http://schemas.openxmlformats.org/officeDocument/2006/relationships/image" Target="../media/image60.wmf"/><Relationship Id="rId11" Type="http://schemas.openxmlformats.org/officeDocument/2006/relationships/image" Target="../media/image65.wmf"/><Relationship Id="rId5" Type="http://schemas.openxmlformats.org/officeDocument/2006/relationships/image" Target="../media/image59.wmf"/><Relationship Id="rId15" Type="http://schemas.openxmlformats.org/officeDocument/2006/relationships/image" Target="../media/image69.wmf"/><Relationship Id="rId10" Type="http://schemas.openxmlformats.org/officeDocument/2006/relationships/image" Target="../media/image64.wmf"/><Relationship Id="rId19" Type="http://schemas.openxmlformats.org/officeDocument/2006/relationships/image" Target="../media/image18.wmf"/><Relationship Id="rId4" Type="http://schemas.openxmlformats.org/officeDocument/2006/relationships/image" Target="../media/image58.wmf"/><Relationship Id="rId9" Type="http://schemas.openxmlformats.org/officeDocument/2006/relationships/image" Target="../media/image63.wmf"/><Relationship Id="rId14" Type="http://schemas.openxmlformats.org/officeDocument/2006/relationships/image" Target="../media/image6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6.wmf"/><Relationship Id="rId1" Type="http://schemas.openxmlformats.org/officeDocument/2006/relationships/image" Target="../media/image19.wmf"/><Relationship Id="rId5" Type="http://schemas.openxmlformats.org/officeDocument/2006/relationships/image" Target="../media/image21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8.wmf"/><Relationship Id="rId1" Type="http://schemas.openxmlformats.org/officeDocument/2006/relationships/image" Target="../media/image23.wmf"/><Relationship Id="rId4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9.wmf"/><Relationship Id="rId2" Type="http://schemas.openxmlformats.org/officeDocument/2006/relationships/image" Target="../media/image17.wmf"/><Relationship Id="rId1" Type="http://schemas.openxmlformats.org/officeDocument/2006/relationships/image" Target="../media/image18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37.wmf"/><Relationship Id="rId7" Type="http://schemas.openxmlformats.org/officeDocument/2006/relationships/image" Target="../media/image41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10" Type="http://schemas.openxmlformats.org/officeDocument/2006/relationships/image" Target="../media/image44.wmf"/><Relationship Id="rId4" Type="http://schemas.openxmlformats.org/officeDocument/2006/relationships/image" Target="../media/image38.wmf"/><Relationship Id="rId9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32.wmf"/><Relationship Id="rId4" Type="http://schemas.openxmlformats.org/officeDocument/2006/relationships/image" Target="../media/image46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image" Target="../media/image32.wmf"/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12" Type="http://schemas.openxmlformats.org/officeDocument/2006/relationships/image" Target="../media/image46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11" Type="http://schemas.openxmlformats.org/officeDocument/2006/relationships/image" Target="../media/image18.wmf"/><Relationship Id="rId5" Type="http://schemas.openxmlformats.org/officeDocument/2006/relationships/image" Target="../media/image51.wmf"/><Relationship Id="rId10" Type="http://schemas.openxmlformats.org/officeDocument/2006/relationships/image" Target="../media/image17.wmf"/><Relationship Id="rId4" Type="http://schemas.openxmlformats.org/officeDocument/2006/relationships/image" Target="../media/image50.wmf"/><Relationship Id="rId9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7.wmf"/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31565-99A0-4561-90B3-503331DEC2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87472-3CA2-44BE-AA5A-AEDA57A13A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5F50B-BAAE-4C21-A18B-C28AD389B4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299DF-5E25-498A-A157-2409C5389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2EF59-E810-4462-8E50-E21FDF152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D4A99-6696-4B23-A588-1AA1AA38D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A5EE3-1068-4CE6-8337-E19A010B9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6788C-C675-4CA2-9979-7DD35354E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759951-0691-4D36-878E-7183D0BB7A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E4A2E-EB3D-4F57-B642-8BC01D1001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4342B-B97C-4A87-804D-3F5B7441BC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9BC06C-C07E-4ECC-B1EE-5B712F7588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3A144-2A7A-4D64-B917-D118ACF7EF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2887B-73F4-447C-8E6F-D6A3DFC8FC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7BD357-5442-41BE-8AFC-8CA286F46F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73ECD-27B7-4E2E-BA4A-8F5CDFDC62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25EDD79-C578-49DD-A41A-D19F564B31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39.bin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5" Type="http://schemas.openxmlformats.org/officeDocument/2006/relationships/image" Target="../media/image34.png"/><Relationship Id="rId10" Type="http://schemas.openxmlformats.org/officeDocument/2006/relationships/image" Target="../media/image31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33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oleObject" Target="../embeddings/oleObject45.bin"/><Relationship Id="rId18" Type="http://schemas.openxmlformats.org/officeDocument/2006/relationships/image" Target="../media/image42.wmf"/><Relationship Id="rId3" Type="http://schemas.openxmlformats.org/officeDocument/2006/relationships/oleObject" Target="../embeddings/oleObject40.bin"/><Relationship Id="rId21" Type="http://schemas.openxmlformats.org/officeDocument/2006/relationships/oleObject" Target="../embeddings/oleObject49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39.wmf"/><Relationship Id="rId17" Type="http://schemas.openxmlformats.org/officeDocument/2006/relationships/oleObject" Target="../embeddings/oleObject47.bin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41.wmf"/><Relationship Id="rId20" Type="http://schemas.openxmlformats.org/officeDocument/2006/relationships/image" Target="../media/image43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5" Type="http://schemas.openxmlformats.org/officeDocument/2006/relationships/oleObject" Target="../embeddings/oleObject46.bin"/><Relationship Id="rId10" Type="http://schemas.openxmlformats.org/officeDocument/2006/relationships/image" Target="../media/image38.wmf"/><Relationship Id="rId19" Type="http://schemas.openxmlformats.org/officeDocument/2006/relationships/oleObject" Target="../embeddings/oleObject48.bin"/><Relationship Id="rId4" Type="http://schemas.openxmlformats.org/officeDocument/2006/relationships/image" Target="../media/image35.wmf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40.wmf"/><Relationship Id="rId22" Type="http://schemas.openxmlformats.org/officeDocument/2006/relationships/image" Target="../media/image44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32.w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54.bin"/><Relationship Id="rId5" Type="http://schemas.openxmlformats.org/officeDocument/2006/relationships/oleObject" Target="../embeddings/oleObject51.bin"/><Relationship Id="rId10" Type="http://schemas.openxmlformats.org/officeDocument/2006/relationships/image" Target="../media/image46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5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13" Type="http://schemas.openxmlformats.org/officeDocument/2006/relationships/oleObject" Target="../embeddings/oleObject60.bin"/><Relationship Id="rId18" Type="http://schemas.openxmlformats.org/officeDocument/2006/relationships/image" Target="../media/image54.wmf"/><Relationship Id="rId26" Type="http://schemas.openxmlformats.org/officeDocument/2006/relationships/image" Target="../media/image46.wmf"/><Relationship Id="rId3" Type="http://schemas.openxmlformats.org/officeDocument/2006/relationships/oleObject" Target="../embeddings/oleObject55.bin"/><Relationship Id="rId21" Type="http://schemas.openxmlformats.org/officeDocument/2006/relationships/oleObject" Target="../embeddings/oleObject64.bin"/><Relationship Id="rId7" Type="http://schemas.openxmlformats.org/officeDocument/2006/relationships/oleObject" Target="../embeddings/oleObject57.bin"/><Relationship Id="rId12" Type="http://schemas.openxmlformats.org/officeDocument/2006/relationships/image" Target="../media/image51.wmf"/><Relationship Id="rId17" Type="http://schemas.openxmlformats.org/officeDocument/2006/relationships/oleObject" Target="../embeddings/oleObject62.bin"/><Relationship Id="rId25" Type="http://schemas.openxmlformats.org/officeDocument/2006/relationships/oleObject" Target="../embeddings/oleObject66.bin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53.wmf"/><Relationship Id="rId20" Type="http://schemas.openxmlformats.org/officeDocument/2006/relationships/image" Target="../media/image16.wmf"/><Relationship Id="rId29" Type="http://schemas.openxmlformats.org/officeDocument/2006/relationships/image" Target="../media/image45.png"/><Relationship Id="rId1" Type="http://schemas.openxmlformats.org/officeDocument/2006/relationships/vmlDrawing" Target="../drawings/vmlDrawing8.vml"/><Relationship Id="rId6" Type="http://schemas.openxmlformats.org/officeDocument/2006/relationships/image" Target="../media/image48.wmf"/><Relationship Id="rId11" Type="http://schemas.openxmlformats.org/officeDocument/2006/relationships/oleObject" Target="../embeddings/oleObject59.bin"/><Relationship Id="rId24" Type="http://schemas.openxmlformats.org/officeDocument/2006/relationships/image" Target="../media/image18.wmf"/><Relationship Id="rId5" Type="http://schemas.openxmlformats.org/officeDocument/2006/relationships/oleObject" Target="../embeddings/oleObject56.bin"/><Relationship Id="rId15" Type="http://schemas.openxmlformats.org/officeDocument/2006/relationships/oleObject" Target="../embeddings/oleObject61.bin"/><Relationship Id="rId23" Type="http://schemas.openxmlformats.org/officeDocument/2006/relationships/oleObject" Target="../embeddings/oleObject65.bin"/><Relationship Id="rId28" Type="http://schemas.openxmlformats.org/officeDocument/2006/relationships/image" Target="../media/image32.wmf"/><Relationship Id="rId10" Type="http://schemas.openxmlformats.org/officeDocument/2006/relationships/image" Target="../media/image50.wmf"/><Relationship Id="rId19" Type="http://schemas.openxmlformats.org/officeDocument/2006/relationships/oleObject" Target="../embeddings/oleObject63.bin"/><Relationship Id="rId4" Type="http://schemas.openxmlformats.org/officeDocument/2006/relationships/image" Target="../media/image47.wmf"/><Relationship Id="rId9" Type="http://schemas.openxmlformats.org/officeDocument/2006/relationships/oleObject" Target="../embeddings/oleObject58.bin"/><Relationship Id="rId14" Type="http://schemas.openxmlformats.org/officeDocument/2006/relationships/image" Target="../media/image52.wmf"/><Relationship Id="rId22" Type="http://schemas.openxmlformats.org/officeDocument/2006/relationships/image" Target="../media/image17.wmf"/><Relationship Id="rId27" Type="http://schemas.openxmlformats.org/officeDocument/2006/relationships/oleObject" Target="../embeddings/oleObject67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18.wmf"/><Relationship Id="rId9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13" Type="http://schemas.openxmlformats.org/officeDocument/2006/relationships/oleObject" Target="../embeddings/oleObject76.bin"/><Relationship Id="rId18" Type="http://schemas.openxmlformats.org/officeDocument/2006/relationships/image" Target="../media/image62.wmf"/><Relationship Id="rId26" Type="http://schemas.openxmlformats.org/officeDocument/2006/relationships/image" Target="../media/image66.wmf"/><Relationship Id="rId39" Type="http://schemas.openxmlformats.org/officeDocument/2006/relationships/oleObject" Target="../embeddings/oleObject89.bin"/><Relationship Id="rId3" Type="http://schemas.openxmlformats.org/officeDocument/2006/relationships/oleObject" Target="../embeddings/oleObject71.bin"/><Relationship Id="rId21" Type="http://schemas.openxmlformats.org/officeDocument/2006/relationships/oleObject" Target="../embeddings/oleObject80.bin"/><Relationship Id="rId34" Type="http://schemas.openxmlformats.org/officeDocument/2006/relationships/image" Target="../media/image70.wmf"/><Relationship Id="rId42" Type="http://schemas.openxmlformats.org/officeDocument/2006/relationships/image" Target="../media/image17.wmf"/><Relationship Id="rId7" Type="http://schemas.openxmlformats.org/officeDocument/2006/relationships/oleObject" Target="../embeddings/oleObject73.bin"/><Relationship Id="rId12" Type="http://schemas.openxmlformats.org/officeDocument/2006/relationships/image" Target="../media/image59.wmf"/><Relationship Id="rId17" Type="http://schemas.openxmlformats.org/officeDocument/2006/relationships/oleObject" Target="../embeddings/oleObject78.bin"/><Relationship Id="rId25" Type="http://schemas.openxmlformats.org/officeDocument/2006/relationships/oleObject" Target="../embeddings/oleObject82.bin"/><Relationship Id="rId33" Type="http://schemas.openxmlformats.org/officeDocument/2006/relationships/oleObject" Target="../embeddings/oleObject86.bin"/><Relationship Id="rId38" Type="http://schemas.openxmlformats.org/officeDocument/2006/relationships/image" Target="../media/image72.wmf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61.wmf"/><Relationship Id="rId20" Type="http://schemas.openxmlformats.org/officeDocument/2006/relationships/image" Target="../media/image63.wmf"/><Relationship Id="rId29" Type="http://schemas.openxmlformats.org/officeDocument/2006/relationships/oleObject" Target="../embeddings/oleObject84.bin"/><Relationship Id="rId41" Type="http://schemas.openxmlformats.org/officeDocument/2006/relationships/oleObject" Target="../embeddings/oleObject90.bin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75.bin"/><Relationship Id="rId24" Type="http://schemas.openxmlformats.org/officeDocument/2006/relationships/image" Target="../media/image65.wmf"/><Relationship Id="rId32" Type="http://schemas.openxmlformats.org/officeDocument/2006/relationships/image" Target="../media/image69.wmf"/><Relationship Id="rId37" Type="http://schemas.openxmlformats.org/officeDocument/2006/relationships/oleObject" Target="../embeddings/oleObject88.bin"/><Relationship Id="rId40" Type="http://schemas.openxmlformats.org/officeDocument/2006/relationships/image" Target="../media/image18.wmf"/><Relationship Id="rId5" Type="http://schemas.openxmlformats.org/officeDocument/2006/relationships/oleObject" Target="../embeddings/oleObject72.bin"/><Relationship Id="rId15" Type="http://schemas.openxmlformats.org/officeDocument/2006/relationships/oleObject" Target="../embeddings/oleObject77.bin"/><Relationship Id="rId23" Type="http://schemas.openxmlformats.org/officeDocument/2006/relationships/oleObject" Target="../embeddings/oleObject81.bin"/><Relationship Id="rId28" Type="http://schemas.openxmlformats.org/officeDocument/2006/relationships/image" Target="../media/image67.wmf"/><Relationship Id="rId36" Type="http://schemas.openxmlformats.org/officeDocument/2006/relationships/image" Target="../media/image71.wmf"/><Relationship Id="rId10" Type="http://schemas.openxmlformats.org/officeDocument/2006/relationships/image" Target="../media/image58.wmf"/><Relationship Id="rId19" Type="http://schemas.openxmlformats.org/officeDocument/2006/relationships/oleObject" Target="../embeddings/oleObject79.bin"/><Relationship Id="rId31" Type="http://schemas.openxmlformats.org/officeDocument/2006/relationships/oleObject" Target="../embeddings/oleObject85.bin"/><Relationship Id="rId44" Type="http://schemas.openxmlformats.org/officeDocument/2006/relationships/image" Target="../media/image16.wmf"/><Relationship Id="rId4" Type="http://schemas.openxmlformats.org/officeDocument/2006/relationships/image" Target="../media/image55.wmf"/><Relationship Id="rId9" Type="http://schemas.openxmlformats.org/officeDocument/2006/relationships/oleObject" Target="../embeddings/oleObject74.bin"/><Relationship Id="rId14" Type="http://schemas.openxmlformats.org/officeDocument/2006/relationships/image" Target="../media/image60.wmf"/><Relationship Id="rId22" Type="http://schemas.openxmlformats.org/officeDocument/2006/relationships/image" Target="../media/image64.wmf"/><Relationship Id="rId27" Type="http://schemas.openxmlformats.org/officeDocument/2006/relationships/oleObject" Target="../embeddings/oleObject83.bin"/><Relationship Id="rId30" Type="http://schemas.openxmlformats.org/officeDocument/2006/relationships/image" Target="../media/image68.wmf"/><Relationship Id="rId35" Type="http://schemas.openxmlformats.org/officeDocument/2006/relationships/oleObject" Target="../embeddings/oleObject87.bin"/><Relationship Id="rId43" Type="http://schemas.openxmlformats.org/officeDocument/2006/relationships/oleObject" Target="../embeddings/oleObject9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gif"/><Relationship Id="rId2" Type="http://schemas.openxmlformats.org/officeDocument/2006/relationships/image" Target="../media/image73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2.wmf"/><Relationship Id="rId26" Type="http://schemas.openxmlformats.org/officeDocument/2006/relationships/image" Target="../media/image16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7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1.wmf"/><Relationship Id="rId20" Type="http://schemas.openxmlformats.org/officeDocument/2006/relationships/image" Target="../media/image13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5.wmf"/><Relationship Id="rId32" Type="http://schemas.openxmlformats.org/officeDocument/2006/relationships/oleObject" Target="../embeddings/oleObject16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7.wmf"/><Relationship Id="rId10" Type="http://schemas.openxmlformats.org/officeDocument/2006/relationships/image" Target="../media/image8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" Type="http://schemas.openxmlformats.org/officeDocument/2006/relationships/image" Target="../media/image5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0.wmf"/><Relationship Id="rId22" Type="http://schemas.openxmlformats.org/officeDocument/2006/relationships/image" Target="../media/image14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image" Target="../media/image22.jpeg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8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11" Type="http://schemas.openxmlformats.org/officeDocument/2006/relationships/image" Target="../media/image25.png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24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27.wmf"/><Relationship Id="rId1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9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5" Type="http://schemas.openxmlformats.org/officeDocument/2006/relationships/oleObject" Target="../embeddings/oleObject33.bin"/><Relationship Id="rId10" Type="http://schemas.openxmlformats.org/officeDocument/2006/relationships/image" Target="../media/image26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28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2276872"/>
            <a:ext cx="7921625" cy="2951163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uk-UA" sz="4000" b="1" dirty="0" smtClean="0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Рішення </a:t>
            </a:r>
            <a:r>
              <a:rPr lang="uk-UA" sz="4000" b="1" dirty="0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задач по темі</a:t>
            </a:r>
            <a:r>
              <a:rPr lang="ru-RU" sz="2000" b="1" dirty="0">
                <a:latin typeface="Calibri"/>
                <a:ea typeface="Calibri"/>
                <a:cs typeface="Times New Roman"/>
              </a:rPr>
              <a:t/>
            </a:r>
            <a:br>
              <a:rPr lang="ru-RU" sz="2000" b="1" dirty="0">
                <a:latin typeface="Calibri"/>
                <a:ea typeface="Calibri"/>
                <a:cs typeface="Times New Roman"/>
              </a:rPr>
            </a:br>
            <a:r>
              <a:rPr lang="uk-UA" b="1" i="1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uk-UA" b="1" i="1" smtClean="0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uk-UA" b="1" i="1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З</a:t>
            </a:r>
            <a:r>
              <a:rPr lang="uk-UA" b="1" i="1" smtClean="0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'єднання </a:t>
            </a:r>
            <a:r>
              <a:rPr lang="uk-UA" b="1" i="1" dirty="0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провідників»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endParaRPr lang="ru-RU" b="1" i="1" dirty="0" smtClean="0">
              <a:solidFill>
                <a:srgbClr val="0000FF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87675" y="260350"/>
            <a:ext cx="5761038" cy="17526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/>
                <a:ea typeface="Calibri"/>
              </a:rPr>
              <a:t>…Розум </a:t>
            </a:r>
            <a:r>
              <a:rPr lang="ru-RU" sz="2800" dirty="0" err="1">
                <a:latin typeface="Times New Roman"/>
                <a:ea typeface="Calibri"/>
              </a:rPr>
              <a:t>полягає</a:t>
            </a:r>
            <a:r>
              <a:rPr lang="ru-RU" sz="2800" dirty="0">
                <a:latin typeface="Times New Roman"/>
                <a:ea typeface="Calibri"/>
              </a:rPr>
              <a:t> не </a:t>
            </a:r>
            <a:r>
              <a:rPr lang="ru-RU" sz="2800" dirty="0" err="1">
                <a:latin typeface="Times New Roman"/>
                <a:ea typeface="Calibri"/>
              </a:rPr>
              <a:t>тільки</a:t>
            </a:r>
            <a:r>
              <a:rPr lang="ru-RU" sz="2800" dirty="0">
                <a:latin typeface="Times New Roman"/>
                <a:ea typeface="Calibri"/>
              </a:rPr>
              <a:t> в </a:t>
            </a:r>
            <a:r>
              <a:rPr lang="ru-RU" sz="2800" dirty="0" err="1">
                <a:latin typeface="Times New Roman"/>
                <a:ea typeface="Calibri"/>
              </a:rPr>
              <a:t>знанні</a:t>
            </a:r>
            <a:r>
              <a:rPr lang="ru-RU" sz="2800" dirty="0">
                <a:latin typeface="Times New Roman"/>
                <a:ea typeface="Calibri"/>
              </a:rPr>
              <a:t>, але й в </a:t>
            </a:r>
            <a:r>
              <a:rPr lang="ru-RU" sz="2800" dirty="0" err="1">
                <a:latin typeface="Times New Roman"/>
                <a:ea typeface="Calibri"/>
              </a:rPr>
              <a:t>умінні</a:t>
            </a:r>
            <a:r>
              <a:rPr lang="ru-RU" sz="2800" dirty="0">
                <a:latin typeface="Times New Roman"/>
                <a:ea typeface="Calibri"/>
              </a:rPr>
              <a:t> </a:t>
            </a:r>
            <a:r>
              <a:rPr lang="ru-RU" sz="2800" dirty="0" err="1">
                <a:latin typeface="Times New Roman"/>
                <a:ea typeface="Calibri"/>
              </a:rPr>
              <a:t>застосовувати</a:t>
            </a:r>
            <a:r>
              <a:rPr lang="ru-RU" sz="2800" dirty="0">
                <a:latin typeface="Times New Roman"/>
                <a:ea typeface="Calibri"/>
              </a:rPr>
              <a:t> </a:t>
            </a:r>
            <a:r>
              <a:rPr lang="ru-RU" sz="2800" dirty="0" err="1">
                <a:latin typeface="Times New Roman"/>
                <a:ea typeface="Calibri"/>
              </a:rPr>
              <a:t>знання</a:t>
            </a:r>
            <a:r>
              <a:rPr lang="ru-RU" sz="2800" dirty="0">
                <a:latin typeface="Times New Roman"/>
                <a:ea typeface="Calibri"/>
              </a:rPr>
              <a:t> на </a:t>
            </a:r>
            <a:r>
              <a:rPr lang="ru-RU" sz="2800" dirty="0" err="1" smtClean="0">
                <a:latin typeface="Times New Roman"/>
                <a:ea typeface="Calibri"/>
              </a:rPr>
              <a:t>практиці</a:t>
            </a:r>
            <a:endParaRPr lang="en-US" sz="2800" b="1" i="1" dirty="0" smtClean="0">
              <a:solidFill>
                <a:srgbClr val="CC00CC"/>
              </a:solidFill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228184" y="1508125"/>
            <a:ext cx="1903342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Аристотель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ÐÐ°ÑÑÐ¸Ð½ÐºÐ¸ Ð¿Ð¾ Ð·Ð°Ð¿ÑÐ¾ÑÑ ÐºÐ°ÑÑÐ¸Ð½ÐºÐ¸ ÑÐºÐ¾Ð»ÑÐ½Ð¸Ðº ÑÐ¾Ð±Ð¸ÑÐ°ÐµÑ ÑÐ»ÐµÐºÑÑÐ¸ÑÐµÑÐºÑÑ ÑÐµÐ¿Ñ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527810"/>
            <a:ext cx="2645924" cy="1691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  <p:bldP spid="307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600" b="1" i="1" dirty="0" err="1" smtClean="0">
                <a:solidFill>
                  <a:srgbClr val="000066"/>
                </a:solidFill>
              </a:rPr>
              <a:t>Визначте</a:t>
            </a:r>
            <a:r>
              <a:rPr lang="ru-RU" sz="3600" b="1" i="1" dirty="0" smtClean="0">
                <a:solidFill>
                  <a:srgbClr val="000066"/>
                </a:solidFill>
              </a:rPr>
              <a:t> </a:t>
            </a:r>
            <a:r>
              <a:rPr lang="ru-RU" sz="3600" b="1" i="1" dirty="0" err="1" smtClean="0">
                <a:solidFill>
                  <a:srgbClr val="000066"/>
                </a:solidFill>
              </a:rPr>
              <a:t>опір</a:t>
            </a:r>
            <a:r>
              <a:rPr lang="ru-RU" sz="3600" b="1" i="1" dirty="0" smtClean="0">
                <a:solidFill>
                  <a:srgbClr val="000066"/>
                </a:solidFill>
              </a:rPr>
              <a:t> </a:t>
            </a:r>
            <a:r>
              <a:rPr lang="ru-RU" sz="3600" b="1" i="1" dirty="0" err="1" smtClean="0">
                <a:solidFill>
                  <a:srgbClr val="000066"/>
                </a:solidFill>
              </a:rPr>
              <a:t>ділянки</a:t>
            </a:r>
            <a:r>
              <a:rPr lang="ru-RU" sz="3600" b="1" i="1" dirty="0" smtClean="0">
                <a:solidFill>
                  <a:srgbClr val="000066"/>
                </a:solidFill>
              </a:rPr>
              <a:t> кола </a:t>
            </a:r>
            <a:r>
              <a:rPr lang="ru-RU" sz="3600" b="1" i="1" dirty="0" err="1" smtClean="0">
                <a:solidFill>
                  <a:srgbClr val="000066"/>
                </a:solidFill>
              </a:rPr>
              <a:t>між</a:t>
            </a:r>
            <a:r>
              <a:rPr lang="ru-RU" sz="3600" b="1" i="1" dirty="0" smtClean="0">
                <a:solidFill>
                  <a:srgbClr val="000066"/>
                </a:solidFill>
              </a:rPr>
              <a:t> точками      </a:t>
            </a:r>
            <a:r>
              <a:rPr lang="ru-RU" sz="3600" b="1" i="1" dirty="0" smtClean="0">
                <a:solidFill>
                  <a:srgbClr val="660066"/>
                </a:solidFill>
                <a:latin typeface="Comic Sans MS" pitchFamily="66" charset="0"/>
              </a:rPr>
              <a:t>А</a:t>
            </a:r>
            <a:r>
              <a:rPr lang="ru-RU" sz="3600" b="1" i="1" dirty="0" smtClean="0">
                <a:solidFill>
                  <a:srgbClr val="000066"/>
                </a:solidFill>
              </a:rPr>
              <a:t> и </a:t>
            </a:r>
            <a:r>
              <a:rPr lang="ru-RU" sz="3600" b="1" i="1" dirty="0" smtClean="0">
                <a:solidFill>
                  <a:srgbClr val="660066"/>
                </a:solidFill>
                <a:latin typeface="Comic Sans MS" pitchFamily="66" charset="0"/>
              </a:rPr>
              <a:t>В</a:t>
            </a:r>
          </a:p>
        </p:txBody>
      </p:sp>
      <p:graphicFrame>
        <p:nvGraphicFramePr>
          <p:cNvPr id="23600" name="Object 48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117725" y="1773238"/>
          <a:ext cx="474663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5" name="Формула" r:id="rId3" imgW="177480" imgH="215640" progId="Equation.3">
                  <p:embed/>
                </p:oleObj>
              </mc:Choice>
              <mc:Fallback>
                <p:oleObj name="Формула" r:id="rId3" imgW="177480" imgH="21564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7725" y="1773238"/>
                        <a:ext cx="474663" cy="576262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602" name="Object 5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093913" y="2636838"/>
          <a:ext cx="44608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6" name="Формула" r:id="rId5" imgW="190440" imgH="215640" progId="Equation.3">
                  <p:embed/>
                </p:oleObj>
              </mc:Choice>
              <mc:Fallback>
                <p:oleObj name="Формула" r:id="rId5" imgW="190440" imgH="21564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3913" y="2636838"/>
                        <a:ext cx="446087" cy="504825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604" name="Object 5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663950" y="1773238"/>
          <a:ext cx="481013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7" name="Формула" r:id="rId7" imgW="190440" imgH="228600" progId="Equation.3">
                  <p:embed/>
                </p:oleObj>
              </mc:Choice>
              <mc:Fallback>
                <p:oleObj name="Формула" r:id="rId7" imgW="190440" imgH="2286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3950" y="1773238"/>
                        <a:ext cx="481013" cy="576262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606" name="Object 54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2124075" y="3500438"/>
          <a:ext cx="47307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8" name="Формула" r:id="rId9" imgW="190440" imgH="215640" progId="Equation.3">
                  <p:embed/>
                </p:oleObj>
              </mc:Choice>
              <mc:Fallback>
                <p:oleObj name="Формула" r:id="rId9" imgW="190440" imgH="215640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3500438"/>
                        <a:ext cx="473075" cy="536575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53" name="Group 47"/>
          <p:cNvGrpSpPr>
            <a:grpSpLocks/>
          </p:cNvGrpSpPr>
          <p:nvPr/>
        </p:nvGrpSpPr>
        <p:grpSpPr bwMode="auto">
          <a:xfrm>
            <a:off x="971550" y="2205038"/>
            <a:ext cx="7264400" cy="2952750"/>
            <a:chOff x="521" y="1480"/>
            <a:chExt cx="4419" cy="1405"/>
          </a:xfrm>
        </p:grpSpPr>
        <p:sp>
          <p:nvSpPr>
            <p:cNvPr id="6155" name="Rectangle 4"/>
            <p:cNvSpPr>
              <a:spLocks noChangeArrowheads="1"/>
            </p:cNvSpPr>
            <p:nvPr/>
          </p:nvSpPr>
          <p:spPr bwMode="auto">
            <a:xfrm>
              <a:off x="1519" y="1480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6" name="Rectangle 5"/>
            <p:cNvSpPr>
              <a:spLocks noChangeArrowheads="1"/>
            </p:cNvSpPr>
            <p:nvPr/>
          </p:nvSpPr>
          <p:spPr bwMode="auto">
            <a:xfrm>
              <a:off x="1519" y="1842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7" name="Rectangle 6"/>
            <p:cNvSpPr>
              <a:spLocks noChangeArrowheads="1"/>
            </p:cNvSpPr>
            <p:nvPr/>
          </p:nvSpPr>
          <p:spPr bwMode="auto">
            <a:xfrm>
              <a:off x="1519" y="2251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8" name="Rectangle 7"/>
            <p:cNvSpPr>
              <a:spLocks noChangeArrowheads="1"/>
            </p:cNvSpPr>
            <p:nvPr/>
          </p:nvSpPr>
          <p:spPr bwMode="auto">
            <a:xfrm>
              <a:off x="1519" y="2659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9" name="Rectangle 8"/>
            <p:cNvSpPr>
              <a:spLocks noChangeArrowheads="1"/>
            </p:cNvSpPr>
            <p:nvPr/>
          </p:nvSpPr>
          <p:spPr bwMode="auto">
            <a:xfrm>
              <a:off x="1519" y="1480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0" name="Rectangle 9"/>
            <p:cNvSpPr>
              <a:spLocks noChangeArrowheads="1"/>
            </p:cNvSpPr>
            <p:nvPr/>
          </p:nvSpPr>
          <p:spPr bwMode="auto">
            <a:xfrm>
              <a:off x="1519" y="2659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1" name="Rectangle 10"/>
            <p:cNvSpPr>
              <a:spLocks noChangeArrowheads="1"/>
            </p:cNvSpPr>
            <p:nvPr/>
          </p:nvSpPr>
          <p:spPr bwMode="auto">
            <a:xfrm>
              <a:off x="1519" y="1842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>
              <a:off x="1519" y="1480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>
              <a:off x="1519" y="2659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4" name="Rectangle 13"/>
            <p:cNvSpPr>
              <a:spLocks noChangeArrowheads="1"/>
            </p:cNvSpPr>
            <p:nvPr/>
          </p:nvSpPr>
          <p:spPr bwMode="auto">
            <a:xfrm>
              <a:off x="1519" y="1842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5" name="Rectangle 14"/>
            <p:cNvSpPr>
              <a:spLocks noChangeArrowheads="1"/>
            </p:cNvSpPr>
            <p:nvPr/>
          </p:nvSpPr>
          <p:spPr bwMode="auto">
            <a:xfrm>
              <a:off x="1519" y="1480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6" name="Rectangle 15"/>
            <p:cNvSpPr>
              <a:spLocks noChangeArrowheads="1"/>
            </p:cNvSpPr>
            <p:nvPr/>
          </p:nvSpPr>
          <p:spPr bwMode="auto">
            <a:xfrm>
              <a:off x="1519" y="2659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7" name="Rectangle 19"/>
            <p:cNvSpPr>
              <a:spLocks noChangeArrowheads="1"/>
            </p:cNvSpPr>
            <p:nvPr/>
          </p:nvSpPr>
          <p:spPr bwMode="auto">
            <a:xfrm>
              <a:off x="2472" y="1480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8" name="Rectangle 20"/>
            <p:cNvSpPr>
              <a:spLocks noChangeArrowheads="1"/>
            </p:cNvSpPr>
            <p:nvPr/>
          </p:nvSpPr>
          <p:spPr bwMode="auto">
            <a:xfrm>
              <a:off x="3424" y="1480"/>
              <a:ext cx="486" cy="22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9" name="Line 21"/>
            <p:cNvSpPr>
              <a:spLocks noChangeShapeType="1"/>
            </p:cNvSpPr>
            <p:nvPr/>
          </p:nvSpPr>
          <p:spPr bwMode="auto">
            <a:xfrm flipH="1">
              <a:off x="975" y="1570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0" name="Line 22"/>
            <p:cNvSpPr>
              <a:spLocks noChangeShapeType="1"/>
            </p:cNvSpPr>
            <p:nvPr/>
          </p:nvSpPr>
          <p:spPr bwMode="auto">
            <a:xfrm flipH="1">
              <a:off x="975" y="1933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1" name="Line 23"/>
            <p:cNvSpPr>
              <a:spLocks noChangeShapeType="1"/>
            </p:cNvSpPr>
            <p:nvPr/>
          </p:nvSpPr>
          <p:spPr bwMode="auto">
            <a:xfrm flipH="1">
              <a:off x="975" y="2341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2" name="Line 24"/>
            <p:cNvSpPr>
              <a:spLocks noChangeShapeType="1"/>
            </p:cNvSpPr>
            <p:nvPr/>
          </p:nvSpPr>
          <p:spPr bwMode="auto">
            <a:xfrm flipH="1">
              <a:off x="975" y="2795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3" name="Line 25"/>
            <p:cNvSpPr>
              <a:spLocks noChangeShapeType="1"/>
            </p:cNvSpPr>
            <p:nvPr/>
          </p:nvSpPr>
          <p:spPr bwMode="auto">
            <a:xfrm>
              <a:off x="975" y="1570"/>
              <a:ext cx="0" cy="12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4" name="Line 26"/>
            <p:cNvSpPr>
              <a:spLocks noChangeShapeType="1"/>
            </p:cNvSpPr>
            <p:nvPr/>
          </p:nvSpPr>
          <p:spPr bwMode="auto">
            <a:xfrm flipH="1">
              <a:off x="793" y="1570"/>
              <a:ext cx="18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5" name="Oval 27"/>
            <p:cNvSpPr>
              <a:spLocks noChangeArrowheads="1"/>
            </p:cNvSpPr>
            <p:nvPr/>
          </p:nvSpPr>
          <p:spPr bwMode="auto">
            <a:xfrm>
              <a:off x="793" y="1525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6" name="Line 28"/>
            <p:cNvSpPr>
              <a:spLocks noChangeShapeType="1"/>
            </p:cNvSpPr>
            <p:nvPr/>
          </p:nvSpPr>
          <p:spPr bwMode="auto">
            <a:xfrm>
              <a:off x="2018" y="1570"/>
              <a:ext cx="45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7" name="Line 29"/>
            <p:cNvSpPr>
              <a:spLocks noChangeShapeType="1"/>
            </p:cNvSpPr>
            <p:nvPr/>
          </p:nvSpPr>
          <p:spPr bwMode="auto">
            <a:xfrm>
              <a:off x="2018" y="1933"/>
              <a:ext cx="22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8" name="Line 30"/>
            <p:cNvSpPr>
              <a:spLocks noChangeShapeType="1"/>
            </p:cNvSpPr>
            <p:nvPr/>
          </p:nvSpPr>
          <p:spPr bwMode="auto">
            <a:xfrm flipV="1">
              <a:off x="2245" y="1570"/>
              <a:ext cx="0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9" name="Line 31"/>
            <p:cNvSpPr>
              <a:spLocks noChangeShapeType="1"/>
            </p:cNvSpPr>
            <p:nvPr/>
          </p:nvSpPr>
          <p:spPr bwMode="auto">
            <a:xfrm>
              <a:off x="2018" y="2341"/>
              <a:ext cx="11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0" name="Line 32"/>
            <p:cNvSpPr>
              <a:spLocks noChangeShapeType="1"/>
            </p:cNvSpPr>
            <p:nvPr/>
          </p:nvSpPr>
          <p:spPr bwMode="auto">
            <a:xfrm>
              <a:off x="2971" y="1570"/>
              <a:ext cx="45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1" name="Line 33"/>
            <p:cNvSpPr>
              <a:spLocks noChangeShapeType="1"/>
            </p:cNvSpPr>
            <p:nvPr/>
          </p:nvSpPr>
          <p:spPr bwMode="auto">
            <a:xfrm flipV="1">
              <a:off x="3198" y="1570"/>
              <a:ext cx="0" cy="77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2" name="Line 34"/>
            <p:cNvSpPr>
              <a:spLocks noChangeShapeType="1"/>
            </p:cNvSpPr>
            <p:nvPr/>
          </p:nvSpPr>
          <p:spPr bwMode="auto">
            <a:xfrm>
              <a:off x="3923" y="1570"/>
              <a:ext cx="6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3" name="Line 35"/>
            <p:cNvSpPr>
              <a:spLocks noChangeShapeType="1"/>
            </p:cNvSpPr>
            <p:nvPr/>
          </p:nvSpPr>
          <p:spPr bwMode="auto">
            <a:xfrm>
              <a:off x="2018" y="2795"/>
              <a:ext cx="23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4" name="Line 36"/>
            <p:cNvSpPr>
              <a:spLocks noChangeShapeType="1"/>
            </p:cNvSpPr>
            <p:nvPr/>
          </p:nvSpPr>
          <p:spPr bwMode="auto">
            <a:xfrm flipV="1">
              <a:off x="4332" y="1570"/>
              <a:ext cx="0" cy="12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5" name="Oval 37"/>
            <p:cNvSpPr>
              <a:spLocks noChangeArrowheads="1"/>
            </p:cNvSpPr>
            <p:nvPr/>
          </p:nvSpPr>
          <p:spPr bwMode="auto">
            <a:xfrm>
              <a:off x="4558" y="1525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6" name="Text Box 38"/>
            <p:cNvSpPr txBox="1">
              <a:spLocks noChangeArrowheads="1"/>
            </p:cNvSpPr>
            <p:nvPr/>
          </p:nvSpPr>
          <p:spPr bwMode="auto">
            <a:xfrm>
              <a:off x="521" y="1480"/>
              <a:ext cx="246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660066"/>
                  </a:solidFill>
                </a:rPr>
                <a:t>А</a:t>
              </a:r>
            </a:p>
          </p:txBody>
        </p:sp>
        <p:sp>
          <p:nvSpPr>
            <p:cNvPr id="6187" name="Text Box 39"/>
            <p:cNvSpPr txBox="1">
              <a:spLocks noChangeArrowheads="1"/>
            </p:cNvSpPr>
            <p:nvPr/>
          </p:nvSpPr>
          <p:spPr bwMode="auto">
            <a:xfrm>
              <a:off x="4694" y="1480"/>
              <a:ext cx="246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660066"/>
                  </a:solidFill>
                </a:rPr>
                <a:t>В</a:t>
              </a:r>
            </a:p>
          </p:txBody>
        </p:sp>
        <p:sp>
          <p:nvSpPr>
            <p:cNvPr id="6188" name="Text Box 40"/>
            <p:cNvSpPr txBox="1">
              <a:spLocks noChangeArrowheads="1"/>
            </p:cNvSpPr>
            <p:nvPr/>
          </p:nvSpPr>
          <p:spPr bwMode="auto">
            <a:xfrm>
              <a:off x="1519" y="1480"/>
              <a:ext cx="474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660066"/>
                  </a:solidFill>
                </a:rPr>
                <a:t>4 Ом</a:t>
              </a:r>
            </a:p>
          </p:txBody>
        </p:sp>
        <p:sp>
          <p:nvSpPr>
            <p:cNvPr id="6189" name="Text Box 41"/>
            <p:cNvSpPr txBox="1">
              <a:spLocks noChangeArrowheads="1"/>
            </p:cNvSpPr>
            <p:nvPr/>
          </p:nvSpPr>
          <p:spPr bwMode="auto">
            <a:xfrm>
              <a:off x="1519" y="1842"/>
              <a:ext cx="474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660066"/>
                  </a:solidFill>
                </a:rPr>
                <a:t>4 Ом</a:t>
              </a:r>
            </a:p>
          </p:txBody>
        </p:sp>
        <p:sp>
          <p:nvSpPr>
            <p:cNvPr id="6190" name="Text Box 42"/>
            <p:cNvSpPr txBox="1">
              <a:spLocks noChangeArrowheads="1"/>
            </p:cNvSpPr>
            <p:nvPr/>
          </p:nvSpPr>
          <p:spPr bwMode="auto">
            <a:xfrm>
              <a:off x="2472" y="1480"/>
              <a:ext cx="474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660066"/>
                  </a:solidFill>
                </a:rPr>
                <a:t>4 Ом</a:t>
              </a:r>
            </a:p>
          </p:txBody>
        </p:sp>
        <p:sp>
          <p:nvSpPr>
            <p:cNvPr id="6191" name="Text Box 43"/>
            <p:cNvSpPr txBox="1">
              <a:spLocks noChangeArrowheads="1"/>
            </p:cNvSpPr>
            <p:nvPr/>
          </p:nvSpPr>
          <p:spPr bwMode="auto">
            <a:xfrm>
              <a:off x="1474" y="2251"/>
              <a:ext cx="548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660066"/>
                  </a:solidFill>
                </a:rPr>
                <a:t>6 Ом</a:t>
              </a:r>
            </a:p>
          </p:txBody>
        </p:sp>
        <p:sp>
          <p:nvSpPr>
            <p:cNvPr id="6192" name="Text Box 44"/>
            <p:cNvSpPr txBox="1">
              <a:spLocks noChangeArrowheads="1"/>
            </p:cNvSpPr>
            <p:nvPr/>
          </p:nvSpPr>
          <p:spPr bwMode="auto">
            <a:xfrm>
              <a:off x="1519" y="2659"/>
              <a:ext cx="474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660066"/>
                  </a:solidFill>
                </a:rPr>
                <a:t>8 Ом</a:t>
              </a:r>
            </a:p>
          </p:txBody>
        </p:sp>
        <p:sp>
          <p:nvSpPr>
            <p:cNvPr id="6193" name="Text Box 45"/>
            <p:cNvSpPr txBox="1">
              <a:spLocks noChangeArrowheads="1"/>
            </p:cNvSpPr>
            <p:nvPr/>
          </p:nvSpPr>
          <p:spPr bwMode="auto">
            <a:xfrm>
              <a:off x="3379" y="1480"/>
              <a:ext cx="547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660066"/>
                  </a:solidFill>
                </a:rPr>
                <a:t>5 Ом</a:t>
              </a:r>
            </a:p>
          </p:txBody>
        </p:sp>
      </p:grpSp>
      <p:graphicFrame>
        <p:nvGraphicFramePr>
          <p:cNvPr id="23608" name="Object 56"/>
          <p:cNvGraphicFramePr>
            <a:graphicFrameLocks noChangeAspect="1"/>
          </p:cNvGraphicFramePr>
          <p:nvPr/>
        </p:nvGraphicFramePr>
        <p:xfrm>
          <a:off x="5219700" y="1844675"/>
          <a:ext cx="528638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9" name="Формула" r:id="rId11" imgW="190440" imgH="228600" progId="Equation.3">
                  <p:embed/>
                </p:oleObj>
              </mc:Choice>
              <mc:Fallback>
                <p:oleObj name="Формула" r:id="rId11" imgW="190440" imgH="228600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1844675"/>
                        <a:ext cx="528638" cy="503238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609" name="Object 57"/>
          <p:cNvGraphicFramePr>
            <a:graphicFrameLocks noChangeAspect="1"/>
          </p:cNvGraphicFramePr>
          <p:nvPr/>
        </p:nvGraphicFramePr>
        <p:xfrm>
          <a:off x="2124075" y="4437063"/>
          <a:ext cx="455613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0" name="Формула" r:id="rId13" imgW="190440" imgH="228600" progId="Equation.3">
                  <p:embed/>
                </p:oleObj>
              </mc:Choice>
              <mc:Fallback>
                <p:oleObj name="Формула" r:id="rId13" imgW="190440" imgH="228600" progId="Equation.3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4437063"/>
                        <a:ext cx="455613" cy="504825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94" name="Picture 5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8370" y="4437112"/>
            <a:ext cx="1771368" cy="2045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79388" y="476250"/>
            <a:ext cx="1882775" cy="720725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mtClean="0">
                <a:solidFill>
                  <a:srgbClr val="6600FF"/>
                </a:solidFill>
                <a:latin typeface="Comic Sans MS" pitchFamily="66" charset="0"/>
              </a:rPr>
              <a:t>Дано:</a:t>
            </a:r>
          </a:p>
        </p:txBody>
      </p:sp>
      <p:graphicFrame>
        <p:nvGraphicFramePr>
          <p:cNvPr id="49156" name="Object 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0" y="1219200"/>
          <a:ext cx="3635375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0" name="Формула" r:id="rId3" imgW="1231560" imgH="228600" progId="Equation.3">
                  <p:embed/>
                </p:oleObj>
              </mc:Choice>
              <mc:Fallback>
                <p:oleObj name="Формула" r:id="rId3" imgW="123156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219200"/>
                        <a:ext cx="3635375" cy="674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9" name="Rectangle 17"/>
          <p:cNvSpPr>
            <a:spLocks noGrp="1" noChangeArrowheads="1"/>
          </p:cNvSpPr>
          <p:nvPr>
            <p:ph sz="quarter" idx="2"/>
          </p:nvPr>
        </p:nvSpPr>
        <p:spPr>
          <a:xfrm>
            <a:off x="4140200" y="476250"/>
            <a:ext cx="2808288" cy="6477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ru-RU" sz="4400" dirty="0" err="1" smtClean="0">
                <a:solidFill>
                  <a:srgbClr val="6600FF"/>
                </a:solidFill>
                <a:latin typeface="Comic Sans MS" pitchFamily="66" charset="0"/>
              </a:rPr>
              <a:t>Рішення</a:t>
            </a:r>
            <a:r>
              <a:rPr lang="ru-RU" sz="4400" dirty="0" smtClean="0">
                <a:solidFill>
                  <a:srgbClr val="6600FF"/>
                </a:solidFill>
                <a:latin typeface="Comic Sans MS" pitchFamily="66" charset="0"/>
              </a:rPr>
              <a:t>:</a:t>
            </a:r>
          </a:p>
        </p:txBody>
      </p:sp>
      <p:graphicFrame>
        <p:nvGraphicFramePr>
          <p:cNvPr id="49161" name="Object 9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96875" y="1844675"/>
          <a:ext cx="19050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1" name="Формула" r:id="rId5" imgW="634680" imgH="215640" progId="Equation.3">
                  <p:embed/>
                </p:oleObj>
              </mc:Choice>
              <mc:Fallback>
                <p:oleObj name="Формула" r:id="rId5" imgW="634680" imgH="2156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1844675"/>
                        <a:ext cx="19050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63" name="Object 11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384175" y="2420938"/>
          <a:ext cx="2001838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2" name="Формула" r:id="rId7" imgW="634680" imgH="228600" progId="Equation.3">
                  <p:embed/>
                </p:oleObj>
              </mc:Choice>
              <mc:Fallback>
                <p:oleObj name="Формула" r:id="rId7" imgW="63468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175" y="2420938"/>
                        <a:ext cx="2001838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65" name="Object 13"/>
          <p:cNvGraphicFramePr>
            <a:graphicFrameLocks noChangeAspect="1"/>
          </p:cNvGraphicFramePr>
          <p:nvPr/>
        </p:nvGraphicFramePr>
        <p:xfrm>
          <a:off x="34925" y="3068638"/>
          <a:ext cx="2592388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3" name="Формула" r:id="rId9" imgW="634680" imgH="228600" progId="Equation.3">
                  <p:embed/>
                </p:oleObj>
              </mc:Choice>
              <mc:Fallback>
                <p:oleObj name="Формула" r:id="rId9" imgW="63468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3068638"/>
                        <a:ext cx="2592388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66" name="Object 14"/>
          <p:cNvGraphicFramePr>
            <a:graphicFrameLocks noChangeAspect="1"/>
          </p:cNvGraphicFramePr>
          <p:nvPr/>
        </p:nvGraphicFramePr>
        <p:xfrm>
          <a:off x="34925" y="3789363"/>
          <a:ext cx="1728788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4" name="Формула" r:id="rId11" imgW="393480" imgH="228600" progId="Equation.3">
                  <p:embed/>
                </p:oleObj>
              </mc:Choice>
              <mc:Fallback>
                <p:oleObj name="Формула" r:id="rId11" imgW="393480" imgH="228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3789363"/>
                        <a:ext cx="1728788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67" name="Line 15"/>
          <p:cNvSpPr>
            <a:spLocks noChangeShapeType="1"/>
          </p:cNvSpPr>
          <p:nvPr/>
        </p:nvSpPr>
        <p:spPr bwMode="auto">
          <a:xfrm>
            <a:off x="0" y="3716338"/>
            <a:ext cx="36353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>
            <a:off x="3635375" y="765175"/>
            <a:ext cx="0" cy="36004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49210" name="Object 58"/>
          <p:cNvGraphicFramePr>
            <a:graphicFrameLocks noChangeAspect="1"/>
          </p:cNvGraphicFramePr>
          <p:nvPr/>
        </p:nvGraphicFramePr>
        <p:xfrm>
          <a:off x="3635375" y="1125538"/>
          <a:ext cx="4249738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5" name="Формула" r:id="rId13" imgW="1536480" imgH="393480" progId="Equation.3">
                  <p:embed/>
                </p:oleObj>
              </mc:Choice>
              <mc:Fallback>
                <p:oleObj name="Формула" r:id="rId13" imgW="1536480" imgH="39348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1125538"/>
                        <a:ext cx="4249738" cy="935037"/>
                      </a:xfrm>
                      <a:prstGeom prst="rect">
                        <a:avLst/>
                      </a:prstGeom>
                      <a:solidFill>
                        <a:srgbClr val="CC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211" name="Object 59"/>
          <p:cNvGraphicFramePr>
            <a:graphicFrameLocks noChangeAspect="1"/>
          </p:cNvGraphicFramePr>
          <p:nvPr/>
        </p:nvGraphicFramePr>
        <p:xfrm>
          <a:off x="3635375" y="2060575"/>
          <a:ext cx="55086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6" name="Формула" r:id="rId15" imgW="2286000" imgH="228600" progId="Equation.3">
                  <p:embed/>
                </p:oleObj>
              </mc:Choice>
              <mc:Fallback>
                <p:oleObj name="Формула" r:id="rId15" imgW="2286000" imgH="22860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2060575"/>
                        <a:ext cx="5508625" cy="647700"/>
                      </a:xfrm>
                      <a:prstGeom prst="rect">
                        <a:avLst/>
                      </a:prstGeom>
                      <a:solidFill>
                        <a:srgbClr val="99FF3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212" name="Object 60"/>
          <p:cNvGraphicFramePr>
            <a:graphicFrameLocks noChangeAspect="1"/>
          </p:cNvGraphicFramePr>
          <p:nvPr/>
        </p:nvGraphicFramePr>
        <p:xfrm>
          <a:off x="3635375" y="2708275"/>
          <a:ext cx="3960813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7" name="Формула" r:id="rId17" imgW="1549080" imgH="393480" progId="Equation.3">
                  <p:embed/>
                </p:oleObj>
              </mc:Choice>
              <mc:Fallback>
                <p:oleObj name="Формула" r:id="rId17" imgW="1549080" imgH="393480" progId="Equation.3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2708275"/>
                        <a:ext cx="3960813" cy="1008063"/>
                      </a:xfrm>
                      <a:prstGeom prst="rect">
                        <a:avLst/>
                      </a:prstGeom>
                      <a:solidFill>
                        <a:srgbClr val="66FF3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213" name="Object 61"/>
          <p:cNvGraphicFramePr>
            <a:graphicFrameLocks noChangeAspect="1"/>
          </p:cNvGraphicFramePr>
          <p:nvPr/>
        </p:nvGraphicFramePr>
        <p:xfrm>
          <a:off x="3635375" y="3716338"/>
          <a:ext cx="5508625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8" name="Формула" r:id="rId19" imgW="2273040" imgH="228600" progId="Equation.3">
                  <p:embed/>
                </p:oleObj>
              </mc:Choice>
              <mc:Fallback>
                <p:oleObj name="Формула" r:id="rId19" imgW="2273040" imgH="22860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3716338"/>
                        <a:ext cx="5508625" cy="649287"/>
                      </a:xfrm>
                      <a:prstGeom prst="rect">
                        <a:avLst/>
                      </a:prstGeom>
                      <a:solidFill>
                        <a:srgbClr val="33CC3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214" name="Object 62"/>
          <p:cNvGraphicFramePr>
            <a:graphicFrameLocks noChangeAspect="1"/>
          </p:cNvGraphicFramePr>
          <p:nvPr/>
        </p:nvGraphicFramePr>
        <p:xfrm>
          <a:off x="3635375" y="4365625"/>
          <a:ext cx="4105275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9" name="Формула" r:id="rId21" imgW="1447560" imgH="393480" progId="Equation.3">
                  <p:embed/>
                </p:oleObj>
              </mc:Choice>
              <mc:Fallback>
                <p:oleObj name="Формула" r:id="rId21" imgW="1447560" imgH="393480" progId="Equation.3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4365625"/>
                        <a:ext cx="4105275" cy="1008063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215" name="Rectangle 63"/>
          <p:cNvSpPr>
            <a:spLocks noChangeArrowheads="1"/>
          </p:cNvSpPr>
          <p:nvPr/>
        </p:nvSpPr>
        <p:spPr bwMode="auto">
          <a:xfrm>
            <a:off x="323850" y="5661025"/>
            <a:ext cx="47339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 err="1" smtClean="0">
                <a:solidFill>
                  <a:srgbClr val="6600FF"/>
                </a:solidFill>
                <a:latin typeface="Comic Sans MS" pitchFamily="66" charset="0"/>
              </a:rPr>
              <a:t>Відповідь</a:t>
            </a:r>
            <a:r>
              <a:rPr lang="ru-RU" sz="4400" b="1" dirty="0" smtClean="0">
                <a:solidFill>
                  <a:srgbClr val="6600FF"/>
                </a:solidFill>
                <a:latin typeface="Comic Sans MS" pitchFamily="66" charset="0"/>
              </a:rPr>
              <a:t>: </a:t>
            </a:r>
            <a:r>
              <a:rPr lang="ru-RU" sz="4400" b="1" dirty="0">
                <a:solidFill>
                  <a:srgbClr val="6600FF"/>
                </a:solidFill>
                <a:latin typeface="Comic Sans MS" pitchFamily="66" charset="0"/>
              </a:rPr>
              <a:t>4 Ом</a:t>
            </a:r>
          </a:p>
        </p:txBody>
      </p:sp>
      <p:grpSp>
        <p:nvGrpSpPr>
          <p:cNvPr id="7185" name="Group 64"/>
          <p:cNvGrpSpPr>
            <a:grpSpLocks/>
          </p:cNvGrpSpPr>
          <p:nvPr/>
        </p:nvGrpSpPr>
        <p:grpSpPr bwMode="auto">
          <a:xfrm>
            <a:off x="5148263" y="5445125"/>
            <a:ext cx="3786187" cy="1169988"/>
            <a:chOff x="1973" y="2704"/>
            <a:chExt cx="2385" cy="737"/>
          </a:xfrm>
        </p:grpSpPr>
        <p:sp>
          <p:nvSpPr>
            <p:cNvPr id="7186" name="Rectangle 65"/>
            <p:cNvSpPr>
              <a:spLocks noChangeArrowheads="1"/>
            </p:cNvSpPr>
            <p:nvPr/>
          </p:nvSpPr>
          <p:spPr bwMode="auto">
            <a:xfrm>
              <a:off x="2541" y="2758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7" name="Rectangle 66"/>
            <p:cNvSpPr>
              <a:spLocks noChangeArrowheads="1"/>
            </p:cNvSpPr>
            <p:nvPr/>
          </p:nvSpPr>
          <p:spPr bwMode="auto">
            <a:xfrm>
              <a:off x="2541" y="2925"/>
              <a:ext cx="254" cy="10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8" name="Rectangle 67"/>
            <p:cNvSpPr>
              <a:spLocks noChangeArrowheads="1"/>
            </p:cNvSpPr>
            <p:nvPr/>
          </p:nvSpPr>
          <p:spPr bwMode="auto">
            <a:xfrm>
              <a:off x="2541" y="3113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9" name="Rectangle 68"/>
            <p:cNvSpPr>
              <a:spLocks noChangeArrowheads="1"/>
            </p:cNvSpPr>
            <p:nvPr/>
          </p:nvSpPr>
          <p:spPr bwMode="auto">
            <a:xfrm>
              <a:off x="2541" y="3300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0" name="Rectangle 69"/>
            <p:cNvSpPr>
              <a:spLocks noChangeArrowheads="1"/>
            </p:cNvSpPr>
            <p:nvPr/>
          </p:nvSpPr>
          <p:spPr bwMode="auto">
            <a:xfrm>
              <a:off x="2541" y="2758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1" name="Rectangle 70"/>
            <p:cNvSpPr>
              <a:spLocks noChangeArrowheads="1"/>
            </p:cNvSpPr>
            <p:nvPr/>
          </p:nvSpPr>
          <p:spPr bwMode="auto">
            <a:xfrm>
              <a:off x="2541" y="3300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2" name="Rectangle 71"/>
            <p:cNvSpPr>
              <a:spLocks noChangeArrowheads="1"/>
            </p:cNvSpPr>
            <p:nvPr/>
          </p:nvSpPr>
          <p:spPr bwMode="auto">
            <a:xfrm>
              <a:off x="2541" y="2925"/>
              <a:ext cx="254" cy="10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3" name="Rectangle 72"/>
            <p:cNvSpPr>
              <a:spLocks noChangeArrowheads="1"/>
            </p:cNvSpPr>
            <p:nvPr/>
          </p:nvSpPr>
          <p:spPr bwMode="auto">
            <a:xfrm>
              <a:off x="2541" y="2758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4" name="Rectangle 73"/>
            <p:cNvSpPr>
              <a:spLocks noChangeArrowheads="1"/>
            </p:cNvSpPr>
            <p:nvPr/>
          </p:nvSpPr>
          <p:spPr bwMode="auto">
            <a:xfrm>
              <a:off x="2541" y="3300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5" name="Rectangle 74"/>
            <p:cNvSpPr>
              <a:spLocks noChangeArrowheads="1"/>
            </p:cNvSpPr>
            <p:nvPr/>
          </p:nvSpPr>
          <p:spPr bwMode="auto">
            <a:xfrm>
              <a:off x="2541" y="2925"/>
              <a:ext cx="254" cy="10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6" name="Rectangle 75"/>
            <p:cNvSpPr>
              <a:spLocks noChangeArrowheads="1"/>
            </p:cNvSpPr>
            <p:nvPr/>
          </p:nvSpPr>
          <p:spPr bwMode="auto">
            <a:xfrm>
              <a:off x="2541" y="2758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7" name="Rectangle 76"/>
            <p:cNvSpPr>
              <a:spLocks noChangeArrowheads="1"/>
            </p:cNvSpPr>
            <p:nvPr/>
          </p:nvSpPr>
          <p:spPr bwMode="auto">
            <a:xfrm>
              <a:off x="2541" y="3300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8" name="Rectangle 77"/>
            <p:cNvSpPr>
              <a:spLocks noChangeArrowheads="1"/>
            </p:cNvSpPr>
            <p:nvPr/>
          </p:nvSpPr>
          <p:spPr bwMode="auto">
            <a:xfrm>
              <a:off x="3038" y="2758"/>
              <a:ext cx="254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9" name="Rectangle 78"/>
            <p:cNvSpPr>
              <a:spLocks noChangeArrowheads="1"/>
            </p:cNvSpPr>
            <p:nvPr/>
          </p:nvSpPr>
          <p:spPr bwMode="auto">
            <a:xfrm>
              <a:off x="3535" y="2758"/>
              <a:ext cx="253" cy="10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0" name="Line 79"/>
            <p:cNvSpPr>
              <a:spLocks noChangeShapeType="1"/>
            </p:cNvSpPr>
            <p:nvPr/>
          </p:nvSpPr>
          <p:spPr bwMode="auto">
            <a:xfrm flipH="1">
              <a:off x="2258" y="2799"/>
              <a:ext cx="2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1" name="Line 80"/>
            <p:cNvSpPr>
              <a:spLocks noChangeShapeType="1"/>
            </p:cNvSpPr>
            <p:nvPr/>
          </p:nvSpPr>
          <p:spPr bwMode="auto">
            <a:xfrm flipH="1">
              <a:off x="2258" y="2966"/>
              <a:ext cx="2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2" name="Line 81"/>
            <p:cNvSpPr>
              <a:spLocks noChangeShapeType="1"/>
            </p:cNvSpPr>
            <p:nvPr/>
          </p:nvSpPr>
          <p:spPr bwMode="auto">
            <a:xfrm flipH="1">
              <a:off x="2258" y="3154"/>
              <a:ext cx="2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3" name="Line 82"/>
            <p:cNvSpPr>
              <a:spLocks noChangeShapeType="1"/>
            </p:cNvSpPr>
            <p:nvPr/>
          </p:nvSpPr>
          <p:spPr bwMode="auto">
            <a:xfrm flipH="1">
              <a:off x="2258" y="3363"/>
              <a:ext cx="2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4" name="Line 83"/>
            <p:cNvSpPr>
              <a:spLocks noChangeShapeType="1"/>
            </p:cNvSpPr>
            <p:nvPr/>
          </p:nvSpPr>
          <p:spPr bwMode="auto">
            <a:xfrm>
              <a:off x="2258" y="2799"/>
              <a:ext cx="0" cy="5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5" name="Line 84"/>
            <p:cNvSpPr>
              <a:spLocks noChangeShapeType="1"/>
            </p:cNvSpPr>
            <p:nvPr/>
          </p:nvSpPr>
          <p:spPr bwMode="auto">
            <a:xfrm flipH="1">
              <a:off x="2163" y="2799"/>
              <a:ext cx="9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6" name="Oval 85"/>
            <p:cNvSpPr>
              <a:spLocks noChangeArrowheads="1"/>
            </p:cNvSpPr>
            <p:nvPr/>
          </p:nvSpPr>
          <p:spPr bwMode="auto">
            <a:xfrm>
              <a:off x="2163" y="2779"/>
              <a:ext cx="47" cy="4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07" name="Line 86"/>
            <p:cNvSpPr>
              <a:spLocks noChangeShapeType="1"/>
            </p:cNvSpPr>
            <p:nvPr/>
          </p:nvSpPr>
          <p:spPr bwMode="auto">
            <a:xfrm>
              <a:off x="2802" y="2799"/>
              <a:ext cx="2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8" name="Line 87"/>
            <p:cNvSpPr>
              <a:spLocks noChangeShapeType="1"/>
            </p:cNvSpPr>
            <p:nvPr/>
          </p:nvSpPr>
          <p:spPr bwMode="auto">
            <a:xfrm>
              <a:off x="2802" y="2966"/>
              <a:ext cx="11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9" name="Line 88"/>
            <p:cNvSpPr>
              <a:spLocks noChangeShapeType="1"/>
            </p:cNvSpPr>
            <p:nvPr/>
          </p:nvSpPr>
          <p:spPr bwMode="auto">
            <a:xfrm flipV="1">
              <a:off x="2920" y="2799"/>
              <a:ext cx="0" cy="16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0" name="Line 89"/>
            <p:cNvSpPr>
              <a:spLocks noChangeShapeType="1"/>
            </p:cNvSpPr>
            <p:nvPr/>
          </p:nvSpPr>
          <p:spPr bwMode="auto">
            <a:xfrm>
              <a:off x="2802" y="3154"/>
              <a:ext cx="61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1" name="Line 90"/>
            <p:cNvSpPr>
              <a:spLocks noChangeShapeType="1"/>
            </p:cNvSpPr>
            <p:nvPr/>
          </p:nvSpPr>
          <p:spPr bwMode="auto">
            <a:xfrm>
              <a:off x="3299" y="2799"/>
              <a:ext cx="2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2" name="Line 91"/>
            <p:cNvSpPr>
              <a:spLocks noChangeShapeType="1"/>
            </p:cNvSpPr>
            <p:nvPr/>
          </p:nvSpPr>
          <p:spPr bwMode="auto">
            <a:xfrm flipV="1">
              <a:off x="3417" y="2799"/>
              <a:ext cx="0" cy="35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3" name="Line 92"/>
            <p:cNvSpPr>
              <a:spLocks noChangeShapeType="1"/>
            </p:cNvSpPr>
            <p:nvPr/>
          </p:nvSpPr>
          <p:spPr bwMode="auto">
            <a:xfrm>
              <a:off x="3795" y="2799"/>
              <a:ext cx="35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4" name="Line 93"/>
            <p:cNvSpPr>
              <a:spLocks noChangeShapeType="1"/>
            </p:cNvSpPr>
            <p:nvPr/>
          </p:nvSpPr>
          <p:spPr bwMode="auto">
            <a:xfrm>
              <a:off x="2802" y="3363"/>
              <a:ext cx="120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5" name="Line 94"/>
            <p:cNvSpPr>
              <a:spLocks noChangeShapeType="1"/>
            </p:cNvSpPr>
            <p:nvPr/>
          </p:nvSpPr>
          <p:spPr bwMode="auto">
            <a:xfrm flipV="1">
              <a:off x="4008" y="2799"/>
              <a:ext cx="0" cy="5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6" name="Oval 95"/>
            <p:cNvSpPr>
              <a:spLocks noChangeArrowheads="1"/>
            </p:cNvSpPr>
            <p:nvPr/>
          </p:nvSpPr>
          <p:spPr bwMode="auto">
            <a:xfrm>
              <a:off x="4126" y="2779"/>
              <a:ext cx="48" cy="42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17" name="Text Box 96"/>
            <p:cNvSpPr txBox="1">
              <a:spLocks noChangeArrowheads="1"/>
            </p:cNvSpPr>
            <p:nvPr/>
          </p:nvSpPr>
          <p:spPr bwMode="auto">
            <a:xfrm>
              <a:off x="1973" y="2704"/>
              <a:ext cx="2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 b="1">
                  <a:solidFill>
                    <a:srgbClr val="660066"/>
                  </a:solidFill>
                </a:rPr>
                <a:t>А</a:t>
              </a:r>
            </a:p>
          </p:txBody>
        </p:sp>
        <p:sp>
          <p:nvSpPr>
            <p:cNvPr id="7218" name="Text Box 97"/>
            <p:cNvSpPr txBox="1">
              <a:spLocks noChangeArrowheads="1"/>
            </p:cNvSpPr>
            <p:nvPr/>
          </p:nvSpPr>
          <p:spPr bwMode="auto">
            <a:xfrm>
              <a:off x="4150" y="2704"/>
              <a:ext cx="20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600" b="1">
                  <a:solidFill>
                    <a:srgbClr val="660066"/>
                  </a:solidFill>
                </a:rPr>
                <a:t>В</a:t>
              </a:r>
            </a:p>
          </p:txBody>
        </p:sp>
        <p:sp>
          <p:nvSpPr>
            <p:cNvPr id="7219" name="Text Box 98"/>
            <p:cNvSpPr txBox="1">
              <a:spLocks noChangeArrowheads="1"/>
            </p:cNvSpPr>
            <p:nvPr/>
          </p:nvSpPr>
          <p:spPr bwMode="auto">
            <a:xfrm>
              <a:off x="2472" y="2875"/>
              <a:ext cx="3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660066"/>
                  </a:solidFill>
                </a:rPr>
                <a:t>4 Ом</a:t>
              </a:r>
            </a:p>
          </p:txBody>
        </p:sp>
        <p:sp>
          <p:nvSpPr>
            <p:cNvPr id="7220" name="Text Box 99"/>
            <p:cNvSpPr txBox="1">
              <a:spLocks noChangeArrowheads="1"/>
            </p:cNvSpPr>
            <p:nvPr/>
          </p:nvSpPr>
          <p:spPr bwMode="auto">
            <a:xfrm>
              <a:off x="2971" y="2704"/>
              <a:ext cx="3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660066"/>
                  </a:solidFill>
                </a:rPr>
                <a:t>4 Ом</a:t>
              </a:r>
            </a:p>
          </p:txBody>
        </p:sp>
        <p:sp>
          <p:nvSpPr>
            <p:cNvPr id="7221" name="Text Box 100"/>
            <p:cNvSpPr txBox="1">
              <a:spLocks noChangeArrowheads="1"/>
            </p:cNvSpPr>
            <p:nvPr/>
          </p:nvSpPr>
          <p:spPr bwMode="auto">
            <a:xfrm>
              <a:off x="2472" y="3067"/>
              <a:ext cx="3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660066"/>
                  </a:solidFill>
                </a:rPr>
                <a:t>6 Ом</a:t>
              </a:r>
            </a:p>
          </p:txBody>
        </p:sp>
        <p:sp>
          <p:nvSpPr>
            <p:cNvPr id="7222" name="Text Box 101"/>
            <p:cNvSpPr txBox="1">
              <a:spLocks noChangeArrowheads="1"/>
            </p:cNvSpPr>
            <p:nvPr/>
          </p:nvSpPr>
          <p:spPr bwMode="auto">
            <a:xfrm>
              <a:off x="2472" y="3249"/>
              <a:ext cx="3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660066"/>
                  </a:solidFill>
                </a:rPr>
                <a:t>8 Ом</a:t>
              </a:r>
            </a:p>
          </p:txBody>
        </p:sp>
        <p:sp>
          <p:nvSpPr>
            <p:cNvPr id="7223" name="Text Box 102"/>
            <p:cNvSpPr txBox="1">
              <a:spLocks noChangeArrowheads="1"/>
            </p:cNvSpPr>
            <p:nvPr/>
          </p:nvSpPr>
          <p:spPr bwMode="auto">
            <a:xfrm>
              <a:off x="3470" y="2704"/>
              <a:ext cx="3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660066"/>
                  </a:solidFill>
                </a:rPr>
                <a:t>5 Ом</a:t>
              </a:r>
            </a:p>
          </p:txBody>
        </p:sp>
        <p:sp>
          <p:nvSpPr>
            <p:cNvPr id="7224" name="Text Box 103"/>
            <p:cNvSpPr txBox="1">
              <a:spLocks noChangeArrowheads="1"/>
            </p:cNvSpPr>
            <p:nvPr/>
          </p:nvSpPr>
          <p:spPr bwMode="auto">
            <a:xfrm>
              <a:off x="2472" y="2704"/>
              <a:ext cx="3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>
                  <a:solidFill>
                    <a:srgbClr val="660066"/>
                  </a:solidFill>
                </a:rPr>
                <a:t>4 Ом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9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9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9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2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69" grpId="0"/>
      <p:bldP spid="49167" grpId="0" animBg="1"/>
      <p:bldP spid="49168" grpId="0" animBg="1"/>
      <p:bldP spid="492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8748713" y="260350"/>
            <a:ext cx="144462" cy="142875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800" smtClean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589963" cy="1341438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sz="2800" b="1" i="1" dirty="0" smtClean="0">
                <a:solidFill>
                  <a:srgbClr val="660033"/>
                </a:solidFill>
              </a:rPr>
              <a:t>У </a:t>
            </a:r>
            <a:r>
              <a:rPr lang="ru-RU" sz="2800" b="1" i="1" dirty="0" err="1" smtClean="0">
                <a:solidFill>
                  <a:srgbClr val="660033"/>
                </a:solidFill>
              </a:rPr>
              <a:t>скільки</a:t>
            </a:r>
            <a:r>
              <a:rPr lang="ru-RU" sz="2800" b="1" i="1" dirty="0" smtClean="0">
                <a:solidFill>
                  <a:srgbClr val="660033"/>
                </a:solidFill>
              </a:rPr>
              <a:t> </a:t>
            </a:r>
            <a:r>
              <a:rPr lang="ru-RU" sz="2800" b="1" i="1" dirty="0" err="1" smtClean="0">
                <a:solidFill>
                  <a:srgbClr val="660033"/>
                </a:solidFill>
              </a:rPr>
              <a:t>разів</a:t>
            </a:r>
            <a:r>
              <a:rPr lang="ru-RU" sz="2800" b="1" i="1" dirty="0" smtClean="0">
                <a:solidFill>
                  <a:srgbClr val="660033"/>
                </a:solidFill>
              </a:rPr>
              <a:t> </a:t>
            </a:r>
            <a:r>
              <a:rPr lang="ru-RU" sz="2800" b="1" i="1" dirty="0" err="1" smtClean="0">
                <a:solidFill>
                  <a:srgbClr val="660033"/>
                </a:solidFill>
              </a:rPr>
              <a:t>відрізняються</a:t>
            </a:r>
            <a:r>
              <a:rPr lang="ru-RU" sz="2800" b="1" i="1" dirty="0" smtClean="0">
                <a:solidFill>
                  <a:srgbClr val="660033"/>
                </a:solidFill>
              </a:rPr>
              <a:t> опори </a:t>
            </a:r>
            <a:r>
              <a:rPr lang="ru-RU" sz="2800" b="1" i="1" dirty="0" err="1" smtClean="0">
                <a:solidFill>
                  <a:srgbClr val="660033"/>
                </a:solidFill>
              </a:rPr>
              <a:t>між</a:t>
            </a:r>
            <a:r>
              <a:rPr lang="ru-RU" sz="2800" b="1" i="1" dirty="0" smtClean="0">
                <a:solidFill>
                  <a:srgbClr val="660033"/>
                </a:solidFill>
              </a:rPr>
              <a:t> точками </a:t>
            </a:r>
            <a:r>
              <a:rPr lang="ru-RU" sz="2800" b="1" i="1" dirty="0" smtClean="0">
                <a:solidFill>
                  <a:srgbClr val="0000FF"/>
                </a:solidFill>
                <a:latin typeface="Comic Sans MS" pitchFamily="66" charset="0"/>
              </a:rPr>
              <a:t>А</a:t>
            </a:r>
            <a:r>
              <a:rPr lang="ru-RU" sz="2800" b="1" i="1" dirty="0" smtClean="0">
                <a:solidFill>
                  <a:srgbClr val="660033"/>
                </a:solidFill>
              </a:rPr>
              <a:t> и </a:t>
            </a:r>
            <a:r>
              <a:rPr lang="ru-RU" sz="2800" b="1" i="1" dirty="0" smtClean="0">
                <a:solidFill>
                  <a:srgbClr val="0000FF"/>
                </a:solidFill>
                <a:latin typeface="Comic Sans MS" pitchFamily="66" charset="0"/>
              </a:rPr>
              <a:t>В</a:t>
            </a:r>
            <a:r>
              <a:rPr lang="ru-RU" sz="2800" b="1" i="1" dirty="0" smtClean="0">
                <a:solidFill>
                  <a:srgbClr val="660033"/>
                </a:solidFill>
              </a:rPr>
              <a:t>? Опори </a:t>
            </a:r>
            <a:r>
              <a:rPr lang="ru-RU" sz="2800" b="1" i="1" dirty="0" err="1" smtClean="0">
                <a:solidFill>
                  <a:srgbClr val="660033"/>
                </a:solidFill>
              </a:rPr>
              <a:t>усіх</a:t>
            </a:r>
            <a:r>
              <a:rPr lang="ru-RU" sz="2800" b="1" i="1" dirty="0" smtClean="0">
                <a:solidFill>
                  <a:srgbClr val="660033"/>
                </a:solidFill>
              </a:rPr>
              <a:t> </a:t>
            </a:r>
            <a:r>
              <a:rPr lang="ru-RU" sz="2800" b="1" i="1" dirty="0" err="1" smtClean="0">
                <a:solidFill>
                  <a:srgbClr val="660033"/>
                </a:solidFill>
              </a:rPr>
              <a:t>резисторів</a:t>
            </a:r>
            <a:r>
              <a:rPr lang="ru-RU" sz="2800" b="1" i="1" dirty="0" smtClean="0">
                <a:solidFill>
                  <a:srgbClr val="660033"/>
                </a:solidFill>
              </a:rPr>
              <a:t> </a:t>
            </a:r>
            <a:r>
              <a:rPr lang="ru-RU" sz="2800" b="1" i="1" dirty="0" err="1" smtClean="0">
                <a:solidFill>
                  <a:srgbClr val="660033"/>
                </a:solidFill>
              </a:rPr>
              <a:t>однаковію</a:t>
            </a:r>
            <a:endParaRPr lang="ru-RU" sz="2800" b="1" i="1" dirty="0" smtClean="0">
              <a:solidFill>
                <a:srgbClr val="660033"/>
              </a:solidFill>
            </a:endParaRPr>
          </a:p>
        </p:txBody>
      </p:sp>
      <p:grpSp>
        <p:nvGrpSpPr>
          <p:cNvPr id="18436" name="Group 125"/>
          <p:cNvGrpSpPr>
            <a:grpSpLocks/>
          </p:cNvGrpSpPr>
          <p:nvPr/>
        </p:nvGrpSpPr>
        <p:grpSpPr bwMode="auto">
          <a:xfrm>
            <a:off x="468313" y="1557338"/>
            <a:ext cx="3311525" cy="2016125"/>
            <a:chOff x="431" y="1570"/>
            <a:chExt cx="2086" cy="1270"/>
          </a:xfrm>
        </p:grpSpPr>
        <p:sp>
          <p:nvSpPr>
            <p:cNvPr id="18528" name="Text Box 4"/>
            <p:cNvSpPr txBox="1">
              <a:spLocks noChangeArrowheads="1"/>
            </p:cNvSpPr>
            <p:nvPr/>
          </p:nvSpPr>
          <p:spPr bwMode="auto">
            <a:xfrm>
              <a:off x="1098" y="1628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/>
            </a:p>
          </p:txBody>
        </p:sp>
        <p:sp>
          <p:nvSpPr>
            <p:cNvPr id="18529" name="Rectangle 10"/>
            <p:cNvSpPr>
              <a:spLocks noChangeArrowheads="1"/>
            </p:cNvSpPr>
            <p:nvPr/>
          </p:nvSpPr>
          <p:spPr bwMode="auto">
            <a:xfrm>
              <a:off x="1247" y="1616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0" name="Rectangle 11"/>
            <p:cNvSpPr>
              <a:spLocks noChangeArrowheads="1"/>
            </p:cNvSpPr>
            <p:nvPr/>
          </p:nvSpPr>
          <p:spPr bwMode="auto">
            <a:xfrm>
              <a:off x="1247" y="2341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1" name="Rectangle 12"/>
            <p:cNvSpPr>
              <a:spLocks noChangeArrowheads="1"/>
            </p:cNvSpPr>
            <p:nvPr/>
          </p:nvSpPr>
          <p:spPr bwMode="auto">
            <a:xfrm rot="5400000">
              <a:off x="641" y="1949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2" name="Rectangle 13"/>
            <p:cNvSpPr>
              <a:spLocks noChangeArrowheads="1"/>
            </p:cNvSpPr>
            <p:nvPr/>
          </p:nvSpPr>
          <p:spPr bwMode="auto">
            <a:xfrm rot="5400000">
              <a:off x="1866" y="1949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33" name="Line 14"/>
            <p:cNvSpPr>
              <a:spLocks noChangeShapeType="1"/>
            </p:cNvSpPr>
            <p:nvPr/>
          </p:nvSpPr>
          <p:spPr bwMode="auto">
            <a:xfrm flipH="1">
              <a:off x="884" y="1706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4" name="Line 15"/>
            <p:cNvSpPr>
              <a:spLocks noChangeShapeType="1"/>
            </p:cNvSpPr>
            <p:nvPr/>
          </p:nvSpPr>
          <p:spPr bwMode="auto">
            <a:xfrm flipH="1">
              <a:off x="1746" y="1706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5" name="Line 16"/>
            <p:cNvSpPr>
              <a:spLocks noChangeShapeType="1"/>
            </p:cNvSpPr>
            <p:nvPr/>
          </p:nvSpPr>
          <p:spPr bwMode="auto">
            <a:xfrm>
              <a:off x="884" y="1706"/>
              <a:ext cx="0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6" name="Line 17"/>
            <p:cNvSpPr>
              <a:spLocks noChangeShapeType="1"/>
            </p:cNvSpPr>
            <p:nvPr/>
          </p:nvSpPr>
          <p:spPr bwMode="auto">
            <a:xfrm>
              <a:off x="2109" y="1706"/>
              <a:ext cx="0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7" name="Line 18"/>
            <p:cNvSpPr>
              <a:spLocks noChangeShapeType="1"/>
            </p:cNvSpPr>
            <p:nvPr/>
          </p:nvSpPr>
          <p:spPr bwMode="auto">
            <a:xfrm>
              <a:off x="884" y="2296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8" name="Line 19"/>
            <p:cNvSpPr>
              <a:spLocks noChangeShapeType="1"/>
            </p:cNvSpPr>
            <p:nvPr/>
          </p:nvSpPr>
          <p:spPr bwMode="auto">
            <a:xfrm>
              <a:off x="2109" y="2296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39" name="Line 20"/>
            <p:cNvSpPr>
              <a:spLocks noChangeShapeType="1"/>
            </p:cNvSpPr>
            <p:nvPr/>
          </p:nvSpPr>
          <p:spPr bwMode="auto">
            <a:xfrm>
              <a:off x="884" y="2478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0" name="Line 21"/>
            <p:cNvSpPr>
              <a:spLocks noChangeShapeType="1"/>
            </p:cNvSpPr>
            <p:nvPr/>
          </p:nvSpPr>
          <p:spPr bwMode="auto">
            <a:xfrm>
              <a:off x="1746" y="2478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1" name="Line 22"/>
            <p:cNvSpPr>
              <a:spLocks noChangeShapeType="1"/>
            </p:cNvSpPr>
            <p:nvPr/>
          </p:nvSpPr>
          <p:spPr bwMode="auto">
            <a:xfrm flipH="1">
              <a:off x="431" y="2478"/>
              <a:ext cx="453" cy="2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2" name="Line 23"/>
            <p:cNvSpPr>
              <a:spLocks noChangeShapeType="1"/>
            </p:cNvSpPr>
            <p:nvPr/>
          </p:nvSpPr>
          <p:spPr bwMode="auto">
            <a:xfrm>
              <a:off x="2109" y="2478"/>
              <a:ext cx="408" cy="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43" name="Oval 24"/>
            <p:cNvSpPr>
              <a:spLocks noChangeArrowheads="1"/>
            </p:cNvSpPr>
            <p:nvPr/>
          </p:nvSpPr>
          <p:spPr bwMode="auto">
            <a:xfrm>
              <a:off x="839" y="2432"/>
              <a:ext cx="91" cy="91"/>
            </a:xfrm>
            <a:prstGeom prst="ellipse">
              <a:avLst/>
            </a:prstGeom>
            <a:solidFill>
              <a:srgbClr val="66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rgbClr val="660033"/>
                </a:solidFill>
              </a:endParaRPr>
            </a:p>
          </p:txBody>
        </p:sp>
        <p:sp>
          <p:nvSpPr>
            <p:cNvPr id="18544" name="Oval 25"/>
            <p:cNvSpPr>
              <a:spLocks noChangeArrowheads="1"/>
            </p:cNvSpPr>
            <p:nvPr/>
          </p:nvSpPr>
          <p:spPr bwMode="auto">
            <a:xfrm>
              <a:off x="2064" y="2432"/>
              <a:ext cx="91" cy="91"/>
            </a:xfrm>
            <a:prstGeom prst="ellipse">
              <a:avLst/>
            </a:prstGeom>
            <a:solidFill>
              <a:srgbClr val="66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rgbClr val="660033"/>
                </a:solidFill>
              </a:endParaRPr>
            </a:p>
          </p:txBody>
        </p:sp>
        <p:sp>
          <p:nvSpPr>
            <p:cNvPr id="18545" name="Text Box 26"/>
            <p:cNvSpPr txBox="1">
              <a:spLocks noChangeArrowheads="1"/>
            </p:cNvSpPr>
            <p:nvPr/>
          </p:nvSpPr>
          <p:spPr bwMode="auto">
            <a:xfrm>
              <a:off x="793" y="2523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b="1">
                  <a:solidFill>
                    <a:srgbClr val="660033"/>
                  </a:solidFill>
                </a:rPr>
                <a:t>А</a:t>
              </a:r>
            </a:p>
          </p:txBody>
        </p:sp>
        <p:sp>
          <p:nvSpPr>
            <p:cNvPr id="18546" name="Text Box 27"/>
            <p:cNvSpPr txBox="1">
              <a:spLocks noChangeArrowheads="1"/>
            </p:cNvSpPr>
            <p:nvPr/>
          </p:nvSpPr>
          <p:spPr bwMode="auto">
            <a:xfrm>
              <a:off x="1973" y="2523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b="1">
                  <a:solidFill>
                    <a:srgbClr val="660033"/>
                  </a:solidFill>
                </a:rPr>
                <a:t>В</a:t>
              </a:r>
            </a:p>
          </p:txBody>
        </p:sp>
        <p:sp>
          <p:nvSpPr>
            <p:cNvPr id="18547" name="Text Box 28"/>
            <p:cNvSpPr txBox="1">
              <a:spLocks noChangeArrowheads="1"/>
            </p:cNvSpPr>
            <p:nvPr/>
          </p:nvSpPr>
          <p:spPr bwMode="auto">
            <a:xfrm>
              <a:off x="1383" y="1570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48" name="Text Box 29"/>
            <p:cNvSpPr txBox="1">
              <a:spLocks noChangeArrowheads="1"/>
            </p:cNvSpPr>
            <p:nvPr/>
          </p:nvSpPr>
          <p:spPr bwMode="auto">
            <a:xfrm>
              <a:off x="748" y="1888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49" name="Text Box 30"/>
            <p:cNvSpPr txBox="1">
              <a:spLocks noChangeArrowheads="1"/>
            </p:cNvSpPr>
            <p:nvPr/>
          </p:nvSpPr>
          <p:spPr bwMode="auto">
            <a:xfrm>
              <a:off x="1383" y="2296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50" name="Text Box 31"/>
            <p:cNvSpPr txBox="1">
              <a:spLocks noChangeArrowheads="1"/>
            </p:cNvSpPr>
            <p:nvPr/>
          </p:nvSpPr>
          <p:spPr bwMode="auto">
            <a:xfrm>
              <a:off x="1973" y="1933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</p:grpSp>
      <p:sp>
        <p:nvSpPr>
          <p:cNvPr id="18437" name="Text Box 32"/>
          <p:cNvSpPr txBox="1">
            <a:spLocks noChangeArrowheads="1"/>
          </p:cNvSpPr>
          <p:nvPr/>
        </p:nvSpPr>
        <p:spPr bwMode="auto">
          <a:xfrm>
            <a:off x="4572000" y="1916113"/>
            <a:ext cx="4392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0000FF"/>
                </a:solidFill>
              </a:rPr>
              <a:t>R</a:t>
            </a:r>
            <a:r>
              <a:rPr lang="en-US" sz="1600" b="1">
                <a:solidFill>
                  <a:srgbClr val="0000FF"/>
                </a:solidFill>
              </a:rPr>
              <a:t>1</a:t>
            </a:r>
            <a:r>
              <a:rPr lang="en-US" sz="3600" b="1">
                <a:solidFill>
                  <a:srgbClr val="0000FF"/>
                </a:solidFill>
              </a:rPr>
              <a:t>= R + R + R = 3R</a:t>
            </a:r>
            <a:r>
              <a:rPr lang="ru-RU" sz="3600" b="1">
                <a:solidFill>
                  <a:srgbClr val="0000FF"/>
                </a:solidFill>
              </a:rPr>
              <a:t>;</a:t>
            </a:r>
          </a:p>
        </p:txBody>
      </p:sp>
      <p:sp>
        <p:nvSpPr>
          <p:cNvPr id="18438" name="Text Box 33"/>
          <p:cNvSpPr txBox="1">
            <a:spLocks noChangeArrowheads="1"/>
          </p:cNvSpPr>
          <p:nvPr/>
        </p:nvSpPr>
        <p:spPr bwMode="auto">
          <a:xfrm>
            <a:off x="4643438" y="2708275"/>
            <a:ext cx="13700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R</a:t>
            </a:r>
            <a:r>
              <a:rPr lang="en-US" sz="1600" b="1">
                <a:solidFill>
                  <a:srgbClr val="0000FF"/>
                </a:solidFill>
              </a:rPr>
              <a:t>2</a:t>
            </a:r>
            <a:r>
              <a:rPr lang="en-US" sz="3200" b="1">
                <a:solidFill>
                  <a:srgbClr val="0000FF"/>
                </a:solidFill>
              </a:rPr>
              <a:t>= R</a:t>
            </a:r>
            <a:r>
              <a:rPr lang="ru-RU" sz="3200" b="1">
                <a:solidFill>
                  <a:srgbClr val="0000FF"/>
                </a:solidFill>
              </a:rPr>
              <a:t>;</a:t>
            </a:r>
          </a:p>
        </p:txBody>
      </p:sp>
      <p:sp>
        <p:nvSpPr>
          <p:cNvPr id="18439" name="Text Box 34"/>
          <p:cNvSpPr txBox="1">
            <a:spLocks noChangeArrowheads="1"/>
          </p:cNvSpPr>
          <p:nvPr/>
        </p:nvSpPr>
        <p:spPr bwMode="auto">
          <a:xfrm>
            <a:off x="250825" y="18446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FF"/>
                </a:solidFill>
              </a:rPr>
              <a:t>а)</a:t>
            </a:r>
            <a:endParaRPr lang="el-GR" sz="2800" b="1">
              <a:solidFill>
                <a:srgbClr val="0000FF"/>
              </a:solidFill>
              <a:cs typeface="Arial" charset="0"/>
            </a:endParaRPr>
          </a:p>
        </p:txBody>
      </p:sp>
      <p:sp>
        <p:nvSpPr>
          <p:cNvPr id="18440" name="Text Box 35"/>
          <p:cNvSpPr txBox="1">
            <a:spLocks noChangeArrowheads="1"/>
          </p:cNvSpPr>
          <p:nvPr/>
        </p:nvSpPr>
        <p:spPr bwMode="auto">
          <a:xfrm>
            <a:off x="6804025" y="2708275"/>
            <a:ext cx="1798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R</a:t>
            </a:r>
            <a:r>
              <a:rPr lang="en-US" sz="1600" b="1">
                <a:solidFill>
                  <a:srgbClr val="0000FF"/>
                </a:solidFill>
              </a:rPr>
              <a:t>0</a:t>
            </a:r>
            <a:r>
              <a:rPr lang="en-US" sz="3200" b="1">
                <a:solidFill>
                  <a:srgbClr val="0000FF"/>
                </a:solidFill>
              </a:rPr>
              <a:t>= 3</a:t>
            </a:r>
            <a:r>
              <a:rPr lang="ru-RU" sz="3200" b="1">
                <a:solidFill>
                  <a:srgbClr val="0000FF"/>
                </a:solidFill>
              </a:rPr>
              <a:t>/4</a:t>
            </a:r>
            <a:r>
              <a:rPr lang="en-US" sz="3200" b="1">
                <a:solidFill>
                  <a:srgbClr val="0000FF"/>
                </a:solidFill>
              </a:rPr>
              <a:t>R</a:t>
            </a:r>
            <a:endParaRPr lang="ru-RU" sz="3200" b="1">
              <a:solidFill>
                <a:srgbClr val="0000FF"/>
              </a:solidFill>
            </a:endParaRPr>
          </a:p>
        </p:txBody>
      </p:sp>
      <p:sp>
        <p:nvSpPr>
          <p:cNvPr id="18441" name="Text Box 36"/>
          <p:cNvSpPr txBox="1">
            <a:spLocks noChangeArrowheads="1"/>
          </p:cNvSpPr>
          <p:nvPr/>
        </p:nvSpPr>
        <p:spPr bwMode="auto">
          <a:xfrm>
            <a:off x="3708400" y="4149725"/>
            <a:ext cx="523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FF"/>
                </a:solidFill>
              </a:rPr>
              <a:t>б)</a:t>
            </a:r>
          </a:p>
        </p:txBody>
      </p:sp>
      <p:sp>
        <p:nvSpPr>
          <p:cNvPr id="18442" name="Text Box 40"/>
          <p:cNvSpPr txBox="1">
            <a:spLocks noChangeArrowheads="1"/>
          </p:cNvSpPr>
          <p:nvPr/>
        </p:nvSpPr>
        <p:spPr bwMode="auto">
          <a:xfrm>
            <a:off x="8963025" y="4818063"/>
            <a:ext cx="3457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grpSp>
        <p:nvGrpSpPr>
          <p:cNvPr id="18443" name="Group 126"/>
          <p:cNvGrpSpPr>
            <a:grpSpLocks/>
          </p:cNvGrpSpPr>
          <p:nvPr/>
        </p:nvGrpSpPr>
        <p:grpSpPr bwMode="auto">
          <a:xfrm>
            <a:off x="4284663" y="3933825"/>
            <a:ext cx="3382962" cy="1871663"/>
            <a:chOff x="3016" y="2160"/>
            <a:chExt cx="2223" cy="1225"/>
          </a:xfrm>
        </p:grpSpPr>
        <p:sp>
          <p:nvSpPr>
            <p:cNvPr id="18503" name="Text Box 38"/>
            <p:cNvSpPr txBox="1">
              <a:spLocks noChangeArrowheads="1"/>
            </p:cNvSpPr>
            <p:nvPr/>
          </p:nvSpPr>
          <p:spPr bwMode="auto">
            <a:xfrm>
              <a:off x="3061" y="2309"/>
              <a:ext cx="2178" cy="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2000" b="1">
                <a:solidFill>
                  <a:srgbClr val="660033"/>
                </a:solidFill>
              </a:endParaRPr>
            </a:p>
            <a:p>
              <a:endParaRPr lang="ru-RU"/>
            </a:p>
          </p:txBody>
        </p:sp>
        <p:sp>
          <p:nvSpPr>
            <p:cNvPr id="18504" name="Text Box 39"/>
            <p:cNvSpPr txBox="1">
              <a:spLocks noChangeArrowheads="1"/>
            </p:cNvSpPr>
            <p:nvPr/>
          </p:nvSpPr>
          <p:spPr bwMode="auto">
            <a:xfrm>
              <a:off x="3923" y="2296"/>
              <a:ext cx="255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05" name="Rectangle 41"/>
            <p:cNvSpPr>
              <a:spLocks noChangeArrowheads="1"/>
            </p:cNvSpPr>
            <p:nvPr/>
          </p:nvSpPr>
          <p:spPr bwMode="auto">
            <a:xfrm>
              <a:off x="3833" y="2342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6" name="Text Box 42"/>
            <p:cNvSpPr txBox="1">
              <a:spLocks noChangeArrowheads="1"/>
            </p:cNvSpPr>
            <p:nvPr/>
          </p:nvSpPr>
          <p:spPr bwMode="auto">
            <a:xfrm>
              <a:off x="4468" y="2341"/>
              <a:ext cx="255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07" name="Text Box 45"/>
            <p:cNvSpPr txBox="1">
              <a:spLocks noChangeArrowheads="1"/>
            </p:cNvSpPr>
            <p:nvPr/>
          </p:nvSpPr>
          <p:spPr bwMode="auto">
            <a:xfrm>
              <a:off x="3969" y="2296"/>
              <a:ext cx="255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08" name="Rectangle 46"/>
            <p:cNvSpPr>
              <a:spLocks noChangeArrowheads="1"/>
            </p:cNvSpPr>
            <p:nvPr/>
          </p:nvSpPr>
          <p:spPr bwMode="auto">
            <a:xfrm>
              <a:off x="3833" y="3067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9" name="Text Box 47"/>
            <p:cNvSpPr txBox="1">
              <a:spLocks noChangeArrowheads="1"/>
            </p:cNvSpPr>
            <p:nvPr/>
          </p:nvSpPr>
          <p:spPr bwMode="auto">
            <a:xfrm>
              <a:off x="4468" y="3066"/>
              <a:ext cx="255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10" name="Rectangle 48"/>
            <p:cNvSpPr>
              <a:spLocks noChangeArrowheads="1"/>
            </p:cNvSpPr>
            <p:nvPr/>
          </p:nvSpPr>
          <p:spPr bwMode="auto">
            <a:xfrm rot="5400000">
              <a:off x="3227" y="2675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11" name="Rectangle 49"/>
            <p:cNvSpPr>
              <a:spLocks noChangeArrowheads="1"/>
            </p:cNvSpPr>
            <p:nvPr/>
          </p:nvSpPr>
          <p:spPr bwMode="auto">
            <a:xfrm rot="5400000">
              <a:off x="4513" y="2659"/>
              <a:ext cx="485" cy="181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12" name="Text Box 50"/>
            <p:cNvSpPr txBox="1">
              <a:spLocks noChangeArrowheads="1"/>
            </p:cNvSpPr>
            <p:nvPr/>
          </p:nvSpPr>
          <p:spPr bwMode="auto">
            <a:xfrm>
              <a:off x="3969" y="3022"/>
              <a:ext cx="255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13" name="Text Box 51"/>
            <p:cNvSpPr txBox="1">
              <a:spLocks noChangeArrowheads="1"/>
            </p:cNvSpPr>
            <p:nvPr/>
          </p:nvSpPr>
          <p:spPr bwMode="auto">
            <a:xfrm>
              <a:off x="4604" y="2568"/>
              <a:ext cx="255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14" name="Text Box 52"/>
            <p:cNvSpPr txBox="1">
              <a:spLocks noChangeArrowheads="1"/>
            </p:cNvSpPr>
            <p:nvPr/>
          </p:nvSpPr>
          <p:spPr bwMode="auto">
            <a:xfrm>
              <a:off x="3334" y="2568"/>
              <a:ext cx="255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solidFill>
                    <a:srgbClr val="660033"/>
                  </a:solidFill>
                </a:rPr>
                <a:t>R</a:t>
              </a:r>
              <a:endParaRPr lang="ru-RU" sz="2400" b="1">
                <a:solidFill>
                  <a:srgbClr val="660033"/>
                </a:solidFill>
              </a:endParaRPr>
            </a:p>
          </p:txBody>
        </p:sp>
        <p:sp>
          <p:nvSpPr>
            <p:cNvPr id="18515" name="Line 53"/>
            <p:cNvSpPr>
              <a:spLocks noChangeShapeType="1"/>
            </p:cNvSpPr>
            <p:nvPr/>
          </p:nvSpPr>
          <p:spPr bwMode="auto">
            <a:xfrm flipH="1">
              <a:off x="3470" y="2432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6" name="Line 54"/>
            <p:cNvSpPr>
              <a:spLocks noChangeShapeType="1"/>
            </p:cNvSpPr>
            <p:nvPr/>
          </p:nvSpPr>
          <p:spPr bwMode="auto">
            <a:xfrm flipH="1">
              <a:off x="4332" y="2432"/>
              <a:ext cx="40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7" name="Line 55"/>
            <p:cNvSpPr>
              <a:spLocks noChangeShapeType="1"/>
            </p:cNvSpPr>
            <p:nvPr/>
          </p:nvSpPr>
          <p:spPr bwMode="auto">
            <a:xfrm flipH="1">
              <a:off x="3470" y="3158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8" name="Line 56"/>
            <p:cNvSpPr>
              <a:spLocks noChangeShapeType="1"/>
            </p:cNvSpPr>
            <p:nvPr/>
          </p:nvSpPr>
          <p:spPr bwMode="auto">
            <a:xfrm flipH="1">
              <a:off x="4332" y="3158"/>
              <a:ext cx="40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9" name="Line 57"/>
            <p:cNvSpPr>
              <a:spLocks noChangeShapeType="1"/>
            </p:cNvSpPr>
            <p:nvPr/>
          </p:nvSpPr>
          <p:spPr bwMode="auto">
            <a:xfrm>
              <a:off x="3470" y="2432"/>
              <a:ext cx="0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0" name="Line 58"/>
            <p:cNvSpPr>
              <a:spLocks noChangeShapeType="1"/>
            </p:cNvSpPr>
            <p:nvPr/>
          </p:nvSpPr>
          <p:spPr bwMode="auto">
            <a:xfrm flipV="1">
              <a:off x="3470" y="3022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1" name="Line 60"/>
            <p:cNvSpPr>
              <a:spLocks noChangeShapeType="1"/>
            </p:cNvSpPr>
            <p:nvPr/>
          </p:nvSpPr>
          <p:spPr bwMode="auto">
            <a:xfrm>
              <a:off x="4740" y="2432"/>
              <a:ext cx="0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2" name="Line 61"/>
            <p:cNvSpPr>
              <a:spLocks noChangeShapeType="1"/>
            </p:cNvSpPr>
            <p:nvPr/>
          </p:nvSpPr>
          <p:spPr bwMode="auto">
            <a:xfrm flipV="1">
              <a:off x="4740" y="2976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3" name="Oval 62"/>
            <p:cNvSpPr>
              <a:spLocks noChangeArrowheads="1"/>
            </p:cNvSpPr>
            <p:nvPr/>
          </p:nvSpPr>
          <p:spPr bwMode="auto">
            <a:xfrm>
              <a:off x="3424" y="3113"/>
              <a:ext cx="91" cy="91"/>
            </a:xfrm>
            <a:prstGeom prst="ellipse">
              <a:avLst/>
            </a:prstGeom>
            <a:solidFill>
              <a:srgbClr val="66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rgbClr val="660033"/>
                </a:solidFill>
              </a:endParaRPr>
            </a:p>
          </p:txBody>
        </p:sp>
        <p:sp>
          <p:nvSpPr>
            <p:cNvPr id="18524" name="Oval 64"/>
            <p:cNvSpPr>
              <a:spLocks noChangeArrowheads="1"/>
            </p:cNvSpPr>
            <p:nvPr/>
          </p:nvSpPr>
          <p:spPr bwMode="auto">
            <a:xfrm>
              <a:off x="4694" y="2387"/>
              <a:ext cx="91" cy="91"/>
            </a:xfrm>
            <a:prstGeom prst="ellipse">
              <a:avLst/>
            </a:prstGeom>
            <a:solidFill>
              <a:srgbClr val="6600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rgbClr val="660033"/>
                </a:solidFill>
              </a:endParaRPr>
            </a:p>
          </p:txBody>
        </p:sp>
        <p:sp>
          <p:nvSpPr>
            <p:cNvPr id="18525" name="Text Box 65"/>
            <p:cNvSpPr txBox="1">
              <a:spLocks noChangeArrowheads="1"/>
            </p:cNvSpPr>
            <p:nvPr/>
          </p:nvSpPr>
          <p:spPr bwMode="auto">
            <a:xfrm>
              <a:off x="4649" y="2160"/>
              <a:ext cx="227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000" b="1">
                  <a:solidFill>
                    <a:srgbClr val="660033"/>
                  </a:solidFill>
                </a:rPr>
                <a:t>В</a:t>
              </a:r>
            </a:p>
          </p:txBody>
        </p:sp>
        <p:sp>
          <p:nvSpPr>
            <p:cNvPr id="18526" name="Line 66"/>
            <p:cNvSpPr>
              <a:spLocks noChangeShapeType="1"/>
            </p:cNvSpPr>
            <p:nvPr/>
          </p:nvSpPr>
          <p:spPr bwMode="auto">
            <a:xfrm flipH="1">
              <a:off x="3016" y="3158"/>
              <a:ext cx="454" cy="2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27" name="Line 67"/>
            <p:cNvSpPr>
              <a:spLocks noChangeShapeType="1"/>
            </p:cNvSpPr>
            <p:nvPr/>
          </p:nvSpPr>
          <p:spPr bwMode="auto">
            <a:xfrm flipV="1">
              <a:off x="4740" y="2251"/>
              <a:ext cx="453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44" name="Text Box 68"/>
          <p:cNvSpPr txBox="1">
            <a:spLocks noChangeArrowheads="1"/>
          </p:cNvSpPr>
          <p:nvPr/>
        </p:nvSpPr>
        <p:spPr bwMode="auto">
          <a:xfrm>
            <a:off x="519113" y="5219700"/>
            <a:ext cx="2127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0000FF"/>
                </a:solidFill>
              </a:rPr>
              <a:t>R</a:t>
            </a:r>
            <a:r>
              <a:rPr lang="en-US" sz="1600" b="1">
                <a:solidFill>
                  <a:srgbClr val="0000FF"/>
                </a:solidFill>
              </a:rPr>
              <a:t>1</a:t>
            </a:r>
            <a:r>
              <a:rPr lang="en-US" sz="3200" b="1">
                <a:solidFill>
                  <a:srgbClr val="0000FF"/>
                </a:solidFill>
              </a:rPr>
              <a:t>=R</a:t>
            </a:r>
            <a:r>
              <a:rPr lang="en-US" sz="1600" b="1">
                <a:solidFill>
                  <a:srgbClr val="0000FF"/>
                </a:solidFill>
              </a:rPr>
              <a:t>2</a:t>
            </a:r>
            <a:r>
              <a:rPr lang="en-US" sz="3200" b="1">
                <a:solidFill>
                  <a:srgbClr val="0000FF"/>
                </a:solidFill>
              </a:rPr>
              <a:t>=2R</a:t>
            </a:r>
            <a:r>
              <a:rPr lang="ru-RU" sz="3200" b="1">
                <a:solidFill>
                  <a:srgbClr val="0000FF"/>
                </a:solidFill>
              </a:rPr>
              <a:t>;</a:t>
            </a:r>
          </a:p>
          <a:p>
            <a:r>
              <a:rPr lang="en-US" sz="3200" b="1">
                <a:solidFill>
                  <a:srgbClr val="0000FF"/>
                </a:solidFill>
              </a:rPr>
              <a:t>R</a:t>
            </a:r>
            <a:r>
              <a:rPr lang="en-US" sz="1600" b="1">
                <a:solidFill>
                  <a:srgbClr val="0000FF"/>
                </a:solidFill>
              </a:rPr>
              <a:t>0</a:t>
            </a:r>
            <a:r>
              <a:rPr lang="en-US" sz="3200" b="1">
                <a:solidFill>
                  <a:srgbClr val="0000FF"/>
                </a:solidFill>
              </a:rPr>
              <a:t>=R</a:t>
            </a:r>
            <a:endParaRPr lang="ru-RU" sz="3200" b="1">
              <a:solidFill>
                <a:srgbClr val="0000FF"/>
              </a:solidFill>
            </a:endParaRPr>
          </a:p>
        </p:txBody>
      </p:sp>
      <p:sp>
        <p:nvSpPr>
          <p:cNvPr id="24645" name="Text Box 69"/>
          <p:cNvSpPr txBox="1">
            <a:spLocks noChangeArrowheads="1"/>
          </p:cNvSpPr>
          <p:nvPr/>
        </p:nvSpPr>
        <p:spPr bwMode="auto">
          <a:xfrm>
            <a:off x="3132138" y="5805488"/>
            <a:ext cx="35290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CC0099"/>
                </a:solidFill>
              </a:rPr>
              <a:t>R</a:t>
            </a:r>
            <a:r>
              <a:rPr lang="ru-RU" sz="2800" b="1">
                <a:solidFill>
                  <a:srgbClr val="660033"/>
                </a:solidFill>
              </a:rPr>
              <a:t>а</a:t>
            </a:r>
            <a:r>
              <a:rPr lang="ru-RU" sz="4000">
                <a:solidFill>
                  <a:srgbClr val="0000FF"/>
                </a:solidFill>
              </a:rPr>
              <a:t>:</a:t>
            </a:r>
            <a:r>
              <a:rPr lang="en-US" sz="4000" b="1">
                <a:solidFill>
                  <a:srgbClr val="CC0099"/>
                </a:solidFill>
              </a:rPr>
              <a:t>R</a:t>
            </a:r>
            <a:r>
              <a:rPr lang="ru-RU" sz="2800" b="1">
                <a:solidFill>
                  <a:srgbClr val="660033"/>
                </a:solidFill>
              </a:rPr>
              <a:t>б</a:t>
            </a:r>
            <a:r>
              <a:rPr lang="ru-RU" sz="4000" b="1">
                <a:solidFill>
                  <a:srgbClr val="CC0099"/>
                </a:solidFill>
              </a:rPr>
              <a:t> = 0,75</a:t>
            </a:r>
            <a:endParaRPr lang="ru-RU" sz="4000" b="1">
              <a:solidFill>
                <a:srgbClr val="660033"/>
              </a:solidFill>
            </a:endParaRPr>
          </a:p>
        </p:txBody>
      </p:sp>
      <p:grpSp>
        <p:nvGrpSpPr>
          <p:cNvPr id="12" name="Group 128"/>
          <p:cNvGrpSpPr>
            <a:grpSpLocks/>
          </p:cNvGrpSpPr>
          <p:nvPr/>
        </p:nvGrpSpPr>
        <p:grpSpPr bwMode="auto">
          <a:xfrm>
            <a:off x="3995738" y="1700213"/>
            <a:ext cx="4968875" cy="1871662"/>
            <a:chOff x="2064" y="192"/>
            <a:chExt cx="3599" cy="4057"/>
          </a:xfrm>
        </p:grpSpPr>
        <p:sp>
          <p:nvSpPr>
            <p:cNvPr id="2" name="Freeform 129"/>
            <p:cNvSpPr>
              <a:spLocks/>
            </p:cNvSpPr>
            <p:nvPr/>
          </p:nvSpPr>
          <p:spPr bwMode="auto">
            <a:xfrm>
              <a:off x="2064" y="367"/>
              <a:ext cx="3599" cy="3882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8479" name="Group 130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8501" name="Oval 13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3" name="Freeform 132"/>
              <p:cNvSpPr>
                <a:spLocks/>
              </p:cNvSpPr>
              <p:nvPr/>
            </p:nvSpPr>
            <p:spPr bwMode="auto">
              <a:xfrm>
                <a:off x="276" y="191"/>
                <a:ext cx="156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80" name="Group 133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18499" name="Oval 134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4" name="Freeform 135"/>
              <p:cNvSpPr>
                <a:spLocks/>
              </p:cNvSpPr>
              <p:nvPr/>
            </p:nvSpPr>
            <p:spPr bwMode="auto">
              <a:xfrm>
                <a:off x="274" y="190"/>
                <a:ext cx="163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81" name="Group 136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8497" name="Oval 13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5" name="Freeform 138"/>
              <p:cNvSpPr>
                <a:spLocks/>
              </p:cNvSpPr>
              <p:nvPr/>
            </p:nvSpPr>
            <p:spPr bwMode="auto">
              <a:xfrm>
                <a:off x="274" y="190"/>
                <a:ext cx="160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82" name="Group 139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8495" name="Oval 14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6" name="Freeform 141"/>
              <p:cNvSpPr>
                <a:spLocks/>
              </p:cNvSpPr>
              <p:nvPr/>
            </p:nvSpPr>
            <p:spPr bwMode="auto">
              <a:xfrm>
                <a:off x="276" y="190"/>
                <a:ext cx="156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83" name="Group 142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8493" name="Oval 14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7" name="Freeform 144"/>
              <p:cNvSpPr>
                <a:spLocks/>
              </p:cNvSpPr>
              <p:nvPr/>
            </p:nvSpPr>
            <p:spPr bwMode="auto">
              <a:xfrm>
                <a:off x="275" y="190"/>
                <a:ext cx="159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84" name="Group 145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8491" name="Oval 14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8" name="Freeform 147"/>
              <p:cNvSpPr>
                <a:spLocks/>
              </p:cNvSpPr>
              <p:nvPr/>
            </p:nvSpPr>
            <p:spPr bwMode="auto">
              <a:xfrm>
                <a:off x="275" y="190"/>
                <a:ext cx="163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sp>
          <p:nvSpPr>
            <p:cNvPr id="18485" name="Freeform 148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"/>
                <a:gd name="T13" fmla="*/ 0 h 2377"/>
                <a:gd name="T14" fmla="*/ 206 w 206"/>
                <a:gd name="T15" fmla="*/ 2377 h 2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8486" name="Freeform 149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55 w 384"/>
                <a:gd name="T1" fmla="*/ 9477 h 1248"/>
                <a:gd name="T2" fmla="*/ 97 w 384"/>
                <a:gd name="T3" fmla="*/ 8383 h 1248"/>
                <a:gd name="T4" fmla="*/ 39 w 384"/>
                <a:gd name="T5" fmla="*/ 5103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8487" name="Freeform 150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56 w 384"/>
                <a:gd name="T1" fmla="*/ 1508 h 1248"/>
                <a:gd name="T2" fmla="*/ 98 w 384"/>
                <a:gd name="T3" fmla="*/ 1333 h 1248"/>
                <a:gd name="T4" fmla="*/ 39 w 384"/>
                <a:gd name="T5" fmla="*/ 81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8488" name="Group 151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8489" name="Oval 15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" name="Freeform 153"/>
              <p:cNvSpPr>
                <a:spLocks/>
              </p:cNvSpPr>
              <p:nvPr/>
            </p:nvSpPr>
            <p:spPr bwMode="auto">
              <a:xfrm>
                <a:off x="275" y="191"/>
                <a:ext cx="159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</p:grpSp>
      <p:sp>
        <p:nvSpPr>
          <p:cNvPr id="18448" name="Line 97"/>
          <p:cNvSpPr>
            <a:spLocks noChangeShapeType="1"/>
          </p:cNvSpPr>
          <p:nvPr/>
        </p:nvSpPr>
        <p:spPr bwMode="auto">
          <a:xfrm>
            <a:off x="4500563" y="1773238"/>
            <a:ext cx="4319587" cy="0"/>
          </a:xfrm>
          <a:prstGeom prst="line">
            <a:avLst/>
          </a:prstGeom>
          <a:noFill/>
          <a:ln w="120650" cmpd="thinThick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9" name="Line 98"/>
          <p:cNvSpPr>
            <a:spLocks noChangeShapeType="1"/>
          </p:cNvSpPr>
          <p:nvPr/>
        </p:nvSpPr>
        <p:spPr bwMode="auto">
          <a:xfrm>
            <a:off x="0" y="4941888"/>
            <a:ext cx="3276600" cy="0"/>
          </a:xfrm>
          <a:prstGeom prst="line">
            <a:avLst/>
          </a:prstGeom>
          <a:noFill/>
          <a:ln w="120650" cmpd="thinThick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0" name="Group 128"/>
          <p:cNvGrpSpPr>
            <a:grpSpLocks/>
          </p:cNvGrpSpPr>
          <p:nvPr/>
        </p:nvGrpSpPr>
        <p:grpSpPr bwMode="auto">
          <a:xfrm>
            <a:off x="-323850" y="4868863"/>
            <a:ext cx="3671888" cy="1873250"/>
            <a:chOff x="2064" y="192"/>
            <a:chExt cx="3599" cy="4057"/>
          </a:xfrm>
        </p:grpSpPr>
        <p:sp>
          <p:nvSpPr>
            <p:cNvPr id="92289" name="Freeform 129"/>
            <p:cNvSpPr>
              <a:spLocks/>
            </p:cNvSpPr>
            <p:nvPr/>
          </p:nvSpPr>
          <p:spPr bwMode="auto">
            <a:xfrm>
              <a:off x="2064" y="367"/>
              <a:ext cx="3599" cy="3882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8454" name="Group 130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8476" name="Oval 13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2" name="Freeform 132"/>
              <p:cNvSpPr>
                <a:spLocks/>
              </p:cNvSpPr>
              <p:nvPr/>
            </p:nvSpPr>
            <p:spPr bwMode="auto">
              <a:xfrm>
                <a:off x="277" y="191"/>
                <a:ext cx="155" cy="371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55" name="Group 133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18474" name="Oval 134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5" name="Freeform 135"/>
              <p:cNvSpPr>
                <a:spLocks/>
              </p:cNvSpPr>
              <p:nvPr/>
            </p:nvSpPr>
            <p:spPr bwMode="auto">
              <a:xfrm>
                <a:off x="274" y="190"/>
                <a:ext cx="163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56" name="Group 136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8472" name="Oval 13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8" name="Freeform 138"/>
              <p:cNvSpPr>
                <a:spLocks/>
              </p:cNvSpPr>
              <p:nvPr/>
            </p:nvSpPr>
            <p:spPr bwMode="auto">
              <a:xfrm>
                <a:off x="274" y="190"/>
                <a:ext cx="161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57" name="Group 139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8470" name="Oval 14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1" name="Freeform 141"/>
              <p:cNvSpPr>
                <a:spLocks/>
              </p:cNvSpPr>
              <p:nvPr/>
            </p:nvSpPr>
            <p:spPr bwMode="auto">
              <a:xfrm>
                <a:off x="276" y="190"/>
                <a:ext cx="153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58" name="Group 142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8468" name="Oval 14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4" name="Freeform 144"/>
              <p:cNvSpPr>
                <a:spLocks/>
              </p:cNvSpPr>
              <p:nvPr/>
            </p:nvSpPr>
            <p:spPr bwMode="auto">
              <a:xfrm>
                <a:off x="275" y="190"/>
                <a:ext cx="161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8459" name="Group 145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8466" name="Oval 14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7" name="Freeform 147"/>
              <p:cNvSpPr>
                <a:spLocks/>
              </p:cNvSpPr>
              <p:nvPr/>
            </p:nvSpPr>
            <p:spPr bwMode="auto">
              <a:xfrm>
                <a:off x="275" y="190"/>
                <a:ext cx="161" cy="368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sp>
          <p:nvSpPr>
            <p:cNvPr id="18460" name="Freeform 148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"/>
                <a:gd name="T13" fmla="*/ 0 h 2377"/>
                <a:gd name="T14" fmla="*/ 206 w 206"/>
                <a:gd name="T15" fmla="*/ 2377 h 2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8461" name="Freeform 149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55 w 384"/>
                <a:gd name="T1" fmla="*/ 9477 h 1248"/>
                <a:gd name="T2" fmla="*/ 97 w 384"/>
                <a:gd name="T3" fmla="*/ 8383 h 1248"/>
                <a:gd name="T4" fmla="*/ 39 w 384"/>
                <a:gd name="T5" fmla="*/ 5103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8462" name="Freeform 150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56 w 384"/>
                <a:gd name="T1" fmla="*/ 1508 h 1248"/>
                <a:gd name="T2" fmla="*/ 98 w 384"/>
                <a:gd name="T3" fmla="*/ 1333 h 1248"/>
                <a:gd name="T4" fmla="*/ 39 w 384"/>
                <a:gd name="T5" fmla="*/ 81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8463" name="Group 151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8464" name="Oval 15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13" name="Freeform 153"/>
              <p:cNvSpPr>
                <a:spLocks/>
              </p:cNvSpPr>
              <p:nvPr/>
            </p:nvSpPr>
            <p:spPr bwMode="auto">
              <a:xfrm>
                <a:off x="277" y="191"/>
                <a:ext cx="161" cy="371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</p:grpSp>
      <p:sp>
        <p:nvSpPr>
          <p:cNvPr id="18451" name="Text Box 127"/>
          <p:cNvSpPr txBox="1">
            <a:spLocks noChangeArrowheads="1"/>
          </p:cNvSpPr>
          <p:nvPr/>
        </p:nvSpPr>
        <p:spPr bwMode="auto">
          <a:xfrm>
            <a:off x="8440738" y="4313238"/>
            <a:ext cx="1635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52" name="Text Box 152"/>
          <p:cNvSpPr txBox="1">
            <a:spLocks noChangeArrowheads="1"/>
          </p:cNvSpPr>
          <p:nvPr/>
        </p:nvSpPr>
        <p:spPr bwMode="auto">
          <a:xfrm>
            <a:off x="4427538" y="5157788"/>
            <a:ext cx="439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660033"/>
                </a:solidFill>
              </a:rPr>
              <a:t>A</a:t>
            </a:r>
            <a:endParaRPr lang="ru-RU" sz="2400" b="1">
              <a:solidFill>
                <a:srgbClr val="660033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212" y="4590269"/>
            <a:ext cx="1774825" cy="204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451 0.01065 L 0.47865 0.0106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67 0.01041 L -0.31094 0.0104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46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46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46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6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12553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i="1" dirty="0" err="1" smtClean="0">
                <a:solidFill>
                  <a:srgbClr val="0000FF"/>
                </a:solidFill>
              </a:rPr>
              <a:t>Рішення</a:t>
            </a:r>
            <a:r>
              <a:rPr lang="ru-RU" sz="3600" b="1" i="1" dirty="0" smtClean="0">
                <a:solidFill>
                  <a:srgbClr val="0000FF"/>
                </a:solidFill>
              </a:rPr>
              <a:t> задач на </a:t>
            </a:r>
            <a:r>
              <a:rPr lang="ru-RU" sz="3600" b="1" i="1" dirty="0" err="1" smtClean="0">
                <a:solidFill>
                  <a:srgbClr val="0000FF"/>
                </a:solidFill>
              </a:rPr>
              <a:t>мішані</a:t>
            </a:r>
            <a:r>
              <a:rPr lang="ru-RU" sz="3600" b="1" i="1" dirty="0" smtClean="0">
                <a:solidFill>
                  <a:srgbClr val="0000FF"/>
                </a:solidFill>
              </a:rPr>
              <a:t> з</a:t>
            </a:r>
            <a:r>
              <a:rPr lang="en-US" sz="3600" b="1" i="1" dirty="0" smtClean="0">
                <a:solidFill>
                  <a:srgbClr val="0000FF"/>
                </a:solidFill>
              </a:rPr>
              <a:t>’</a:t>
            </a:r>
            <a:r>
              <a:rPr lang="ru-RU" sz="3600" b="1" i="1" dirty="0" err="1" smtClean="0">
                <a:solidFill>
                  <a:srgbClr val="0000FF"/>
                </a:solidFill>
              </a:rPr>
              <a:t>єднання</a:t>
            </a:r>
            <a:r>
              <a:rPr lang="ru-RU" sz="3600" b="1" i="1" dirty="0" smtClean="0">
                <a:solidFill>
                  <a:srgbClr val="0000FF"/>
                </a:solidFill>
              </a:rPr>
              <a:t>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96975"/>
            <a:ext cx="8243887" cy="89217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uk-UA" b="1" i="1" dirty="0" smtClean="0">
                <a:solidFill>
                  <a:srgbClr val="CC0099"/>
                </a:solidFill>
              </a:rPr>
              <a:t>За схемою визначте покази амперметра</a:t>
            </a:r>
            <a:endParaRPr lang="ru-RU" b="1" i="1" dirty="0" smtClean="0">
              <a:solidFill>
                <a:srgbClr val="CC0099"/>
              </a:solidFill>
            </a:endParaRPr>
          </a:p>
        </p:txBody>
      </p:sp>
      <p:sp>
        <p:nvSpPr>
          <p:cNvPr id="8201" name="Text Box 4"/>
          <p:cNvSpPr txBox="1">
            <a:spLocks noChangeArrowheads="1"/>
          </p:cNvSpPr>
          <p:nvPr/>
        </p:nvSpPr>
        <p:spPr bwMode="auto">
          <a:xfrm>
            <a:off x="8532813" y="765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202" name="Line 180"/>
          <p:cNvSpPr>
            <a:spLocks noChangeShapeType="1"/>
          </p:cNvSpPr>
          <p:nvPr/>
        </p:nvSpPr>
        <p:spPr bwMode="auto">
          <a:xfrm>
            <a:off x="4173538" y="4881563"/>
            <a:ext cx="0" cy="995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203" name="Group 202"/>
          <p:cNvGrpSpPr>
            <a:grpSpLocks/>
          </p:cNvGrpSpPr>
          <p:nvPr/>
        </p:nvGrpSpPr>
        <p:grpSpPr bwMode="auto">
          <a:xfrm>
            <a:off x="1187450" y="2205038"/>
            <a:ext cx="6848475" cy="3424237"/>
            <a:chOff x="748" y="1389"/>
            <a:chExt cx="4314" cy="2157"/>
          </a:xfrm>
        </p:grpSpPr>
        <p:sp>
          <p:nvSpPr>
            <p:cNvPr id="8205" name="Text Box 187"/>
            <p:cNvSpPr txBox="1">
              <a:spLocks noChangeArrowheads="1"/>
            </p:cNvSpPr>
            <p:nvPr/>
          </p:nvSpPr>
          <p:spPr bwMode="auto">
            <a:xfrm>
              <a:off x="1474" y="2251"/>
              <a:ext cx="5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/>
                <a:t>15 Ом</a:t>
              </a:r>
            </a:p>
          </p:txBody>
        </p:sp>
        <p:grpSp>
          <p:nvGrpSpPr>
            <p:cNvPr id="8206" name="Group 146"/>
            <p:cNvGrpSpPr>
              <a:grpSpLocks/>
            </p:cNvGrpSpPr>
            <p:nvPr/>
          </p:nvGrpSpPr>
          <p:grpSpPr bwMode="auto">
            <a:xfrm>
              <a:off x="748" y="1434"/>
              <a:ext cx="2041" cy="1095"/>
              <a:chOff x="385" y="3022"/>
              <a:chExt cx="953" cy="499"/>
            </a:xfrm>
          </p:grpSpPr>
          <p:sp>
            <p:nvSpPr>
              <p:cNvPr id="8229" name="Rectangle 147"/>
              <p:cNvSpPr>
                <a:spLocks noChangeArrowheads="1"/>
              </p:cNvSpPr>
              <p:nvPr/>
            </p:nvSpPr>
            <p:spPr bwMode="auto">
              <a:xfrm>
                <a:off x="703" y="302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30" name="Rectangle 148"/>
              <p:cNvSpPr>
                <a:spLocks noChangeArrowheads="1"/>
              </p:cNvSpPr>
              <p:nvPr/>
            </p:nvSpPr>
            <p:spPr bwMode="auto">
              <a:xfrm>
                <a:off x="703" y="3203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31" name="Rectangle 149"/>
              <p:cNvSpPr>
                <a:spLocks noChangeArrowheads="1"/>
              </p:cNvSpPr>
              <p:nvPr/>
            </p:nvSpPr>
            <p:spPr bwMode="auto">
              <a:xfrm>
                <a:off x="703" y="3385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32" name="Line 150"/>
              <p:cNvSpPr>
                <a:spLocks noChangeShapeType="1"/>
              </p:cNvSpPr>
              <p:nvPr/>
            </p:nvSpPr>
            <p:spPr bwMode="auto">
              <a:xfrm flipH="1">
                <a:off x="521" y="31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3" name="Line 151"/>
              <p:cNvSpPr>
                <a:spLocks noChangeShapeType="1"/>
              </p:cNvSpPr>
              <p:nvPr/>
            </p:nvSpPr>
            <p:spPr bwMode="auto">
              <a:xfrm flipH="1">
                <a:off x="521" y="3294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4" name="Line 152"/>
              <p:cNvSpPr>
                <a:spLocks noChangeShapeType="1"/>
              </p:cNvSpPr>
              <p:nvPr/>
            </p:nvSpPr>
            <p:spPr bwMode="auto">
              <a:xfrm flipH="1">
                <a:off x="521" y="343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5" name="Line 153"/>
              <p:cNvSpPr>
                <a:spLocks noChangeShapeType="1"/>
              </p:cNvSpPr>
              <p:nvPr/>
            </p:nvSpPr>
            <p:spPr bwMode="auto">
              <a:xfrm flipH="1">
                <a:off x="1020" y="31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6" name="Line 154"/>
              <p:cNvSpPr>
                <a:spLocks noChangeShapeType="1"/>
              </p:cNvSpPr>
              <p:nvPr/>
            </p:nvSpPr>
            <p:spPr bwMode="auto">
              <a:xfrm flipH="1">
                <a:off x="1020" y="343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7" name="Line 155"/>
              <p:cNvSpPr>
                <a:spLocks noChangeShapeType="1"/>
              </p:cNvSpPr>
              <p:nvPr/>
            </p:nvSpPr>
            <p:spPr bwMode="auto">
              <a:xfrm flipH="1">
                <a:off x="1020" y="31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8" name="Line 156"/>
              <p:cNvSpPr>
                <a:spLocks noChangeShapeType="1"/>
              </p:cNvSpPr>
              <p:nvPr/>
            </p:nvSpPr>
            <p:spPr bwMode="auto">
              <a:xfrm flipH="1">
                <a:off x="1020" y="343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9" name="Line 157"/>
              <p:cNvSpPr>
                <a:spLocks noChangeShapeType="1"/>
              </p:cNvSpPr>
              <p:nvPr/>
            </p:nvSpPr>
            <p:spPr bwMode="auto">
              <a:xfrm flipH="1">
                <a:off x="1020" y="3294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0" name="Line 158"/>
              <p:cNvSpPr>
                <a:spLocks noChangeShapeType="1"/>
              </p:cNvSpPr>
              <p:nvPr/>
            </p:nvSpPr>
            <p:spPr bwMode="auto">
              <a:xfrm>
                <a:off x="521" y="3113"/>
                <a:ext cx="0" cy="3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1" name="Line 159"/>
              <p:cNvSpPr>
                <a:spLocks noChangeShapeType="1"/>
              </p:cNvSpPr>
              <p:nvPr/>
            </p:nvSpPr>
            <p:spPr bwMode="auto">
              <a:xfrm flipV="1">
                <a:off x="1202" y="3113"/>
                <a:ext cx="0" cy="3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2" name="Line 160"/>
              <p:cNvSpPr>
                <a:spLocks noChangeShapeType="1"/>
              </p:cNvSpPr>
              <p:nvPr/>
            </p:nvSpPr>
            <p:spPr bwMode="auto">
              <a:xfrm flipH="1">
                <a:off x="385" y="3294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43" name="Line 161"/>
              <p:cNvSpPr>
                <a:spLocks noChangeShapeType="1"/>
              </p:cNvSpPr>
              <p:nvPr/>
            </p:nvSpPr>
            <p:spPr bwMode="auto">
              <a:xfrm>
                <a:off x="1202" y="3294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207" name="Group 162"/>
            <p:cNvGrpSpPr>
              <a:grpSpLocks/>
            </p:cNvGrpSpPr>
            <p:nvPr/>
          </p:nvGrpSpPr>
          <p:grpSpPr bwMode="auto">
            <a:xfrm>
              <a:off x="3415" y="1669"/>
              <a:ext cx="1647" cy="704"/>
              <a:chOff x="385" y="2568"/>
              <a:chExt cx="907" cy="363"/>
            </a:xfrm>
          </p:grpSpPr>
          <p:sp>
            <p:nvSpPr>
              <p:cNvPr id="8219" name="Rectangle 163"/>
              <p:cNvSpPr>
                <a:spLocks noChangeArrowheads="1"/>
              </p:cNvSpPr>
              <p:nvPr/>
            </p:nvSpPr>
            <p:spPr bwMode="auto">
              <a:xfrm>
                <a:off x="703" y="2568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20" name="Rectangle 164"/>
              <p:cNvSpPr>
                <a:spLocks noChangeArrowheads="1"/>
              </p:cNvSpPr>
              <p:nvPr/>
            </p:nvSpPr>
            <p:spPr bwMode="auto">
              <a:xfrm>
                <a:off x="703" y="2795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21" name="Line 165"/>
              <p:cNvSpPr>
                <a:spLocks noChangeShapeType="1"/>
              </p:cNvSpPr>
              <p:nvPr/>
            </p:nvSpPr>
            <p:spPr bwMode="auto">
              <a:xfrm flipH="1">
                <a:off x="521" y="265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2" name="Line 166"/>
              <p:cNvSpPr>
                <a:spLocks noChangeShapeType="1"/>
              </p:cNvSpPr>
              <p:nvPr/>
            </p:nvSpPr>
            <p:spPr bwMode="auto">
              <a:xfrm flipH="1">
                <a:off x="521" y="284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3" name="Line 167"/>
              <p:cNvSpPr>
                <a:spLocks noChangeShapeType="1"/>
              </p:cNvSpPr>
              <p:nvPr/>
            </p:nvSpPr>
            <p:spPr bwMode="auto">
              <a:xfrm flipH="1">
                <a:off x="975" y="265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4" name="Line 168"/>
              <p:cNvSpPr>
                <a:spLocks noChangeShapeType="1"/>
              </p:cNvSpPr>
              <p:nvPr/>
            </p:nvSpPr>
            <p:spPr bwMode="auto">
              <a:xfrm flipH="1">
                <a:off x="975" y="284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5" name="Line 169"/>
              <p:cNvSpPr>
                <a:spLocks noChangeShapeType="1"/>
              </p:cNvSpPr>
              <p:nvPr/>
            </p:nvSpPr>
            <p:spPr bwMode="auto">
              <a:xfrm>
                <a:off x="521" y="2659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6" name="Line 170"/>
              <p:cNvSpPr>
                <a:spLocks noChangeShapeType="1"/>
              </p:cNvSpPr>
              <p:nvPr/>
            </p:nvSpPr>
            <p:spPr bwMode="auto">
              <a:xfrm>
                <a:off x="1156" y="2659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7" name="Line 171"/>
              <p:cNvSpPr>
                <a:spLocks noChangeShapeType="1"/>
              </p:cNvSpPr>
              <p:nvPr/>
            </p:nvSpPr>
            <p:spPr bwMode="auto">
              <a:xfrm flipH="1">
                <a:off x="385" y="2750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8" name="Line 172"/>
              <p:cNvSpPr>
                <a:spLocks noChangeShapeType="1"/>
              </p:cNvSpPr>
              <p:nvPr/>
            </p:nvSpPr>
            <p:spPr bwMode="auto">
              <a:xfrm>
                <a:off x="1156" y="2750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08" name="Line 176"/>
            <p:cNvSpPr>
              <a:spLocks noChangeShapeType="1"/>
            </p:cNvSpPr>
            <p:nvPr/>
          </p:nvSpPr>
          <p:spPr bwMode="auto">
            <a:xfrm>
              <a:off x="748" y="2061"/>
              <a:ext cx="0" cy="13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9" name="Line 177"/>
            <p:cNvSpPr>
              <a:spLocks noChangeShapeType="1"/>
            </p:cNvSpPr>
            <p:nvPr/>
          </p:nvSpPr>
          <p:spPr bwMode="auto">
            <a:xfrm>
              <a:off x="748" y="3311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0" name="Line 178"/>
            <p:cNvSpPr>
              <a:spLocks noChangeShapeType="1"/>
            </p:cNvSpPr>
            <p:nvPr/>
          </p:nvSpPr>
          <p:spPr bwMode="auto">
            <a:xfrm>
              <a:off x="748" y="3388"/>
              <a:ext cx="18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Line 179"/>
            <p:cNvSpPr>
              <a:spLocks noChangeShapeType="1"/>
            </p:cNvSpPr>
            <p:nvPr/>
          </p:nvSpPr>
          <p:spPr bwMode="auto">
            <a:xfrm>
              <a:off x="2552" y="3231"/>
              <a:ext cx="0" cy="31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2" name="Line 181"/>
            <p:cNvSpPr>
              <a:spLocks noChangeShapeType="1"/>
            </p:cNvSpPr>
            <p:nvPr/>
          </p:nvSpPr>
          <p:spPr bwMode="auto">
            <a:xfrm>
              <a:off x="2671" y="3424"/>
              <a:ext cx="2386" cy="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3" name="Line 182"/>
            <p:cNvSpPr>
              <a:spLocks noChangeShapeType="1"/>
            </p:cNvSpPr>
            <p:nvPr/>
          </p:nvSpPr>
          <p:spPr bwMode="auto">
            <a:xfrm flipH="1" flipV="1">
              <a:off x="5057" y="2024"/>
              <a:ext cx="0" cy="136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14" name="Rectangle 184"/>
            <p:cNvSpPr>
              <a:spLocks noChangeArrowheads="1"/>
            </p:cNvSpPr>
            <p:nvPr/>
          </p:nvSpPr>
          <p:spPr bwMode="auto">
            <a:xfrm>
              <a:off x="2629" y="2919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+</a:t>
              </a:r>
            </a:p>
          </p:txBody>
        </p:sp>
        <p:sp>
          <p:nvSpPr>
            <p:cNvPr id="8215" name="Rectangle 185"/>
            <p:cNvSpPr>
              <a:spLocks noChangeArrowheads="1"/>
            </p:cNvSpPr>
            <p:nvPr/>
          </p:nvSpPr>
          <p:spPr bwMode="auto">
            <a:xfrm>
              <a:off x="2238" y="2842"/>
              <a:ext cx="33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_</a:t>
              </a:r>
            </a:p>
          </p:txBody>
        </p:sp>
        <p:grpSp>
          <p:nvGrpSpPr>
            <p:cNvPr id="8216" name="Group 190"/>
            <p:cNvGrpSpPr>
              <a:grpSpLocks/>
            </p:cNvGrpSpPr>
            <p:nvPr/>
          </p:nvGrpSpPr>
          <p:grpSpPr bwMode="auto">
            <a:xfrm>
              <a:off x="2765" y="1758"/>
              <a:ext cx="627" cy="546"/>
              <a:chOff x="4830" y="1207"/>
              <a:chExt cx="607" cy="535"/>
            </a:xfrm>
          </p:grpSpPr>
          <p:sp>
            <p:nvSpPr>
              <p:cNvPr id="8217" name="Oval 173"/>
              <p:cNvSpPr>
                <a:spLocks noChangeArrowheads="1"/>
              </p:cNvSpPr>
              <p:nvPr/>
            </p:nvSpPr>
            <p:spPr bwMode="auto">
              <a:xfrm>
                <a:off x="4830" y="1207"/>
                <a:ext cx="607" cy="53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18" name="Text Box 189"/>
              <p:cNvSpPr txBox="1">
                <a:spLocks noChangeArrowheads="1"/>
              </p:cNvSpPr>
              <p:nvPr/>
            </p:nvSpPr>
            <p:spPr bwMode="auto">
              <a:xfrm>
                <a:off x="4967" y="1207"/>
                <a:ext cx="336" cy="4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4000" b="1">
                    <a:solidFill>
                      <a:srgbClr val="6600FF"/>
                    </a:solidFill>
                  </a:rPr>
                  <a:t>А</a:t>
                </a:r>
              </a:p>
            </p:txBody>
          </p:sp>
        </p:grpSp>
        <p:graphicFrame>
          <p:nvGraphicFramePr>
            <p:cNvPr id="8194" name="Object 193"/>
            <p:cNvGraphicFramePr>
              <a:graphicFrameLocks noChangeAspect="1"/>
            </p:cNvGraphicFramePr>
            <p:nvPr/>
          </p:nvGraphicFramePr>
          <p:xfrm>
            <a:off x="1610" y="1389"/>
            <a:ext cx="311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59" name="Формула" r:id="rId3" imgW="177480" imgH="215640" progId="Equation.3">
                    <p:embed/>
                  </p:oleObj>
                </mc:Choice>
                <mc:Fallback>
                  <p:oleObj name="Формула" r:id="rId3" imgW="177480" imgH="215640" progId="Equation.3">
                    <p:embed/>
                    <p:pic>
                      <p:nvPicPr>
                        <p:cNvPr id="0" name="Object 19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10" y="1389"/>
                          <a:ext cx="311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5" name="Object 195"/>
            <p:cNvGraphicFramePr>
              <a:graphicFrameLocks noChangeAspect="1"/>
            </p:cNvGraphicFramePr>
            <p:nvPr/>
          </p:nvGraphicFramePr>
          <p:xfrm>
            <a:off x="1610" y="1797"/>
            <a:ext cx="317" cy="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0" name="Формула" r:id="rId5" imgW="190440" imgH="215640" progId="Equation.3">
                    <p:embed/>
                  </p:oleObj>
                </mc:Choice>
                <mc:Fallback>
                  <p:oleObj name="Формула" r:id="rId5" imgW="190440" imgH="215640" progId="Equation.3">
                    <p:embed/>
                    <p:pic>
                      <p:nvPicPr>
                        <p:cNvPr id="0" name="Object 19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10" y="1797"/>
                          <a:ext cx="317" cy="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6" name="Object 196"/>
            <p:cNvGraphicFramePr>
              <a:graphicFrameLocks noChangeAspect="1"/>
            </p:cNvGraphicFramePr>
            <p:nvPr/>
          </p:nvGraphicFramePr>
          <p:xfrm>
            <a:off x="1610" y="2205"/>
            <a:ext cx="392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1" name="Формула" r:id="rId7" imgW="190440" imgH="228600" progId="Equation.3">
                    <p:embed/>
                  </p:oleObj>
                </mc:Choice>
                <mc:Fallback>
                  <p:oleObj name="Формула" r:id="rId7" imgW="190440" imgH="228600" progId="Equation.3">
                    <p:embed/>
                    <p:pic>
                      <p:nvPicPr>
                        <p:cNvPr id="0" name="Object 19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10" y="2205"/>
                          <a:ext cx="392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7" name="Object 197"/>
            <p:cNvGraphicFramePr>
              <a:graphicFrameLocks noChangeAspect="1"/>
            </p:cNvGraphicFramePr>
            <p:nvPr/>
          </p:nvGraphicFramePr>
          <p:xfrm>
            <a:off x="4105" y="1616"/>
            <a:ext cx="298" cy="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2" name="Формула" r:id="rId9" imgW="190440" imgH="215640" progId="Equation.3">
                    <p:embed/>
                  </p:oleObj>
                </mc:Choice>
                <mc:Fallback>
                  <p:oleObj name="Формула" r:id="rId9" imgW="190440" imgH="215640" progId="Equation.3">
                    <p:embed/>
                    <p:pic>
                      <p:nvPicPr>
                        <p:cNvPr id="0" name="Object 19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05" y="1616"/>
                          <a:ext cx="298" cy="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8" name="Object 198"/>
            <p:cNvGraphicFramePr>
              <a:graphicFrameLocks noChangeAspect="1"/>
            </p:cNvGraphicFramePr>
            <p:nvPr/>
          </p:nvGraphicFramePr>
          <p:xfrm>
            <a:off x="4105" y="2069"/>
            <a:ext cx="341" cy="3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3" name="Формула" r:id="rId11" imgW="190440" imgH="228600" progId="Equation.3">
                    <p:embed/>
                  </p:oleObj>
                </mc:Choice>
                <mc:Fallback>
                  <p:oleObj name="Формула" r:id="rId11" imgW="190440" imgH="228600" progId="Equation.3">
                    <p:embed/>
                    <p:pic>
                      <p:nvPicPr>
                        <p:cNvPr id="0" name="Object 19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05" y="2069"/>
                          <a:ext cx="341" cy="36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204" name="Text Box 199"/>
          <p:cNvSpPr txBox="1">
            <a:spLocks noChangeArrowheads="1"/>
          </p:cNvSpPr>
          <p:nvPr/>
        </p:nvSpPr>
        <p:spPr bwMode="auto">
          <a:xfrm>
            <a:off x="3851275" y="6021388"/>
            <a:ext cx="768350" cy="64135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6600FF"/>
                </a:solidFill>
              </a:rPr>
              <a:t>3</a:t>
            </a:r>
            <a:r>
              <a:rPr lang="ru-RU" sz="3600" b="1">
                <a:solidFill>
                  <a:srgbClr val="6600FF"/>
                </a:solidFill>
              </a:rPr>
              <a:t>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4" name="Object 6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80975" y="1563688"/>
          <a:ext cx="2624138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8" name="Формула" r:id="rId3" imgW="1015920" imgH="228600" progId="Equation.3">
                  <p:embed/>
                </p:oleObj>
              </mc:Choice>
              <mc:Fallback>
                <p:oleObj name="Формула" r:id="rId3" imgW="101592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1563688"/>
                        <a:ext cx="2624138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7" name="Object 9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07950" y="936625"/>
          <a:ext cx="33464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9" name="Формула" r:id="rId5" imgW="1295280" imgH="228600" progId="Equation.3">
                  <p:embed/>
                </p:oleObj>
              </mc:Choice>
              <mc:Fallback>
                <p:oleObj name="Формула" r:id="rId5" imgW="129528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936625"/>
                        <a:ext cx="3346450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80" name="Object 12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55600" y="2060575"/>
          <a:ext cx="1411288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0" name="Формула" r:id="rId7" imgW="545760" imgH="228600" progId="Equation.3">
                  <p:embed/>
                </p:oleObj>
              </mc:Choice>
              <mc:Fallback>
                <p:oleObj name="Формула" r:id="rId7" imgW="54576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600" y="2060575"/>
                        <a:ext cx="1411288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83" name="Object 15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250825" y="2924175"/>
          <a:ext cx="1214438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1" name="Формула" r:id="rId9" imgW="368280" imgH="228600" progId="Equation.3">
                  <p:embed/>
                </p:oleObj>
              </mc:Choice>
              <mc:Fallback>
                <p:oleObj name="Формула" r:id="rId9" imgW="36828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924175"/>
                        <a:ext cx="1214438" cy="754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79388" y="333375"/>
            <a:ext cx="1908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i="0">
                <a:solidFill>
                  <a:srgbClr val="6600FF"/>
                </a:solidFill>
                <a:latin typeface="Comic Sans MS" pitchFamily="66" charset="0"/>
              </a:rPr>
              <a:t>Дано:</a:t>
            </a: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4722083" y="381937"/>
            <a:ext cx="234070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0" dirty="0" err="1" smtClean="0">
                <a:solidFill>
                  <a:srgbClr val="6600FF"/>
                </a:solidFill>
                <a:latin typeface="Comic Sans MS" pitchFamily="66" charset="0"/>
              </a:rPr>
              <a:t>Рішення</a:t>
            </a:r>
            <a:r>
              <a:rPr lang="ru-RU" sz="4000" b="1" i="0" dirty="0" smtClean="0">
                <a:solidFill>
                  <a:srgbClr val="6600FF"/>
                </a:solidFill>
                <a:latin typeface="Comic Sans MS" pitchFamily="66" charset="0"/>
              </a:rPr>
              <a:t>:</a:t>
            </a:r>
            <a:endParaRPr lang="ru-RU" sz="4000" b="1" i="0" dirty="0">
              <a:solidFill>
                <a:srgbClr val="6600FF"/>
              </a:solidFill>
              <a:latin typeface="Comic Sans MS" pitchFamily="66" charset="0"/>
            </a:endParaRPr>
          </a:p>
        </p:txBody>
      </p:sp>
      <p:sp>
        <p:nvSpPr>
          <p:cNvPr id="58386" name="Line 18"/>
          <p:cNvSpPr>
            <a:spLocks noChangeShapeType="1"/>
          </p:cNvSpPr>
          <p:nvPr/>
        </p:nvSpPr>
        <p:spPr bwMode="auto">
          <a:xfrm>
            <a:off x="0" y="2708275"/>
            <a:ext cx="34194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387" name="Line 19"/>
          <p:cNvSpPr>
            <a:spLocks noChangeShapeType="1"/>
          </p:cNvSpPr>
          <p:nvPr/>
        </p:nvSpPr>
        <p:spPr bwMode="auto">
          <a:xfrm>
            <a:off x="3419475" y="549275"/>
            <a:ext cx="0" cy="30241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8388" name="Object 20"/>
          <p:cNvGraphicFramePr>
            <a:graphicFrameLocks noChangeAspect="1"/>
          </p:cNvGraphicFramePr>
          <p:nvPr/>
        </p:nvGraphicFramePr>
        <p:xfrm>
          <a:off x="3565525" y="1125538"/>
          <a:ext cx="4389438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2" name="Формула" r:id="rId11" imgW="1587240" imgH="393480" progId="Equation.3">
                  <p:embed/>
                </p:oleObj>
              </mc:Choice>
              <mc:Fallback>
                <p:oleObj name="Формула" r:id="rId11" imgW="1587240" imgH="39348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5525" y="1125538"/>
                        <a:ext cx="4389438" cy="935037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89" name="Object 21"/>
          <p:cNvGraphicFramePr>
            <a:graphicFrameLocks noChangeAspect="1"/>
          </p:cNvGraphicFramePr>
          <p:nvPr/>
        </p:nvGraphicFramePr>
        <p:xfrm>
          <a:off x="3563938" y="2133600"/>
          <a:ext cx="4548187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3" name="Формула" r:id="rId13" imgW="1701720" imgH="393480" progId="Equation.3">
                  <p:embed/>
                </p:oleObj>
              </mc:Choice>
              <mc:Fallback>
                <p:oleObj name="Формула" r:id="rId13" imgW="1701720" imgH="3934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2133600"/>
                        <a:ext cx="4548187" cy="935038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90" name="Object 22"/>
          <p:cNvGraphicFramePr>
            <a:graphicFrameLocks noChangeAspect="1"/>
          </p:cNvGraphicFramePr>
          <p:nvPr/>
        </p:nvGraphicFramePr>
        <p:xfrm>
          <a:off x="2540000" y="3213100"/>
          <a:ext cx="6604000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4" name="Формула" r:id="rId15" imgW="2463480" imgH="253800" progId="Equation.3">
                  <p:embed/>
                </p:oleObj>
              </mc:Choice>
              <mc:Fallback>
                <p:oleObj name="Формула" r:id="rId15" imgW="2463480" imgH="2538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0" y="3213100"/>
                        <a:ext cx="6604000" cy="722313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91" name="Object 23"/>
          <p:cNvGraphicFramePr>
            <a:graphicFrameLocks noChangeAspect="1"/>
          </p:cNvGraphicFramePr>
          <p:nvPr/>
        </p:nvGraphicFramePr>
        <p:xfrm>
          <a:off x="2627313" y="4149725"/>
          <a:ext cx="4103687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5" name="Формула" r:id="rId17" imgW="1511280" imgH="431640" progId="Equation.3">
                  <p:embed/>
                </p:oleObj>
              </mc:Choice>
              <mc:Fallback>
                <p:oleObj name="Формула" r:id="rId17" imgW="1511280" imgH="4316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4149725"/>
                        <a:ext cx="4103687" cy="1079500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92" name="Text Box 24"/>
          <p:cNvSpPr txBox="1">
            <a:spLocks noChangeArrowheads="1"/>
          </p:cNvSpPr>
          <p:nvPr/>
        </p:nvSpPr>
        <p:spPr bwMode="auto">
          <a:xfrm>
            <a:off x="323850" y="5805488"/>
            <a:ext cx="4108450" cy="70167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6600FF"/>
                </a:solidFill>
                <a:latin typeface="Comic Sans MS" pitchFamily="66" charset="0"/>
              </a:rPr>
              <a:t>Ответ: 0,2 Ом.</a:t>
            </a:r>
          </a:p>
        </p:txBody>
      </p:sp>
      <p:grpSp>
        <p:nvGrpSpPr>
          <p:cNvPr id="9237" name="Group 73"/>
          <p:cNvGrpSpPr>
            <a:grpSpLocks/>
          </p:cNvGrpSpPr>
          <p:nvPr/>
        </p:nvGrpSpPr>
        <p:grpSpPr bwMode="auto">
          <a:xfrm>
            <a:off x="5795963" y="5383213"/>
            <a:ext cx="2984500" cy="1474787"/>
            <a:chOff x="3359" y="3294"/>
            <a:chExt cx="1880" cy="929"/>
          </a:xfrm>
        </p:grpSpPr>
        <p:sp>
          <p:nvSpPr>
            <p:cNvPr id="9238" name="Text Box 27"/>
            <p:cNvSpPr txBox="1">
              <a:spLocks noChangeArrowheads="1"/>
            </p:cNvSpPr>
            <p:nvPr/>
          </p:nvSpPr>
          <p:spPr bwMode="auto">
            <a:xfrm>
              <a:off x="3679" y="3643"/>
              <a:ext cx="624" cy="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2000" b="1"/>
            </a:p>
          </p:txBody>
        </p:sp>
        <p:grpSp>
          <p:nvGrpSpPr>
            <p:cNvPr id="9239" name="Group 28"/>
            <p:cNvGrpSpPr>
              <a:grpSpLocks/>
            </p:cNvGrpSpPr>
            <p:nvPr/>
          </p:nvGrpSpPr>
          <p:grpSpPr bwMode="auto">
            <a:xfrm>
              <a:off x="3359" y="3312"/>
              <a:ext cx="900" cy="444"/>
              <a:chOff x="385" y="3022"/>
              <a:chExt cx="953" cy="499"/>
            </a:xfrm>
          </p:grpSpPr>
          <p:sp>
            <p:nvSpPr>
              <p:cNvPr id="9263" name="Rectangle 29"/>
              <p:cNvSpPr>
                <a:spLocks noChangeArrowheads="1"/>
              </p:cNvSpPr>
              <p:nvPr/>
            </p:nvSpPr>
            <p:spPr bwMode="auto">
              <a:xfrm>
                <a:off x="703" y="302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64" name="Rectangle 30"/>
              <p:cNvSpPr>
                <a:spLocks noChangeArrowheads="1"/>
              </p:cNvSpPr>
              <p:nvPr/>
            </p:nvSpPr>
            <p:spPr bwMode="auto">
              <a:xfrm>
                <a:off x="703" y="3203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65" name="Rectangle 31"/>
              <p:cNvSpPr>
                <a:spLocks noChangeArrowheads="1"/>
              </p:cNvSpPr>
              <p:nvPr/>
            </p:nvSpPr>
            <p:spPr bwMode="auto">
              <a:xfrm>
                <a:off x="703" y="3385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66" name="Line 32"/>
              <p:cNvSpPr>
                <a:spLocks noChangeShapeType="1"/>
              </p:cNvSpPr>
              <p:nvPr/>
            </p:nvSpPr>
            <p:spPr bwMode="auto">
              <a:xfrm flipH="1">
                <a:off x="521" y="31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7" name="Line 33"/>
              <p:cNvSpPr>
                <a:spLocks noChangeShapeType="1"/>
              </p:cNvSpPr>
              <p:nvPr/>
            </p:nvSpPr>
            <p:spPr bwMode="auto">
              <a:xfrm flipH="1">
                <a:off x="521" y="3294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8" name="Line 34"/>
              <p:cNvSpPr>
                <a:spLocks noChangeShapeType="1"/>
              </p:cNvSpPr>
              <p:nvPr/>
            </p:nvSpPr>
            <p:spPr bwMode="auto">
              <a:xfrm flipH="1">
                <a:off x="521" y="343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9" name="Line 35"/>
              <p:cNvSpPr>
                <a:spLocks noChangeShapeType="1"/>
              </p:cNvSpPr>
              <p:nvPr/>
            </p:nvSpPr>
            <p:spPr bwMode="auto">
              <a:xfrm flipH="1">
                <a:off x="1020" y="31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0" name="Line 36"/>
              <p:cNvSpPr>
                <a:spLocks noChangeShapeType="1"/>
              </p:cNvSpPr>
              <p:nvPr/>
            </p:nvSpPr>
            <p:spPr bwMode="auto">
              <a:xfrm flipH="1">
                <a:off x="1020" y="343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1" name="Line 37"/>
              <p:cNvSpPr>
                <a:spLocks noChangeShapeType="1"/>
              </p:cNvSpPr>
              <p:nvPr/>
            </p:nvSpPr>
            <p:spPr bwMode="auto">
              <a:xfrm flipH="1">
                <a:off x="1020" y="3113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2" name="Line 38"/>
              <p:cNvSpPr>
                <a:spLocks noChangeShapeType="1"/>
              </p:cNvSpPr>
              <p:nvPr/>
            </p:nvSpPr>
            <p:spPr bwMode="auto">
              <a:xfrm flipH="1">
                <a:off x="1020" y="343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3" name="Line 39"/>
              <p:cNvSpPr>
                <a:spLocks noChangeShapeType="1"/>
              </p:cNvSpPr>
              <p:nvPr/>
            </p:nvSpPr>
            <p:spPr bwMode="auto">
              <a:xfrm flipH="1">
                <a:off x="1020" y="3294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4" name="Line 40"/>
              <p:cNvSpPr>
                <a:spLocks noChangeShapeType="1"/>
              </p:cNvSpPr>
              <p:nvPr/>
            </p:nvSpPr>
            <p:spPr bwMode="auto">
              <a:xfrm>
                <a:off x="521" y="3113"/>
                <a:ext cx="0" cy="3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5" name="Line 41"/>
              <p:cNvSpPr>
                <a:spLocks noChangeShapeType="1"/>
              </p:cNvSpPr>
              <p:nvPr/>
            </p:nvSpPr>
            <p:spPr bwMode="auto">
              <a:xfrm flipV="1">
                <a:off x="1202" y="3113"/>
                <a:ext cx="0" cy="3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6" name="Line 42"/>
              <p:cNvSpPr>
                <a:spLocks noChangeShapeType="1"/>
              </p:cNvSpPr>
              <p:nvPr/>
            </p:nvSpPr>
            <p:spPr bwMode="auto">
              <a:xfrm flipH="1">
                <a:off x="385" y="3294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7" name="Line 43"/>
              <p:cNvSpPr>
                <a:spLocks noChangeShapeType="1"/>
              </p:cNvSpPr>
              <p:nvPr/>
            </p:nvSpPr>
            <p:spPr bwMode="auto">
              <a:xfrm>
                <a:off x="1202" y="3294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240" name="Group 44"/>
            <p:cNvGrpSpPr>
              <a:grpSpLocks/>
            </p:cNvGrpSpPr>
            <p:nvPr/>
          </p:nvGrpSpPr>
          <p:grpSpPr bwMode="auto">
            <a:xfrm>
              <a:off x="4513" y="3407"/>
              <a:ext cx="726" cy="286"/>
              <a:chOff x="385" y="2568"/>
              <a:chExt cx="907" cy="363"/>
            </a:xfrm>
          </p:grpSpPr>
          <p:sp>
            <p:nvSpPr>
              <p:cNvPr id="9253" name="Rectangle 45"/>
              <p:cNvSpPr>
                <a:spLocks noChangeArrowheads="1"/>
              </p:cNvSpPr>
              <p:nvPr/>
            </p:nvSpPr>
            <p:spPr bwMode="auto">
              <a:xfrm>
                <a:off x="703" y="2568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54" name="Rectangle 46"/>
              <p:cNvSpPr>
                <a:spLocks noChangeArrowheads="1"/>
              </p:cNvSpPr>
              <p:nvPr/>
            </p:nvSpPr>
            <p:spPr bwMode="auto">
              <a:xfrm>
                <a:off x="703" y="2795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55" name="Line 47"/>
              <p:cNvSpPr>
                <a:spLocks noChangeShapeType="1"/>
              </p:cNvSpPr>
              <p:nvPr/>
            </p:nvSpPr>
            <p:spPr bwMode="auto">
              <a:xfrm flipH="1">
                <a:off x="521" y="265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6" name="Line 48"/>
              <p:cNvSpPr>
                <a:spLocks noChangeShapeType="1"/>
              </p:cNvSpPr>
              <p:nvPr/>
            </p:nvSpPr>
            <p:spPr bwMode="auto">
              <a:xfrm flipH="1">
                <a:off x="521" y="284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7" name="Line 49"/>
              <p:cNvSpPr>
                <a:spLocks noChangeShapeType="1"/>
              </p:cNvSpPr>
              <p:nvPr/>
            </p:nvSpPr>
            <p:spPr bwMode="auto">
              <a:xfrm flipH="1">
                <a:off x="975" y="2659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8" name="Line 50"/>
              <p:cNvSpPr>
                <a:spLocks noChangeShapeType="1"/>
              </p:cNvSpPr>
              <p:nvPr/>
            </p:nvSpPr>
            <p:spPr bwMode="auto">
              <a:xfrm flipH="1">
                <a:off x="975" y="2840"/>
                <a:ext cx="18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9" name="Line 51"/>
              <p:cNvSpPr>
                <a:spLocks noChangeShapeType="1"/>
              </p:cNvSpPr>
              <p:nvPr/>
            </p:nvSpPr>
            <p:spPr bwMode="auto">
              <a:xfrm>
                <a:off x="521" y="2659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0" name="Line 52"/>
              <p:cNvSpPr>
                <a:spLocks noChangeShapeType="1"/>
              </p:cNvSpPr>
              <p:nvPr/>
            </p:nvSpPr>
            <p:spPr bwMode="auto">
              <a:xfrm>
                <a:off x="1156" y="2659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1" name="Line 53"/>
              <p:cNvSpPr>
                <a:spLocks noChangeShapeType="1"/>
              </p:cNvSpPr>
              <p:nvPr/>
            </p:nvSpPr>
            <p:spPr bwMode="auto">
              <a:xfrm flipH="1">
                <a:off x="385" y="2750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2" name="Line 54"/>
              <p:cNvSpPr>
                <a:spLocks noChangeShapeType="1"/>
              </p:cNvSpPr>
              <p:nvPr/>
            </p:nvSpPr>
            <p:spPr bwMode="auto">
              <a:xfrm>
                <a:off x="1156" y="2750"/>
                <a:ext cx="1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41" name="Line 55"/>
            <p:cNvSpPr>
              <a:spLocks noChangeShapeType="1"/>
            </p:cNvSpPr>
            <p:nvPr/>
          </p:nvSpPr>
          <p:spPr bwMode="auto">
            <a:xfrm>
              <a:off x="3379" y="3566"/>
              <a:ext cx="1" cy="5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2" name="Line 56"/>
            <p:cNvSpPr>
              <a:spLocks noChangeShapeType="1"/>
            </p:cNvSpPr>
            <p:nvPr/>
          </p:nvSpPr>
          <p:spPr bwMode="auto">
            <a:xfrm>
              <a:off x="3379" y="4072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3" name="Line 57"/>
            <p:cNvSpPr>
              <a:spLocks noChangeShapeType="1"/>
            </p:cNvSpPr>
            <p:nvPr/>
          </p:nvSpPr>
          <p:spPr bwMode="auto">
            <a:xfrm>
              <a:off x="3361" y="4104"/>
              <a:ext cx="79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4" name="Line 58"/>
            <p:cNvSpPr>
              <a:spLocks noChangeShapeType="1"/>
            </p:cNvSpPr>
            <p:nvPr/>
          </p:nvSpPr>
          <p:spPr bwMode="auto">
            <a:xfrm>
              <a:off x="4157" y="4039"/>
              <a:ext cx="1" cy="1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5" name="Line 59"/>
            <p:cNvSpPr>
              <a:spLocks noChangeShapeType="1"/>
            </p:cNvSpPr>
            <p:nvPr/>
          </p:nvSpPr>
          <p:spPr bwMode="auto">
            <a:xfrm>
              <a:off x="4185" y="4118"/>
              <a:ext cx="1052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6" name="Line 60"/>
            <p:cNvSpPr>
              <a:spLocks noChangeShapeType="1"/>
            </p:cNvSpPr>
            <p:nvPr/>
          </p:nvSpPr>
          <p:spPr bwMode="auto">
            <a:xfrm flipH="1" flipV="1">
              <a:off x="5237" y="3551"/>
              <a:ext cx="1" cy="5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7" name="Rectangle 61"/>
            <p:cNvSpPr>
              <a:spLocks noChangeArrowheads="1"/>
            </p:cNvSpPr>
            <p:nvPr/>
          </p:nvSpPr>
          <p:spPr bwMode="auto">
            <a:xfrm>
              <a:off x="4224" y="3850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+</a:t>
              </a:r>
            </a:p>
          </p:txBody>
        </p:sp>
        <p:sp>
          <p:nvSpPr>
            <p:cNvPr id="9248" name="Rectangle 62"/>
            <p:cNvSpPr>
              <a:spLocks noChangeArrowheads="1"/>
            </p:cNvSpPr>
            <p:nvPr/>
          </p:nvSpPr>
          <p:spPr bwMode="auto">
            <a:xfrm>
              <a:off x="3960" y="3730"/>
              <a:ext cx="15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_</a:t>
              </a:r>
            </a:p>
          </p:txBody>
        </p:sp>
        <p:grpSp>
          <p:nvGrpSpPr>
            <p:cNvPr id="9249" name="Group 63"/>
            <p:cNvGrpSpPr>
              <a:grpSpLocks/>
            </p:cNvGrpSpPr>
            <p:nvPr/>
          </p:nvGrpSpPr>
          <p:grpSpPr bwMode="auto">
            <a:xfrm>
              <a:off x="4223" y="3356"/>
              <a:ext cx="290" cy="313"/>
              <a:chOff x="3470" y="2500"/>
              <a:chExt cx="232" cy="228"/>
            </a:xfrm>
          </p:grpSpPr>
          <p:sp>
            <p:nvSpPr>
              <p:cNvPr id="9251" name="Oval 64"/>
              <p:cNvSpPr>
                <a:spLocks noChangeArrowheads="1"/>
              </p:cNvSpPr>
              <p:nvPr/>
            </p:nvSpPr>
            <p:spPr bwMode="auto">
              <a:xfrm>
                <a:off x="3470" y="2523"/>
                <a:ext cx="231" cy="20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252" name="Text Box 65"/>
              <p:cNvSpPr txBox="1">
                <a:spLocks noChangeArrowheads="1"/>
              </p:cNvSpPr>
              <p:nvPr/>
            </p:nvSpPr>
            <p:spPr bwMode="auto">
              <a:xfrm>
                <a:off x="3470" y="2500"/>
                <a:ext cx="232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2000" b="1">
                    <a:solidFill>
                      <a:srgbClr val="6600FF"/>
                    </a:solidFill>
                  </a:rPr>
                  <a:t>А</a:t>
                </a:r>
              </a:p>
            </p:txBody>
          </p:sp>
        </p:grpSp>
        <p:graphicFrame>
          <p:nvGraphicFramePr>
            <p:cNvPr id="9226" name="Object 66"/>
            <p:cNvGraphicFramePr>
              <a:graphicFrameLocks noChangeAspect="1"/>
            </p:cNvGraphicFramePr>
            <p:nvPr/>
          </p:nvGraphicFramePr>
          <p:xfrm>
            <a:off x="3748" y="3294"/>
            <a:ext cx="137" cy="1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96" name="Формула" r:id="rId19" imgW="177480" imgH="215640" progId="Equation.3">
                    <p:embed/>
                  </p:oleObj>
                </mc:Choice>
                <mc:Fallback>
                  <p:oleObj name="Формула" r:id="rId19" imgW="177480" imgH="215640" progId="Equation.3">
                    <p:embed/>
                    <p:pic>
                      <p:nvPicPr>
                        <p:cNvPr id="0" name="Object 6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8" y="3294"/>
                          <a:ext cx="137" cy="1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7" name="Object 67"/>
            <p:cNvGraphicFramePr>
              <a:graphicFrameLocks noChangeAspect="1"/>
            </p:cNvGraphicFramePr>
            <p:nvPr/>
          </p:nvGraphicFramePr>
          <p:xfrm>
            <a:off x="3748" y="3459"/>
            <a:ext cx="140" cy="1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97" name="Формула" r:id="rId21" imgW="190440" imgH="215640" progId="Equation.3">
                    <p:embed/>
                  </p:oleObj>
                </mc:Choice>
                <mc:Fallback>
                  <p:oleObj name="Формула" r:id="rId21" imgW="190440" imgH="215640" progId="Equation.3">
                    <p:embed/>
                    <p:pic>
                      <p:nvPicPr>
                        <p:cNvPr id="0" name="Object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8" y="3459"/>
                          <a:ext cx="140" cy="1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8" name="Object 68"/>
            <p:cNvGraphicFramePr>
              <a:graphicFrameLocks noChangeAspect="1"/>
            </p:cNvGraphicFramePr>
            <p:nvPr/>
          </p:nvGraphicFramePr>
          <p:xfrm>
            <a:off x="3748" y="3624"/>
            <a:ext cx="171" cy="1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98" name="Формула" r:id="rId23" imgW="190440" imgH="228600" progId="Equation.3">
                    <p:embed/>
                  </p:oleObj>
                </mc:Choice>
                <mc:Fallback>
                  <p:oleObj name="Формула" r:id="rId23" imgW="190440" imgH="228600" progId="Equation.3">
                    <p:embed/>
                    <p:pic>
                      <p:nvPicPr>
                        <p:cNvPr id="0" name="Object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48" y="3624"/>
                          <a:ext cx="171" cy="1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9" name="Object 69"/>
            <p:cNvGraphicFramePr>
              <a:graphicFrameLocks noChangeAspect="1"/>
            </p:cNvGraphicFramePr>
            <p:nvPr/>
          </p:nvGraphicFramePr>
          <p:xfrm>
            <a:off x="4823" y="3386"/>
            <a:ext cx="13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99" name="Формула" r:id="rId25" imgW="190440" imgH="215640" progId="Equation.3">
                    <p:embed/>
                  </p:oleObj>
                </mc:Choice>
                <mc:Fallback>
                  <p:oleObj name="Формула" r:id="rId25" imgW="190440" imgH="215640" progId="Equation.3">
                    <p:embed/>
                    <p:pic>
                      <p:nvPicPr>
                        <p:cNvPr id="0" name="Object 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23" y="3386"/>
                          <a:ext cx="132" cy="1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30" name="Object 70"/>
            <p:cNvGraphicFramePr>
              <a:graphicFrameLocks noChangeAspect="1"/>
            </p:cNvGraphicFramePr>
            <p:nvPr/>
          </p:nvGraphicFramePr>
          <p:xfrm>
            <a:off x="4822" y="3569"/>
            <a:ext cx="151" cy="1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00" name="Формула" r:id="rId27" imgW="190440" imgH="228600" progId="Equation.3">
                    <p:embed/>
                  </p:oleObj>
                </mc:Choice>
                <mc:Fallback>
                  <p:oleObj name="Формула" r:id="rId27" imgW="190440" imgH="228600" progId="Equation.3">
                    <p:embed/>
                    <p:pic>
                      <p:nvPicPr>
                        <p:cNvPr id="0" name="Object 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22" y="3569"/>
                          <a:ext cx="151" cy="1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50" name="Line 71"/>
            <p:cNvSpPr>
              <a:spLocks noChangeShapeType="1"/>
            </p:cNvSpPr>
            <p:nvPr/>
          </p:nvSpPr>
          <p:spPr bwMode="auto">
            <a:xfrm>
              <a:off x="4195" y="3974"/>
              <a:ext cx="1" cy="24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9322" name="Picture 106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90276"/>
            <a:ext cx="1620019" cy="1864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8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8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8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  <p:bldP spid="58373" grpId="0"/>
      <p:bldP spid="58386" grpId="0" animBg="1"/>
      <p:bldP spid="58387" grpId="0" animBg="1"/>
      <p:bldP spid="5839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068638"/>
            <a:ext cx="8785225" cy="3455987"/>
          </a:xfrm>
        </p:spPr>
        <p:txBody>
          <a:bodyPr/>
          <a:lstStyle/>
          <a:p>
            <a:pPr algn="l" eaLnBrk="1" hangingPunct="1"/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В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електричному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колі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, схема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якого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навендена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на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малюнку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, амперметр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показує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силу струму </a:t>
            </a:r>
            <a:r>
              <a:rPr lang="ru-RU" sz="2400" b="1" i="1" dirty="0" smtClean="0">
                <a:solidFill>
                  <a:srgbClr val="FF0066"/>
                </a:solidFill>
                <a:latin typeface="Comic Sans MS" pitchFamily="66" charset="0"/>
              </a:rPr>
              <a:t>1,5 А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, а вольтметр –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напругу</a:t>
            </a:r>
            <a:r>
              <a:rPr lang="en-US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en-US" sz="2400" b="1" i="1" dirty="0" smtClean="0">
                <a:solidFill>
                  <a:srgbClr val="FF0066"/>
                </a:solidFill>
                <a:latin typeface="Comic Sans MS" pitchFamily="66" charset="0"/>
              </a:rPr>
              <a:t>3 </a:t>
            </a:r>
            <a:r>
              <a:rPr lang="ru-RU" sz="2400" b="1" i="1" dirty="0" smtClean="0">
                <a:solidFill>
                  <a:srgbClr val="FF0066"/>
                </a:solidFill>
                <a:latin typeface="Comic Sans MS" pitchFamily="66" charset="0"/>
              </a:rPr>
              <a:t>В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. Опори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резисторів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  </a:t>
            </a:r>
            <a:r>
              <a:rPr lang="ru-RU" sz="2400" b="1" i="1" dirty="0" smtClean="0">
                <a:solidFill>
                  <a:srgbClr val="FF0066"/>
                </a:solidFill>
                <a:latin typeface="Comic Sans MS" pitchFamily="66" charset="0"/>
              </a:rPr>
              <a:t>3 Ом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,</a:t>
            </a:r>
            <a:b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400" b="1" i="1" dirty="0" smtClean="0">
                <a:solidFill>
                  <a:srgbClr val="FF0066"/>
                </a:solidFill>
                <a:latin typeface="Comic Sans MS" pitchFamily="66" charset="0"/>
              </a:rPr>
              <a:t>6 Ом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и </a:t>
            </a:r>
            <a:r>
              <a:rPr lang="ru-RU" sz="2400" b="1" i="1" dirty="0" smtClean="0">
                <a:solidFill>
                  <a:srgbClr val="FF0066"/>
                </a:solidFill>
                <a:latin typeface="Comic Sans MS" pitchFamily="66" charset="0"/>
              </a:rPr>
              <a:t>2 Ом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відповідно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.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Чому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дорівнює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err="1" smtClean="0">
                <a:solidFill>
                  <a:srgbClr val="FF0066"/>
                </a:solidFill>
                <a:latin typeface="Comic Sans MS" pitchFamily="66" charset="0"/>
              </a:rPr>
              <a:t>опір</a:t>
            </a:r>
            <a:r>
              <a:rPr lang="ru-RU" sz="2400" b="1" i="1" dirty="0" smtClean="0">
                <a:solidFill>
                  <a:srgbClr val="FF0066"/>
                </a:solidFill>
                <a:latin typeface="Comic Sans MS" pitchFamily="66" charset="0"/>
              </a:rPr>
              <a:t>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ділянки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smtClean="0">
                <a:solidFill>
                  <a:srgbClr val="FF0066"/>
                </a:solidFill>
                <a:latin typeface="Comic Sans MS" pitchFamily="66" charset="0"/>
              </a:rPr>
              <a:t>ВС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?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Визначте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err="1" smtClean="0">
                <a:solidFill>
                  <a:srgbClr val="FF0066"/>
                </a:solidFill>
                <a:latin typeface="Comic Sans MS" pitchFamily="66" charset="0"/>
              </a:rPr>
              <a:t>сили</a:t>
            </a:r>
            <a:r>
              <a:rPr lang="ru-RU" sz="2400" b="1" i="1" dirty="0" smtClean="0">
                <a:solidFill>
                  <a:srgbClr val="FF0066"/>
                </a:solidFill>
                <a:latin typeface="Comic Sans MS" pitchFamily="66" charset="0"/>
              </a:rPr>
              <a:t> </a:t>
            </a:r>
            <a:r>
              <a:rPr lang="ru-RU" sz="2400" b="1" i="1" dirty="0" err="1" smtClean="0">
                <a:solidFill>
                  <a:srgbClr val="FF0066"/>
                </a:solidFill>
                <a:latin typeface="Comic Sans MS" pitchFamily="66" charset="0"/>
              </a:rPr>
              <a:t>струмів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в </a:t>
            </a:r>
            <a:r>
              <a:rPr lang="ru-RU" sz="2400" b="1" i="1" dirty="0" smtClean="0">
                <a:solidFill>
                  <a:srgbClr val="FF0066"/>
                </a:solidFill>
                <a:latin typeface="Comic Sans MS" pitchFamily="66" charset="0"/>
              </a:rPr>
              <a:t>1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и </a:t>
            </a:r>
            <a:r>
              <a:rPr lang="ru-RU" sz="2400" b="1" i="1" dirty="0" smtClean="0">
                <a:solidFill>
                  <a:srgbClr val="FF0066"/>
                </a:solidFill>
                <a:latin typeface="Comic Sans MS" pitchFamily="66" charset="0"/>
              </a:rPr>
              <a:t>2 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резисторах.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Чому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дорівнює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err="1" smtClean="0">
                <a:solidFill>
                  <a:srgbClr val="FF0066"/>
                </a:solidFill>
                <a:latin typeface="Comic Sans MS" pitchFamily="66" charset="0"/>
              </a:rPr>
              <a:t>напруга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на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ділянці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smtClean="0">
                <a:solidFill>
                  <a:srgbClr val="FF0066"/>
                </a:solidFill>
                <a:latin typeface="Comic Sans MS" pitchFamily="66" charset="0"/>
              </a:rPr>
              <a:t>С</a:t>
            </a:r>
            <a:r>
              <a:rPr lang="en-US" sz="2400" b="1" i="1" dirty="0" smtClean="0">
                <a:solidFill>
                  <a:srgbClr val="FF0066"/>
                </a:solidFill>
                <a:latin typeface="Comic Sans MS" pitchFamily="66" charset="0"/>
              </a:rPr>
              <a:t>D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? </a:t>
            </a:r>
            <a:r>
              <a:rPr lang="ru-RU" sz="2400" b="1" i="1" dirty="0" err="1">
                <a:solidFill>
                  <a:srgbClr val="660066"/>
                </a:solidFill>
                <a:latin typeface="Comic Sans MS" pitchFamily="66" charset="0"/>
              </a:rPr>
              <a:t>Щ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о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покаже</a:t>
            </a:r>
            <a:r>
              <a:rPr lang="ru-RU" sz="2400" b="1" i="1" dirty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smtClean="0">
                <a:solidFill>
                  <a:srgbClr val="FF0066"/>
                </a:solidFill>
                <a:latin typeface="Comic Sans MS" pitchFamily="66" charset="0"/>
              </a:rPr>
              <a:t>вольтметр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,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якщо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його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підключити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до </a:t>
            </a:r>
            <a:r>
              <a:rPr lang="ru-RU" sz="2400" b="1" i="1" dirty="0" err="1" smtClean="0">
                <a:solidFill>
                  <a:srgbClr val="660066"/>
                </a:solidFill>
                <a:latin typeface="Comic Sans MS" pitchFamily="66" charset="0"/>
              </a:rPr>
              <a:t>точок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400" b="1" i="1" dirty="0" smtClean="0">
                <a:solidFill>
                  <a:srgbClr val="FF0066"/>
                </a:solidFill>
                <a:latin typeface="Comic Sans MS" pitchFamily="66" charset="0"/>
              </a:rPr>
              <a:t>В 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и </a:t>
            </a:r>
            <a:r>
              <a:rPr lang="en-US" sz="2400" b="1" i="1" dirty="0" smtClean="0">
                <a:solidFill>
                  <a:srgbClr val="FF0066"/>
                </a:solidFill>
                <a:latin typeface="Comic Sans MS" pitchFamily="66" charset="0"/>
              </a:rPr>
              <a:t>D</a:t>
            </a:r>
            <a:r>
              <a:rPr lang="ru-RU" sz="2400" b="1" i="1" dirty="0" smtClean="0">
                <a:solidFill>
                  <a:srgbClr val="660066"/>
                </a:solidFill>
                <a:latin typeface="Comic Sans MS" pitchFamily="66" charset="0"/>
              </a:rPr>
              <a:t>?</a:t>
            </a:r>
            <a:r>
              <a:rPr lang="ru-RU" sz="36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900113" y="476250"/>
            <a:ext cx="6007100" cy="2616200"/>
            <a:chOff x="1066" y="654"/>
            <a:chExt cx="3784" cy="1648"/>
          </a:xfrm>
        </p:grpSpPr>
        <p:grpSp>
          <p:nvGrpSpPr>
            <p:cNvPr id="10248" name="Group 9"/>
            <p:cNvGrpSpPr>
              <a:grpSpLocks/>
            </p:cNvGrpSpPr>
            <p:nvPr/>
          </p:nvGrpSpPr>
          <p:grpSpPr bwMode="auto">
            <a:xfrm>
              <a:off x="1662" y="760"/>
              <a:ext cx="3034" cy="611"/>
              <a:chOff x="1429" y="1026"/>
              <a:chExt cx="3539" cy="953"/>
            </a:xfrm>
          </p:grpSpPr>
          <p:sp>
            <p:nvSpPr>
              <p:cNvPr id="10277" name="Line 10"/>
              <p:cNvSpPr>
                <a:spLocks noChangeShapeType="1"/>
              </p:cNvSpPr>
              <p:nvPr/>
            </p:nvSpPr>
            <p:spPr bwMode="auto">
              <a:xfrm flipH="1">
                <a:off x="1429" y="14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278" name="Group 11"/>
              <p:cNvGrpSpPr>
                <a:grpSpLocks/>
              </p:cNvGrpSpPr>
              <p:nvPr/>
            </p:nvGrpSpPr>
            <p:grpSpPr bwMode="auto">
              <a:xfrm>
                <a:off x="3470" y="1298"/>
                <a:ext cx="1498" cy="408"/>
                <a:chOff x="1882" y="2886"/>
                <a:chExt cx="1498" cy="408"/>
              </a:xfrm>
            </p:grpSpPr>
            <p:grpSp>
              <p:nvGrpSpPr>
                <p:cNvPr id="10293" name="Group 12"/>
                <p:cNvGrpSpPr>
                  <a:grpSpLocks/>
                </p:cNvGrpSpPr>
                <p:nvPr/>
              </p:nvGrpSpPr>
              <p:grpSpPr bwMode="auto">
                <a:xfrm>
                  <a:off x="1882" y="2931"/>
                  <a:ext cx="1498" cy="318"/>
                  <a:chOff x="3061" y="2160"/>
                  <a:chExt cx="1498" cy="318"/>
                </a:xfrm>
              </p:grpSpPr>
              <p:sp>
                <p:nvSpPr>
                  <p:cNvPr id="10294" name="Line 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0295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10296" name="Rectangle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97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98" name="Line 1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10244" name="Object 18"/>
                <p:cNvGraphicFramePr>
                  <a:graphicFrameLocks noChangeAspect="1"/>
                </p:cNvGraphicFramePr>
                <p:nvPr/>
              </p:nvGraphicFramePr>
              <p:xfrm>
                <a:off x="2426" y="2886"/>
                <a:ext cx="454" cy="40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82" name="Формула" r:id="rId3" imgW="190440" imgH="228600" progId="Equation.3">
                        <p:embed/>
                      </p:oleObj>
                    </mc:Choice>
                    <mc:Fallback>
                      <p:oleObj name="Формула" r:id="rId3" imgW="190440" imgH="228600" progId="Equation.3">
                        <p:embed/>
                        <p:pic>
                          <p:nvPicPr>
                            <p:cNvPr id="0" name="Object 1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426" y="2886"/>
                              <a:ext cx="454" cy="40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0279" name="Group 19"/>
              <p:cNvGrpSpPr>
                <a:grpSpLocks/>
              </p:cNvGrpSpPr>
              <p:nvPr/>
            </p:nvGrpSpPr>
            <p:grpSpPr bwMode="auto">
              <a:xfrm>
                <a:off x="1701" y="1616"/>
                <a:ext cx="1498" cy="363"/>
                <a:chOff x="2517" y="1344"/>
                <a:chExt cx="1498" cy="363"/>
              </a:xfrm>
            </p:grpSpPr>
            <p:grpSp>
              <p:nvGrpSpPr>
                <p:cNvPr id="10287" name="Group 20"/>
                <p:cNvGrpSpPr>
                  <a:grpSpLocks/>
                </p:cNvGrpSpPr>
                <p:nvPr/>
              </p:nvGrpSpPr>
              <p:grpSpPr bwMode="auto">
                <a:xfrm>
                  <a:off x="2517" y="1389"/>
                  <a:ext cx="1498" cy="318"/>
                  <a:chOff x="3061" y="2160"/>
                  <a:chExt cx="1498" cy="318"/>
                </a:xfrm>
              </p:grpSpPr>
              <p:sp>
                <p:nvSpPr>
                  <p:cNvPr id="10288" name="Line 2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0289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10290" name="Rectangle 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91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292" name="Line 2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10243" name="Object 26"/>
                <p:cNvGraphicFramePr>
                  <a:graphicFrameLocks noChangeAspect="1"/>
                </p:cNvGraphicFramePr>
                <p:nvPr/>
              </p:nvGraphicFramePr>
              <p:xfrm>
                <a:off x="3061" y="1344"/>
                <a:ext cx="545" cy="3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83" name="Формула" r:id="rId5" imgW="190440" imgH="215640" progId="Equation.3">
                        <p:embed/>
                      </p:oleObj>
                    </mc:Choice>
                    <mc:Fallback>
                      <p:oleObj name="Формула" r:id="rId5" imgW="190440" imgH="215640" progId="Equation.3">
                        <p:embed/>
                        <p:pic>
                          <p:nvPicPr>
                            <p:cNvPr id="0" name="Object 2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61" y="1344"/>
                              <a:ext cx="545" cy="36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0280" name="Line 27"/>
              <p:cNvSpPr>
                <a:spLocks noChangeShapeType="1"/>
              </p:cNvSpPr>
              <p:nvPr/>
            </p:nvSpPr>
            <p:spPr bwMode="auto">
              <a:xfrm>
                <a:off x="1701" y="1207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1" name="Line 28"/>
              <p:cNvSpPr>
                <a:spLocks noChangeShapeType="1"/>
              </p:cNvSpPr>
              <p:nvPr/>
            </p:nvSpPr>
            <p:spPr bwMode="auto">
              <a:xfrm>
                <a:off x="3198" y="1207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82" name="Line 29"/>
              <p:cNvSpPr>
                <a:spLocks noChangeShapeType="1"/>
              </p:cNvSpPr>
              <p:nvPr/>
            </p:nvSpPr>
            <p:spPr bwMode="auto">
              <a:xfrm flipH="1">
                <a:off x="3198" y="14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283" name="Group 30"/>
              <p:cNvGrpSpPr>
                <a:grpSpLocks/>
              </p:cNvGrpSpPr>
              <p:nvPr/>
            </p:nvGrpSpPr>
            <p:grpSpPr bwMode="auto">
              <a:xfrm>
                <a:off x="1701" y="1026"/>
                <a:ext cx="1497" cy="363"/>
                <a:chOff x="2517" y="1752"/>
                <a:chExt cx="1497" cy="363"/>
              </a:xfrm>
            </p:grpSpPr>
            <p:sp>
              <p:nvSpPr>
                <p:cNvPr id="10284" name="Rectangle 31"/>
                <p:cNvSpPr>
                  <a:spLocks noChangeArrowheads="1"/>
                </p:cNvSpPr>
                <p:nvPr/>
              </p:nvSpPr>
              <p:spPr bwMode="auto">
                <a:xfrm>
                  <a:off x="2925" y="1797"/>
                  <a:ext cx="681" cy="31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285" name="Line 32"/>
                <p:cNvSpPr>
                  <a:spLocks noChangeShapeType="1"/>
                </p:cNvSpPr>
                <p:nvPr/>
              </p:nvSpPr>
              <p:spPr bwMode="auto">
                <a:xfrm flipH="1">
                  <a:off x="2517" y="1933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6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3606" y="1933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aphicFrame>
              <p:nvGraphicFramePr>
                <p:cNvPr id="10242" name="Object 34"/>
                <p:cNvGraphicFramePr>
                  <a:graphicFrameLocks noChangeAspect="1"/>
                </p:cNvGraphicFramePr>
                <p:nvPr/>
              </p:nvGraphicFramePr>
              <p:xfrm>
                <a:off x="3061" y="1752"/>
                <a:ext cx="454" cy="3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84" name="Формула" r:id="rId7" imgW="177480" imgH="215640" progId="Equation.3">
                        <p:embed/>
                      </p:oleObj>
                    </mc:Choice>
                    <mc:Fallback>
                      <p:oleObj name="Формула" r:id="rId7" imgW="177480" imgH="215640" progId="Equation.3">
                        <p:embed/>
                        <p:pic>
                          <p:nvPicPr>
                            <p:cNvPr id="0" name="Object 3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61" y="1752"/>
                              <a:ext cx="454" cy="36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pSp>
          <p:nvGrpSpPr>
            <p:cNvPr id="10249" name="Group 35"/>
            <p:cNvGrpSpPr>
              <a:grpSpLocks/>
            </p:cNvGrpSpPr>
            <p:nvPr/>
          </p:nvGrpSpPr>
          <p:grpSpPr bwMode="auto">
            <a:xfrm>
              <a:off x="1066" y="1480"/>
              <a:ext cx="272" cy="288"/>
              <a:chOff x="1610" y="2795"/>
              <a:chExt cx="272" cy="288"/>
            </a:xfrm>
          </p:grpSpPr>
          <p:sp>
            <p:nvSpPr>
              <p:cNvPr id="10275" name="Oval 36"/>
              <p:cNvSpPr>
                <a:spLocks noChangeArrowheads="1"/>
              </p:cNvSpPr>
              <p:nvPr/>
            </p:nvSpPr>
            <p:spPr bwMode="auto">
              <a:xfrm>
                <a:off x="1610" y="2840"/>
                <a:ext cx="272" cy="243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6" name="Text Box 37"/>
              <p:cNvSpPr txBox="1">
                <a:spLocks noChangeArrowheads="1"/>
              </p:cNvSpPr>
              <p:nvPr/>
            </p:nvSpPr>
            <p:spPr bwMode="auto">
              <a:xfrm>
                <a:off x="1610" y="2795"/>
                <a:ext cx="25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 b="1"/>
                  <a:t>А</a:t>
                </a:r>
              </a:p>
            </p:txBody>
          </p:sp>
        </p:grpSp>
        <p:grpSp>
          <p:nvGrpSpPr>
            <p:cNvPr id="10250" name="Group 38"/>
            <p:cNvGrpSpPr>
              <a:grpSpLocks/>
            </p:cNvGrpSpPr>
            <p:nvPr/>
          </p:nvGrpSpPr>
          <p:grpSpPr bwMode="auto">
            <a:xfrm>
              <a:off x="2381" y="1525"/>
              <a:ext cx="287" cy="288"/>
              <a:chOff x="1474" y="3324"/>
              <a:chExt cx="287" cy="288"/>
            </a:xfrm>
          </p:grpSpPr>
          <p:sp>
            <p:nvSpPr>
              <p:cNvPr id="10273" name="Oval 39"/>
              <p:cNvSpPr>
                <a:spLocks noChangeArrowheads="1"/>
              </p:cNvSpPr>
              <p:nvPr/>
            </p:nvSpPr>
            <p:spPr bwMode="auto">
              <a:xfrm>
                <a:off x="1474" y="3339"/>
                <a:ext cx="287" cy="243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74" name="Text Box 40"/>
              <p:cNvSpPr txBox="1">
                <a:spLocks noChangeArrowheads="1"/>
              </p:cNvSpPr>
              <p:nvPr/>
            </p:nvSpPr>
            <p:spPr bwMode="auto">
              <a:xfrm>
                <a:off x="1474" y="3324"/>
                <a:ext cx="28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400" b="1"/>
                  <a:t>V</a:t>
                </a:r>
                <a:endParaRPr lang="ru-RU" sz="2400" b="1"/>
              </a:p>
            </p:txBody>
          </p:sp>
        </p:grpSp>
        <p:sp>
          <p:nvSpPr>
            <p:cNvPr id="10251" name="Line 41"/>
            <p:cNvSpPr>
              <a:spLocks noChangeShapeType="1"/>
            </p:cNvSpPr>
            <p:nvPr/>
          </p:nvSpPr>
          <p:spPr bwMode="auto">
            <a:xfrm flipH="1" flipV="1">
              <a:off x="1195" y="1051"/>
              <a:ext cx="7" cy="47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Line 42"/>
            <p:cNvSpPr>
              <a:spLocks noChangeShapeType="1"/>
            </p:cNvSpPr>
            <p:nvPr/>
          </p:nvSpPr>
          <p:spPr bwMode="auto">
            <a:xfrm>
              <a:off x="1195" y="1051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Line 43"/>
            <p:cNvSpPr>
              <a:spLocks noChangeShapeType="1"/>
            </p:cNvSpPr>
            <p:nvPr/>
          </p:nvSpPr>
          <p:spPr bwMode="auto">
            <a:xfrm flipH="1">
              <a:off x="1779" y="1662"/>
              <a:ext cx="62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Line 44"/>
            <p:cNvSpPr>
              <a:spLocks noChangeShapeType="1"/>
            </p:cNvSpPr>
            <p:nvPr/>
          </p:nvSpPr>
          <p:spPr bwMode="auto">
            <a:xfrm flipH="1">
              <a:off x="2673" y="1662"/>
              <a:ext cx="62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Line 45"/>
            <p:cNvSpPr>
              <a:spLocks noChangeShapeType="1"/>
            </p:cNvSpPr>
            <p:nvPr/>
          </p:nvSpPr>
          <p:spPr bwMode="auto">
            <a:xfrm flipV="1">
              <a:off x="1779" y="1051"/>
              <a:ext cx="0" cy="6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Line 46"/>
            <p:cNvSpPr>
              <a:spLocks noChangeShapeType="1"/>
            </p:cNvSpPr>
            <p:nvPr/>
          </p:nvSpPr>
          <p:spPr bwMode="auto">
            <a:xfrm flipV="1">
              <a:off x="3295" y="1051"/>
              <a:ext cx="0" cy="6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Line 47"/>
            <p:cNvSpPr>
              <a:spLocks noChangeShapeType="1"/>
            </p:cNvSpPr>
            <p:nvPr/>
          </p:nvSpPr>
          <p:spPr bwMode="auto">
            <a:xfrm>
              <a:off x="1195" y="1750"/>
              <a:ext cx="0" cy="4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Line 48"/>
            <p:cNvSpPr>
              <a:spLocks noChangeShapeType="1"/>
            </p:cNvSpPr>
            <p:nvPr/>
          </p:nvSpPr>
          <p:spPr bwMode="auto">
            <a:xfrm>
              <a:off x="1195" y="2186"/>
              <a:ext cx="124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Line 49"/>
            <p:cNvSpPr>
              <a:spLocks noChangeShapeType="1"/>
            </p:cNvSpPr>
            <p:nvPr/>
          </p:nvSpPr>
          <p:spPr bwMode="auto">
            <a:xfrm>
              <a:off x="2440" y="2099"/>
              <a:ext cx="0" cy="20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50"/>
            <p:cNvSpPr>
              <a:spLocks noChangeShapeType="1"/>
            </p:cNvSpPr>
            <p:nvPr/>
          </p:nvSpPr>
          <p:spPr bwMode="auto">
            <a:xfrm>
              <a:off x="2478" y="2157"/>
              <a:ext cx="0" cy="8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Line 51"/>
            <p:cNvSpPr>
              <a:spLocks noChangeShapeType="1"/>
            </p:cNvSpPr>
            <p:nvPr/>
          </p:nvSpPr>
          <p:spPr bwMode="auto">
            <a:xfrm>
              <a:off x="2478" y="2186"/>
              <a:ext cx="225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2" name="Line 52"/>
            <p:cNvSpPr>
              <a:spLocks noChangeShapeType="1"/>
            </p:cNvSpPr>
            <p:nvPr/>
          </p:nvSpPr>
          <p:spPr bwMode="auto">
            <a:xfrm flipV="1">
              <a:off x="4733" y="1633"/>
              <a:ext cx="0" cy="55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Line 53"/>
            <p:cNvSpPr>
              <a:spLocks noChangeShapeType="1"/>
            </p:cNvSpPr>
            <p:nvPr/>
          </p:nvSpPr>
          <p:spPr bwMode="auto">
            <a:xfrm flipV="1">
              <a:off x="4733" y="1517"/>
              <a:ext cx="117" cy="1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4" name="Line 54"/>
            <p:cNvSpPr>
              <a:spLocks noChangeShapeType="1"/>
            </p:cNvSpPr>
            <p:nvPr/>
          </p:nvSpPr>
          <p:spPr bwMode="auto">
            <a:xfrm>
              <a:off x="4695" y="1051"/>
              <a:ext cx="0" cy="4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5" name="Rectangle 55"/>
            <p:cNvSpPr>
              <a:spLocks noChangeArrowheads="1"/>
            </p:cNvSpPr>
            <p:nvPr/>
          </p:nvSpPr>
          <p:spPr bwMode="auto">
            <a:xfrm>
              <a:off x="2200" y="1933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+</a:t>
              </a:r>
            </a:p>
          </p:txBody>
        </p:sp>
        <p:sp>
          <p:nvSpPr>
            <p:cNvPr id="10266" name="Rectangle 56"/>
            <p:cNvSpPr>
              <a:spLocks noChangeArrowheads="1"/>
            </p:cNvSpPr>
            <p:nvPr/>
          </p:nvSpPr>
          <p:spPr bwMode="auto">
            <a:xfrm>
              <a:off x="2517" y="1842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_</a:t>
              </a:r>
            </a:p>
          </p:txBody>
        </p:sp>
        <p:sp>
          <p:nvSpPr>
            <p:cNvPr id="10267" name="Oval 57"/>
            <p:cNvSpPr>
              <a:spLocks noChangeArrowheads="1"/>
            </p:cNvSpPr>
            <p:nvPr/>
          </p:nvSpPr>
          <p:spPr bwMode="auto">
            <a:xfrm>
              <a:off x="1739" y="1022"/>
              <a:ext cx="78" cy="59"/>
            </a:xfrm>
            <a:prstGeom prst="ellipse">
              <a:avLst/>
            </a:pr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i="0">
                <a:solidFill>
                  <a:srgbClr val="660066"/>
                </a:solidFill>
              </a:endParaRPr>
            </a:p>
          </p:txBody>
        </p:sp>
        <p:sp>
          <p:nvSpPr>
            <p:cNvPr id="10268" name="Oval 58"/>
            <p:cNvSpPr>
              <a:spLocks noChangeArrowheads="1"/>
            </p:cNvSpPr>
            <p:nvPr/>
          </p:nvSpPr>
          <p:spPr bwMode="auto">
            <a:xfrm>
              <a:off x="3256" y="1022"/>
              <a:ext cx="77" cy="59"/>
            </a:xfrm>
            <a:prstGeom prst="ellipse">
              <a:avLst/>
            </a:pr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i="0">
                <a:solidFill>
                  <a:srgbClr val="660066"/>
                </a:solidFill>
              </a:endParaRPr>
            </a:p>
          </p:txBody>
        </p:sp>
        <p:sp>
          <p:nvSpPr>
            <p:cNvPr id="10269" name="Oval 59"/>
            <p:cNvSpPr>
              <a:spLocks noChangeArrowheads="1"/>
            </p:cNvSpPr>
            <p:nvPr/>
          </p:nvSpPr>
          <p:spPr bwMode="auto">
            <a:xfrm>
              <a:off x="4462" y="1022"/>
              <a:ext cx="77" cy="59"/>
            </a:xfrm>
            <a:prstGeom prst="ellipse">
              <a:avLst/>
            </a:pr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i="0">
                <a:solidFill>
                  <a:srgbClr val="660066"/>
                </a:solidFill>
              </a:endParaRPr>
            </a:p>
          </p:txBody>
        </p:sp>
        <p:sp>
          <p:nvSpPr>
            <p:cNvPr id="10270" name="Text Box 60"/>
            <p:cNvSpPr txBox="1">
              <a:spLocks noChangeArrowheads="1"/>
            </p:cNvSpPr>
            <p:nvPr/>
          </p:nvSpPr>
          <p:spPr bwMode="auto">
            <a:xfrm>
              <a:off x="4468" y="654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660066"/>
                  </a:solidFill>
                  <a:latin typeface="Comic Sans MS" pitchFamily="66" charset="0"/>
                </a:rPr>
                <a:t>D</a:t>
              </a:r>
              <a:endParaRPr lang="ru-RU" sz="2800" b="1">
                <a:solidFill>
                  <a:srgbClr val="660066"/>
                </a:solidFill>
                <a:latin typeface="Comic Sans MS" pitchFamily="66" charset="0"/>
              </a:endParaRPr>
            </a:p>
          </p:txBody>
        </p:sp>
        <p:sp>
          <p:nvSpPr>
            <p:cNvPr id="10271" name="Text Box 61"/>
            <p:cNvSpPr txBox="1">
              <a:spLocks noChangeArrowheads="1"/>
            </p:cNvSpPr>
            <p:nvPr/>
          </p:nvSpPr>
          <p:spPr bwMode="auto">
            <a:xfrm>
              <a:off x="3334" y="654"/>
              <a:ext cx="25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660066"/>
                  </a:solidFill>
                  <a:latin typeface="Comic Sans MS" pitchFamily="66" charset="0"/>
                </a:rPr>
                <a:t>C</a:t>
              </a:r>
              <a:endParaRPr lang="ru-RU" sz="2800" b="1">
                <a:solidFill>
                  <a:srgbClr val="660066"/>
                </a:solidFill>
                <a:latin typeface="Comic Sans MS" pitchFamily="66" charset="0"/>
              </a:endParaRPr>
            </a:p>
          </p:txBody>
        </p:sp>
        <p:sp>
          <p:nvSpPr>
            <p:cNvPr id="10272" name="Text Box 62"/>
            <p:cNvSpPr txBox="1">
              <a:spLocks noChangeArrowheads="1"/>
            </p:cNvSpPr>
            <p:nvPr/>
          </p:nvSpPr>
          <p:spPr bwMode="auto">
            <a:xfrm>
              <a:off x="1519" y="663"/>
              <a:ext cx="25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>
                  <a:solidFill>
                    <a:srgbClr val="660066"/>
                  </a:solidFill>
                  <a:latin typeface="Comic Sans MS" pitchFamily="66" charset="0"/>
                </a:rPr>
                <a:t>B</a:t>
              </a:r>
              <a:endParaRPr lang="ru-RU" sz="2800" b="1">
                <a:solidFill>
                  <a:srgbClr val="660066"/>
                </a:solidFill>
                <a:latin typeface="Comic Sans MS" pitchFamily="66" charset="0"/>
              </a:endParaRPr>
            </a:p>
          </p:txBody>
        </p:sp>
      </p:grpSp>
      <p:pic>
        <p:nvPicPr>
          <p:cNvPr id="4" name="Picture 2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83462"/>
            <a:ext cx="1592032" cy="183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1882775" cy="561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rgbClr val="660066"/>
                </a:solidFill>
                <a:latin typeface="Comic Sans MS" pitchFamily="66" charset="0"/>
              </a:rPr>
              <a:t>Дано:</a:t>
            </a:r>
          </a:p>
        </p:txBody>
      </p:sp>
      <p:graphicFrame>
        <p:nvGraphicFramePr>
          <p:cNvPr id="81925" name="Object 5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50825" y="858838"/>
          <a:ext cx="1728788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9" name="Формула" r:id="rId3" imgW="583920" imgH="228600" progId="Equation.3">
                  <p:embed/>
                </p:oleObj>
              </mc:Choice>
              <mc:Fallback>
                <p:oleObj name="Формула" r:id="rId3" imgW="5839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858838"/>
                        <a:ext cx="1728788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7" name="Object 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50825" y="1406525"/>
          <a:ext cx="1800225" cy="66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0" name="Формула" r:id="rId5" imgW="622080" imgH="228600" progId="Equation.3">
                  <p:embed/>
                </p:oleObj>
              </mc:Choice>
              <mc:Fallback>
                <p:oleObj name="Формула" r:id="rId5" imgW="62208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406525"/>
                        <a:ext cx="1800225" cy="661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9" name="Object 9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50825" y="1993900"/>
          <a:ext cx="1800225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1" name="Формула" r:id="rId7" imgW="609480" imgH="215640" progId="Equation.3">
                  <p:embed/>
                </p:oleObj>
              </mc:Choice>
              <mc:Fallback>
                <p:oleObj name="Формула" r:id="rId7" imgW="609480" imgH="2156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993900"/>
                        <a:ext cx="1800225" cy="638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35" name="Object 15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255588" y="4117975"/>
          <a:ext cx="1501775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2" name="Формула" r:id="rId9" imgW="482400" imgH="241200" progId="Equation.3">
                  <p:embed/>
                </p:oleObj>
              </mc:Choice>
              <mc:Fallback>
                <p:oleObj name="Формула" r:id="rId9" imgW="482400" imgH="2412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8" y="4117975"/>
                        <a:ext cx="1501775" cy="750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3779838" y="144463"/>
            <a:ext cx="234070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0" dirty="0" err="1" smtClean="0">
                <a:solidFill>
                  <a:srgbClr val="660066"/>
                </a:solidFill>
                <a:latin typeface="Comic Sans MS" pitchFamily="66" charset="0"/>
              </a:rPr>
              <a:t>Рішення</a:t>
            </a:r>
            <a:r>
              <a:rPr lang="ru-RU" sz="4000" b="1" i="0" dirty="0" smtClean="0">
                <a:solidFill>
                  <a:srgbClr val="660066"/>
                </a:solidFill>
                <a:latin typeface="Comic Sans MS" pitchFamily="66" charset="0"/>
              </a:rPr>
              <a:t>:</a:t>
            </a:r>
            <a:endParaRPr lang="ru-RU" sz="4000" b="1" i="0" dirty="0">
              <a:solidFill>
                <a:srgbClr val="660066"/>
              </a:solidFill>
              <a:latin typeface="Comic Sans MS" pitchFamily="66" charset="0"/>
            </a:endParaRPr>
          </a:p>
        </p:txBody>
      </p:sp>
      <p:graphicFrame>
        <p:nvGraphicFramePr>
          <p:cNvPr id="81931" name="Object 11"/>
          <p:cNvGraphicFramePr>
            <a:graphicFrameLocks noChangeAspect="1"/>
          </p:cNvGraphicFramePr>
          <p:nvPr/>
        </p:nvGraphicFramePr>
        <p:xfrm>
          <a:off x="179388" y="2636838"/>
          <a:ext cx="232410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3" name="Формула" r:id="rId11" imgW="634680" imgH="215640" progId="Equation.3">
                  <p:embed/>
                </p:oleObj>
              </mc:Choice>
              <mc:Fallback>
                <p:oleObj name="Формула" r:id="rId11" imgW="634680" imgH="215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636838"/>
                        <a:ext cx="2324100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32" name="Object 12"/>
          <p:cNvGraphicFramePr>
            <a:graphicFrameLocks noChangeAspect="1"/>
          </p:cNvGraphicFramePr>
          <p:nvPr/>
        </p:nvGraphicFramePr>
        <p:xfrm>
          <a:off x="133350" y="3263900"/>
          <a:ext cx="23241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4" name="Формула" r:id="rId13" imgW="634680" imgH="228600" progId="Equation.3">
                  <p:embed/>
                </p:oleObj>
              </mc:Choice>
              <mc:Fallback>
                <p:oleObj name="Формула" r:id="rId13" imgW="63468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350" y="3263900"/>
                        <a:ext cx="23241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33" name="Line 13"/>
          <p:cNvSpPr>
            <a:spLocks noChangeShapeType="1"/>
          </p:cNvSpPr>
          <p:nvPr/>
        </p:nvSpPr>
        <p:spPr bwMode="auto">
          <a:xfrm>
            <a:off x="0" y="4005263"/>
            <a:ext cx="2700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34" name="Line 14"/>
          <p:cNvSpPr>
            <a:spLocks noChangeShapeType="1"/>
          </p:cNvSpPr>
          <p:nvPr/>
        </p:nvSpPr>
        <p:spPr bwMode="auto">
          <a:xfrm>
            <a:off x="2700338" y="404813"/>
            <a:ext cx="0" cy="5184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81938" name="Object 18"/>
          <p:cNvGraphicFramePr>
            <a:graphicFrameLocks noChangeAspect="1"/>
          </p:cNvGraphicFramePr>
          <p:nvPr/>
        </p:nvGraphicFramePr>
        <p:xfrm>
          <a:off x="250825" y="4727575"/>
          <a:ext cx="1584325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5" name="Формула" r:id="rId15" imgW="495000" imgH="241200" progId="Equation.3">
                  <p:embed/>
                </p:oleObj>
              </mc:Choice>
              <mc:Fallback>
                <p:oleObj name="Формула" r:id="rId15" imgW="495000" imgH="2412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4727575"/>
                        <a:ext cx="1584325" cy="717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39" name="Object 19"/>
          <p:cNvGraphicFramePr>
            <a:graphicFrameLocks noChangeAspect="1"/>
          </p:cNvGraphicFramePr>
          <p:nvPr/>
        </p:nvGraphicFramePr>
        <p:xfrm>
          <a:off x="179388" y="5300663"/>
          <a:ext cx="23050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6" name="Формула" r:id="rId17" imgW="799920" imgH="241200" progId="Equation.3">
                  <p:embed/>
                </p:oleObj>
              </mc:Choice>
              <mc:Fallback>
                <p:oleObj name="Формула" r:id="rId17" imgW="799920" imgH="2412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5300663"/>
                        <a:ext cx="2305050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0" name="Object 20"/>
          <p:cNvGraphicFramePr>
            <a:graphicFrameLocks noChangeAspect="1"/>
          </p:cNvGraphicFramePr>
          <p:nvPr/>
        </p:nvGraphicFramePr>
        <p:xfrm>
          <a:off x="2916238" y="836613"/>
          <a:ext cx="2087562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7" name="Формула" r:id="rId19" imgW="888840" imgH="431640" progId="Equation.3">
                  <p:embed/>
                </p:oleObj>
              </mc:Choice>
              <mc:Fallback>
                <p:oleObj name="Формула" r:id="rId19" imgW="888840" imgH="431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836613"/>
                        <a:ext cx="2087562" cy="936625"/>
                      </a:xfrm>
                      <a:prstGeom prst="rect">
                        <a:avLst/>
                      </a:prstGeom>
                      <a:solidFill>
                        <a:srgbClr val="FF99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1" name="Object 21"/>
          <p:cNvGraphicFramePr>
            <a:graphicFrameLocks noChangeAspect="1"/>
          </p:cNvGraphicFramePr>
          <p:nvPr/>
        </p:nvGraphicFramePr>
        <p:xfrm>
          <a:off x="5148263" y="836613"/>
          <a:ext cx="3995737" cy="100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8" name="Формула" r:id="rId21" imgW="1663560" imgH="393480" progId="Equation.3">
                  <p:embed/>
                </p:oleObj>
              </mc:Choice>
              <mc:Fallback>
                <p:oleObj name="Формула" r:id="rId21" imgW="1663560" imgH="3934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836613"/>
                        <a:ext cx="3995737" cy="1008062"/>
                      </a:xfrm>
                      <a:prstGeom prst="rect">
                        <a:avLst/>
                      </a:prstGeom>
                      <a:solidFill>
                        <a:srgbClr val="FF99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2" name="Object 22"/>
          <p:cNvGraphicFramePr>
            <a:graphicFrameLocks noChangeAspect="1"/>
          </p:cNvGraphicFramePr>
          <p:nvPr/>
        </p:nvGraphicFramePr>
        <p:xfrm>
          <a:off x="2987675" y="1844675"/>
          <a:ext cx="1584325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9" name="Формула" r:id="rId23" imgW="583920" imgH="431640" progId="Equation.3">
                  <p:embed/>
                </p:oleObj>
              </mc:Choice>
              <mc:Fallback>
                <p:oleObj name="Формула" r:id="rId23" imgW="583920" imgH="4316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1844675"/>
                        <a:ext cx="1584325" cy="1081088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3" name="Object 23"/>
          <p:cNvGraphicFramePr>
            <a:graphicFrameLocks noChangeAspect="1"/>
          </p:cNvGraphicFramePr>
          <p:nvPr/>
        </p:nvGraphicFramePr>
        <p:xfrm>
          <a:off x="5003800" y="1844675"/>
          <a:ext cx="360045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0" name="Формула" r:id="rId25" imgW="952200" imgH="393480" progId="Equation.3">
                  <p:embed/>
                </p:oleObj>
              </mc:Choice>
              <mc:Fallback>
                <p:oleObj name="Формула" r:id="rId25" imgW="952200" imgH="3934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1844675"/>
                        <a:ext cx="3600450" cy="1079500"/>
                      </a:xfrm>
                      <a:prstGeom prst="rect">
                        <a:avLst/>
                      </a:prstGeom>
                      <a:solidFill>
                        <a:srgbClr val="FF993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5" name="Object 25"/>
          <p:cNvGraphicFramePr>
            <a:graphicFrameLocks noChangeAspect="1"/>
          </p:cNvGraphicFramePr>
          <p:nvPr/>
        </p:nvGraphicFramePr>
        <p:xfrm>
          <a:off x="2970213" y="2997200"/>
          <a:ext cx="161925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1" name="Формула" r:id="rId27" imgW="596880" imgH="431640" progId="Equation.3">
                  <p:embed/>
                </p:oleObj>
              </mc:Choice>
              <mc:Fallback>
                <p:oleObj name="Формула" r:id="rId27" imgW="596880" imgH="4316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0213" y="2997200"/>
                        <a:ext cx="1619250" cy="1081088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6" name="Object 26"/>
          <p:cNvGraphicFramePr>
            <a:graphicFrameLocks noChangeAspect="1"/>
          </p:cNvGraphicFramePr>
          <p:nvPr/>
        </p:nvGraphicFramePr>
        <p:xfrm>
          <a:off x="4740275" y="2997200"/>
          <a:ext cx="4129088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2" name="Формула" r:id="rId29" imgW="1091880" imgH="393480" progId="Equation.3">
                  <p:embed/>
                </p:oleObj>
              </mc:Choice>
              <mc:Fallback>
                <p:oleObj name="Формула" r:id="rId29" imgW="1091880" imgH="39348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0275" y="2997200"/>
                        <a:ext cx="4129088" cy="1079500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7" name="Object 27"/>
          <p:cNvGraphicFramePr>
            <a:graphicFrameLocks noChangeAspect="1"/>
          </p:cNvGraphicFramePr>
          <p:nvPr/>
        </p:nvGraphicFramePr>
        <p:xfrm>
          <a:off x="2771775" y="4076700"/>
          <a:ext cx="208756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3" name="Формула" r:id="rId31" imgW="787320" imgH="228600" progId="Equation.3">
                  <p:embed/>
                </p:oleObj>
              </mc:Choice>
              <mc:Fallback>
                <p:oleObj name="Формула" r:id="rId31" imgW="787320" imgH="22860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4076700"/>
                        <a:ext cx="2087563" cy="720725"/>
                      </a:xfrm>
                      <a:prstGeom prst="rect">
                        <a:avLst/>
                      </a:prstGeom>
                      <a:solidFill>
                        <a:srgbClr val="9966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8" name="Object 28"/>
          <p:cNvGraphicFramePr>
            <a:graphicFrameLocks noChangeAspect="1"/>
          </p:cNvGraphicFramePr>
          <p:nvPr/>
        </p:nvGraphicFramePr>
        <p:xfrm>
          <a:off x="4932363" y="4076700"/>
          <a:ext cx="4211637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4" name="Формула" r:id="rId33" imgW="1409400" imgH="228600" progId="Equation.3">
                  <p:embed/>
                </p:oleObj>
              </mc:Choice>
              <mc:Fallback>
                <p:oleObj name="Формула" r:id="rId33" imgW="1409400" imgH="2286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4076700"/>
                        <a:ext cx="4211637" cy="720725"/>
                      </a:xfrm>
                      <a:prstGeom prst="rect">
                        <a:avLst/>
                      </a:prstGeom>
                      <a:solidFill>
                        <a:srgbClr val="9966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9" name="Object 29"/>
          <p:cNvGraphicFramePr>
            <a:graphicFrameLocks noChangeAspect="1"/>
          </p:cNvGraphicFramePr>
          <p:nvPr/>
        </p:nvGraphicFramePr>
        <p:xfrm>
          <a:off x="2700338" y="4797425"/>
          <a:ext cx="2808287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5" name="Формула" r:id="rId35" imgW="1066680" imgH="228600" progId="Equation.3">
                  <p:embed/>
                </p:oleObj>
              </mc:Choice>
              <mc:Fallback>
                <p:oleObj name="Формула" r:id="rId35" imgW="1066680" imgH="2286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4797425"/>
                        <a:ext cx="2808287" cy="719138"/>
                      </a:xfrm>
                      <a:prstGeom prst="rect">
                        <a:avLst/>
                      </a:prstGeom>
                      <a:solidFill>
                        <a:srgbClr val="3399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1" name="Object 31"/>
          <p:cNvGraphicFramePr>
            <a:graphicFrameLocks noChangeAspect="1"/>
          </p:cNvGraphicFramePr>
          <p:nvPr/>
        </p:nvGraphicFramePr>
        <p:xfrm>
          <a:off x="5580063" y="4797425"/>
          <a:ext cx="3376612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6" name="Формула" r:id="rId37" imgW="1282680" imgH="215640" progId="Equation.3">
                  <p:embed/>
                </p:oleObj>
              </mc:Choice>
              <mc:Fallback>
                <p:oleObj name="Формула" r:id="rId37" imgW="1282680" imgH="2156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4797425"/>
                        <a:ext cx="3376612" cy="719138"/>
                      </a:xfrm>
                      <a:prstGeom prst="rect">
                        <a:avLst/>
                      </a:prstGeom>
                      <a:solidFill>
                        <a:srgbClr val="3399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2" name="Rectangle 32"/>
          <p:cNvSpPr>
            <a:spLocks noChangeArrowheads="1"/>
          </p:cNvSpPr>
          <p:nvPr/>
        </p:nvSpPr>
        <p:spPr bwMode="auto">
          <a:xfrm>
            <a:off x="-71438" y="5949950"/>
            <a:ext cx="939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660066"/>
                </a:solidFill>
                <a:latin typeface="Comic Sans MS" pitchFamily="66" charset="0"/>
              </a:rPr>
              <a:t>Ответ:</a:t>
            </a:r>
            <a:r>
              <a:rPr lang="en-US" sz="4000" b="1">
                <a:solidFill>
                  <a:srgbClr val="660066"/>
                </a:solidFill>
                <a:latin typeface="Comic Sans MS" pitchFamily="66" charset="0"/>
              </a:rPr>
              <a:t> 2</a:t>
            </a:r>
            <a:r>
              <a:rPr lang="ru-RU" sz="4000" b="1">
                <a:solidFill>
                  <a:srgbClr val="660066"/>
                </a:solidFill>
                <a:latin typeface="Comic Sans MS" pitchFamily="66" charset="0"/>
              </a:rPr>
              <a:t> Ом; 1 А; 0,5 А; 3 В; 6 В.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5219700" y="5476875"/>
            <a:ext cx="3489325" cy="1381125"/>
            <a:chOff x="2744" y="2292"/>
            <a:chExt cx="2198" cy="870"/>
          </a:xfrm>
        </p:grpSpPr>
        <p:grpSp>
          <p:nvGrpSpPr>
            <p:cNvPr id="11293" name="Group 34"/>
            <p:cNvGrpSpPr>
              <a:grpSpLocks/>
            </p:cNvGrpSpPr>
            <p:nvPr/>
          </p:nvGrpSpPr>
          <p:grpSpPr bwMode="auto">
            <a:xfrm>
              <a:off x="3090" y="2428"/>
              <a:ext cx="1762" cy="237"/>
              <a:chOff x="1429" y="1026"/>
              <a:chExt cx="3539" cy="953"/>
            </a:xfrm>
          </p:grpSpPr>
          <p:sp>
            <p:nvSpPr>
              <p:cNvPr id="11322" name="Line 35"/>
              <p:cNvSpPr>
                <a:spLocks noChangeShapeType="1"/>
              </p:cNvSpPr>
              <p:nvPr/>
            </p:nvSpPr>
            <p:spPr bwMode="auto">
              <a:xfrm flipH="1">
                <a:off x="1429" y="14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323" name="Group 36"/>
              <p:cNvGrpSpPr>
                <a:grpSpLocks/>
              </p:cNvGrpSpPr>
              <p:nvPr/>
            </p:nvGrpSpPr>
            <p:grpSpPr bwMode="auto">
              <a:xfrm>
                <a:off x="3470" y="1298"/>
                <a:ext cx="1498" cy="408"/>
                <a:chOff x="1882" y="2886"/>
                <a:chExt cx="1498" cy="408"/>
              </a:xfrm>
            </p:grpSpPr>
            <p:grpSp>
              <p:nvGrpSpPr>
                <p:cNvPr id="11338" name="Group 37"/>
                <p:cNvGrpSpPr>
                  <a:grpSpLocks/>
                </p:cNvGrpSpPr>
                <p:nvPr/>
              </p:nvGrpSpPr>
              <p:grpSpPr bwMode="auto">
                <a:xfrm>
                  <a:off x="1882" y="2931"/>
                  <a:ext cx="1498" cy="318"/>
                  <a:chOff x="3061" y="2160"/>
                  <a:chExt cx="1498" cy="318"/>
                </a:xfrm>
              </p:grpSpPr>
              <p:sp>
                <p:nvSpPr>
                  <p:cNvPr id="11339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1340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11341" name="Rectangle 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42" name="Line 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43" name="Line 4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11286" name="Object 43"/>
                <p:cNvGraphicFramePr>
                  <a:graphicFrameLocks noChangeAspect="1"/>
                </p:cNvGraphicFramePr>
                <p:nvPr/>
              </p:nvGraphicFramePr>
              <p:xfrm>
                <a:off x="2426" y="2886"/>
                <a:ext cx="454" cy="40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557" name="Формула" r:id="rId39" imgW="190440" imgH="228600" progId="Equation.3">
                        <p:embed/>
                      </p:oleObj>
                    </mc:Choice>
                    <mc:Fallback>
                      <p:oleObj name="Формула" r:id="rId39" imgW="190440" imgH="228600" progId="Equation.3">
                        <p:embed/>
                        <p:pic>
                          <p:nvPicPr>
                            <p:cNvPr id="0" name="Object 4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426" y="2886"/>
                              <a:ext cx="454" cy="40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1324" name="Group 44"/>
              <p:cNvGrpSpPr>
                <a:grpSpLocks/>
              </p:cNvGrpSpPr>
              <p:nvPr/>
            </p:nvGrpSpPr>
            <p:grpSpPr bwMode="auto">
              <a:xfrm>
                <a:off x="1701" y="1616"/>
                <a:ext cx="1498" cy="363"/>
                <a:chOff x="2517" y="1344"/>
                <a:chExt cx="1498" cy="363"/>
              </a:xfrm>
            </p:grpSpPr>
            <p:grpSp>
              <p:nvGrpSpPr>
                <p:cNvPr id="11332" name="Group 45"/>
                <p:cNvGrpSpPr>
                  <a:grpSpLocks/>
                </p:cNvGrpSpPr>
                <p:nvPr/>
              </p:nvGrpSpPr>
              <p:grpSpPr bwMode="auto">
                <a:xfrm>
                  <a:off x="2517" y="1389"/>
                  <a:ext cx="1498" cy="318"/>
                  <a:chOff x="3061" y="2160"/>
                  <a:chExt cx="1498" cy="318"/>
                </a:xfrm>
              </p:grpSpPr>
              <p:sp>
                <p:nvSpPr>
                  <p:cNvPr id="11333" name="Line 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1334" name="Group 47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11335" name="Rectangle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36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37" name="Line 5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11285" name="Object 51"/>
                <p:cNvGraphicFramePr>
                  <a:graphicFrameLocks noChangeAspect="1"/>
                </p:cNvGraphicFramePr>
                <p:nvPr/>
              </p:nvGraphicFramePr>
              <p:xfrm>
                <a:off x="3061" y="1344"/>
                <a:ext cx="545" cy="3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558" name="Формула" r:id="rId41" imgW="190440" imgH="215640" progId="Equation.3">
                        <p:embed/>
                      </p:oleObj>
                    </mc:Choice>
                    <mc:Fallback>
                      <p:oleObj name="Формула" r:id="rId41" imgW="190440" imgH="215640" progId="Equation.3">
                        <p:embed/>
                        <p:pic>
                          <p:nvPicPr>
                            <p:cNvPr id="0" name="Object 5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61" y="1344"/>
                              <a:ext cx="545" cy="36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11325" name="Line 52"/>
              <p:cNvSpPr>
                <a:spLocks noChangeShapeType="1"/>
              </p:cNvSpPr>
              <p:nvPr/>
            </p:nvSpPr>
            <p:spPr bwMode="auto">
              <a:xfrm>
                <a:off x="1701" y="1207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6" name="Line 53"/>
              <p:cNvSpPr>
                <a:spLocks noChangeShapeType="1"/>
              </p:cNvSpPr>
              <p:nvPr/>
            </p:nvSpPr>
            <p:spPr bwMode="auto">
              <a:xfrm>
                <a:off x="3198" y="1207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7" name="Line 54"/>
              <p:cNvSpPr>
                <a:spLocks noChangeShapeType="1"/>
              </p:cNvSpPr>
              <p:nvPr/>
            </p:nvSpPr>
            <p:spPr bwMode="auto">
              <a:xfrm flipH="1">
                <a:off x="3198" y="1479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328" name="Group 55"/>
              <p:cNvGrpSpPr>
                <a:grpSpLocks/>
              </p:cNvGrpSpPr>
              <p:nvPr/>
            </p:nvGrpSpPr>
            <p:grpSpPr bwMode="auto">
              <a:xfrm>
                <a:off x="1701" y="1026"/>
                <a:ext cx="1497" cy="363"/>
                <a:chOff x="2517" y="1752"/>
                <a:chExt cx="1497" cy="363"/>
              </a:xfrm>
            </p:grpSpPr>
            <p:sp>
              <p:nvSpPr>
                <p:cNvPr id="11329" name="Rectangle 56"/>
                <p:cNvSpPr>
                  <a:spLocks noChangeArrowheads="1"/>
                </p:cNvSpPr>
                <p:nvPr/>
              </p:nvSpPr>
              <p:spPr bwMode="auto">
                <a:xfrm>
                  <a:off x="2925" y="1797"/>
                  <a:ext cx="681" cy="318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1330" name="Line 57"/>
                <p:cNvSpPr>
                  <a:spLocks noChangeShapeType="1"/>
                </p:cNvSpPr>
                <p:nvPr/>
              </p:nvSpPr>
              <p:spPr bwMode="auto">
                <a:xfrm flipH="1">
                  <a:off x="2517" y="1933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31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3606" y="1933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aphicFrame>
              <p:nvGraphicFramePr>
                <p:cNvPr id="11284" name="Object 59"/>
                <p:cNvGraphicFramePr>
                  <a:graphicFrameLocks noChangeAspect="1"/>
                </p:cNvGraphicFramePr>
                <p:nvPr/>
              </p:nvGraphicFramePr>
              <p:xfrm>
                <a:off x="3061" y="1752"/>
                <a:ext cx="454" cy="3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559" name="Формула" r:id="rId43" imgW="177480" imgH="215640" progId="Equation.3">
                        <p:embed/>
                      </p:oleObj>
                    </mc:Choice>
                    <mc:Fallback>
                      <p:oleObj name="Формула" r:id="rId43" imgW="177480" imgH="215640" progId="Equation.3">
                        <p:embed/>
                        <p:pic>
                          <p:nvPicPr>
                            <p:cNvPr id="0" name="Object 5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61" y="1752"/>
                              <a:ext cx="454" cy="36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pSp>
          <p:nvGrpSpPr>
            <p:cNvPr id="11294" name="Group 60"/>
            <p:cNvGrpSpPr>
              <a:grpSpLocks/>
            </p:cNvGrpSpPr>
            <p:nvPr/>
          </p:nvGrpSpPr>
          <p:grpSpPr bwMode="auto">
            <a:xfrm>
              <a:off x="2744" y="2659"/>
              <a:ext cx="232" cy="250"/>
              <a:chOff x="1559" y="3316"/>
              <a:chExt cx="232" cy="250"/>
            </a:xfrm>
          </p:grpSpPr>
          <p:sp>
            <p:nvSpPr>
              <p:cNvPr id="11320" name="Oval 61"/>
              <p:cNvSpPr>
                <a:spLocks noChangeArrowheads="1"/>
              </p:cNvSpPr>
              <p:nvPr/>
            </p:nvSpPr>
            <p:spPr bwMode="auto">
              <a:xfrm>
                <a:off x="1565" y="3339"/>
                <a:ext cx="203" cy="18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21" name="Text Box 62"/>
              <p:cNvSpPr txBox="1">
                <a:spLocks noChangeArrowheads="1"/>
              </p:cNvSpPr>
              <p:nvPr/>
            </p:nvSpPr>
            <p:spPr bwMode="auto">
              <a:xfrm>
                <a:off x="1559" y="3316"/>
                <a:ext cx="23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000" b="1"/>
                  <a:t>А</a:t>
                </a:r>
              </a:p>
            </p:txBody>
          </p:sp>
        </p:grpSp>
        <p:grpSp>
          <p:nvGrpSpPr>
            <p:cNvPr id="11295" name="Group 63"/>
            <p:cNvGrpSpPr>
              <a:grpSpLocks/>
            </p:cNvGrpSpPr>
            <p:nvPr/>
          </p:nvGrpSpPr>
          <p:grpSpPr bwMode="auto">
            <a:xfrm>
              <a:off x="3470" y="2659"/>
              <a:ext cx="227" cy="288"/>
              <a:chOff x="3016" y="3521"/>
              <a:chExt cx="227" cy="288"/>
            </a:xfrm>
          </p:grpSpPr>
          <p:sp>
            <p:nvSpPr>
              <p:cNvPr id="11318" name="Oval 64"/>
              <p:cNvSpPr>
                <a:spLocks noChangeArrowheads="1"/>
              </p:cNvSpPr>
              <p:nvPr/>
            </p:nvSpPr>
            <p:spPr bwMode="auto">
              <a:xfrm>
                <a:off x="3061" y="3566"/>
                <a:ext cx="182" cy="18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319" name="Text Box 65"/>
              <p:cNvSpPr txBox="1">
                <a:spLocks noChangeArrowheads="1"/>
              </p:cNvSpPr>
              <p:nvPr/>
            </p:nvSpPr>
            <p:spPr bwMode="auto">
              <a:xfrm>
                <a:off x="3016" y="3521"/>
                <a:ext cx="16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2400" b="1"/>
                  <a:t>V</a:t>
                </a:r>
                <a:endParaRPr lang="ru-RU" sz="2400" b="1"/>
              </a:p>
            </p:txBody>
          </p:sp>
        </p:grpSp>
        <p:sp>
          <p:nvSpPr>
            <p:cNvPr id="11296" name="Line 66"/>
            <p:cNvSpPr>
              <a:spLocks noChangeShapeType="1"/>
            </p:cNvSpPr>
            <p:nvPr/>
          </p:nvSpPr>
          <p:spPr bwMode="auto">
            <a:xfrm>
              <a:off x="2819" y="2541"/>
              <a:ext cx="3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7" name="Line 67"/>
            <p:cNvSpPr>
              <a:spLocks noChangeShapeType="1"/>
            </p:cNvSpPr>
            <p:nvPr/>
          </p:nvSpPr>
          <p:spPr bwMode="auto">
            <a:xfrm flipH="1">
              <a:off x="3158" y="2777"/>
              <a:ext cx="36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8" name="Line 68"/>
            <p:cNvSpPr>
              <a:spLocks noChangeShapeType="1"/>
            </p:cNvSpPr>
            <p:nvPr/>
          </p:nvSpPr>
          <p:spPr bwMode="auto">
            <a:xfrm flipH="1">
              <a:off x="3677" y="2777"/>
              <a:ext cx="3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9" name="Line 69"/>
            <p:cNvSpPr>
              <a:spLocks noChangeShapeType="1"/>
            </p:cNvSpPr>
            <p:nvPr/>
          </p:nvSpPr>
          <p:spPr bwMode="auto">
            <a:xfrm flipV="1">
              <a:off x="3158" y="2541"/>
              <a:ext cx="0" cy="2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0" name="Line 70"/>
            <p:cNvSpPr>
              <a:spLocks noChangeShapeType="1"/>
            </p:cNvSpPr>
            <p:nvPr/>
          </p:nvSpPr>
          <p:spPr bwMode="auto">
            <a:xfrm flipV="1">
              <a:off x="4039" y="2541"/>
              <a:ext cx="0" cy="2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1" name="Line 71"/>
            <p:cNvSpPr>
              <a:spLocks noChangeShapeType="1"/>
            </p:cNvSpPr>
            <p:nvPr/>
          </p:nvSpPr>
          <p:spPr bwMode="auto">
            <a:xfrm flipV="1">
              <a:off x="2819" y="2976"/>
              <a:ext cx="696" cy="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2" name="Line 72"/>
            <p:cNvSpPr>
              <a:spLocks noChangeShapeType="1"/>
            </p:cNvSpPr>
            <p:nvPr/>
          </p:nvSpPr>
          <p:spPr bwMode="auto">
            <a:xfrm>
              <a:off x="3560" y="2976"/>
              <a:ext cx="1314" cy="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3" name="Line 73"/>
            <p:cNvSpPr>
              <a:spLocks noChangeShapeType="1"/>
            </p:cNvSpPr>
            <p:nvPr/>
          </p:nvSpPr>
          <p:spPr bwMode="auto">
            <a:xfrm flipV="1">
              <a:off x="4874" y="2766"/>
              <a:ext cx="0" cy="21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4" name="Line 74"/>
            <p:cNvSpPr>
              <a:spLocks noChangeShapeType="1"/>
            </p:cNvSpPr>
            <p:nvPr/>
          </p:nvSpPr>
          <p:spPr bwMode="auto">
            <a:xfrm flipV="1">
              <a:off x="4874" y="2721"/>
              <a:ext cx="68" cy="4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5" name="Line 75"/>
            <p:cNvSpPr>
              <a:spLocks noChangeShapeType="1"/>
            </p:cNvSpPr>
            <p:nvPr/>
          </p:nvSpPr>
          <p:spPr bwMode="auto">
            <a:xfrm>
              <a:off x="4852" y="2541"/>
              <a:ext cx="0" cy="1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06" name="Rectangle 76"/>
            <p:cNvSpPr>
              <a:spLocks noChangeArrowheads="1"/>
            </p:cNvSpPr>
            <p:nvPr/>
          </p:nvSpPr>
          <p:spPr bwMode="auto">
            <a:xfrm>
              <a:off x="3560" y="2931"/>
              <a:ext cx="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+</a:t>
              </a:r>
            </a:p>
          </p:txBody>
        </p:sp>
        <p:sp>
          <p:nvSpPr>
            <p:cNvPr id="11307" name="Rectangle 77"/>
            <p:cNvSpPr>
              <a:spLocks noChangeArrowheads="1"/>
            </p:cNvSpPr>
            <p:nvPr/>
          </p:nvSpPr>
          <p:spPr bwMode="auto">
            <a:xfrm>
              <a:off x="3319" y="2882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_</a:t>
              </a:r>
            </a:p>
          </p:txBody>
        </p:sp>
        <p:sp>
          <p:nvSpPr>
            <p:cNvPr id="11308" name="Oval 78"/>
            <p:cNvSpPr>
              <a:spLocks noChangeArrowheads="1"/>
            </p:cNvSpPr>
            <p:nvPr/>
          </p:nvSpPr>
          <p:spPr bwMode="auto">
            <a:xfrm>
              <a:off x="3135" y="2529"/>
              <a:ext cx="45" cy="23"/>
            </a:xfrm>
            <a:prstGeom prst="ellipse">
              <a:avLst/>
            </a:pr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i="0">
                <a:solidFill>
                  <a:srgbClr val="660066"/>
                </a:solidFill>
              </a:endParaRPr>
            </a:p>
          </p:txBody>
        </p:sp>
        <p:sp>
          <p:nvSpPr>
            <p:cNvPr id="11309" name="Oval 79"/>
            <p:cNvSpPr>
              <a:spLocks noChangeArrowheads="1"/>
            </p:cNvSpPr>
            <p:nvPr/>
          </p:nvSpPr>
          <p:spPr bwMode="auto">
            <a:xfrm>
              <a:off x="4016" y="2529"/>
              <a:ext cx="45" cy="23"/>
            </a:xfrm>
            <a:prstGeom prst="ellipse">
              <a:avLst/>
            </a:pr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i="0">
                <a:solidFill>
                  <a:srgbClr val="660066"/>
                </a:solidFill>
              </a:endParaRPr>
            </a:p>
          </p:txBody>
        </p:sp>
        <p:sp>
          <p:nvSpPr>
            <p:cNvPr id="11310" name="Oval 80"/>
            <p:cNvSpPr>
              <a:spLocks noChangeArrowheads="1"/>
            </p:cNvSpPr>
            <p:nvPr/>
          </p:nvSpPr>
          <p:spPr bwMode="auto">
            <a:xfrm>
              <a:off x="4716" y="2529"/>
              <a:ext cx="45" cy="23"/>
            </a:xfrm>
            <a:prstGeom prst="ellipse">
              <a:avLst/>
            </a:prstGeom>
            <a:solidFill>
              <a:srgbClr val="66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i="0">
                <a:solidFill>
                  <a:srgbClr val="660066"/>
                </a:solidFill>
              </a:endParaRPr>
            </a:p>
          </p:txBody>
        </p:sp>
        <p:sp>
          <p:nvSpPr>
            <p:cNvPr id="11311" name="Text Box 81"/>
            <p:cNvSpPr txBox="1">
              <a:spLocks noChangeArrowheads="1"/>
            </p:cNvSpPr>
            <p:nvPr/>
          </p:nvSpPr>
          <p:spPr bwMode="auto">
            <a:xfrm>
              <a:off x="4649" y="2292"/>
              <a:ext cx="2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660066"/>
                  </a:solidFill>
                  <a:latin typeface="Comic Sans MS" pitchFamily="66" charset="0"/>
                </a:rPr>
                <a:t>D</a:t>
              </a:r>
              <a:endParaRPr lang="ru-RU" b="1">
                <a:solidFill>
                  <a:srgbClr val="660066"/>
                </a:solidFill>
                <a:latin typeface="Comic Sans MS" pitchFamily="66" charset="0"/>
              </a:endParaRPr>
            </a:p>
          </p:txBody>
        </p:sp>
        <p:sp>
          <p:nvSpPr>
            <p:cNvPr id="11312" name="Text Box 82"/>
            <p:cNvSpPr txBox="1">
              <a:spLocks noChangeArrowheads="1"/>
            </p:cNvSpPr>
            <p:nvPr/>
          </p:nvSpPr>
          <p:spPr bwMode="auto">
            <a:xfrm>
              <a:off x="3969" y="2292"/>
              <a:ext cx="20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660066"/>
                  </a:solidFill>
                  <a:latin typeface="Comic Sans MS" pitchFamily="66" charset="0"/>
                </a:rPr>
                <a:t>C</a:t>
              </a:r>
              <a:endParaRPr lang="ru-RU" b="1">
                <a:solidFill>
                  <a:srgbClr val="660066"/>
                </a:solidFill>
                <a:latin typeface="Comic Sans MS" pitchFamily="66" charset="0"/>
              </a:endParaRPr>
            </a:p>
          </p:txBody>
        </p:sp>
        <p:sp>
          <p:nvSpPr>
            <p:cNvPr id="11313" name="Text Box 83"/>
            <p:cNvSpPr txBox="1">
              <a:spLocks noChangeArrowheads="1"/>
            </p:cNvSpPr>
            <p:nvPr/>
          </p:nvSpPr>
          <p:spPr bwMode="auto">
            <a:xfrm>
              <a:off x="2971" y="2296"/>
              <a:ext cx="2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660066"/>
                  </a:solidFill>
                  <a:latin typeface="Comic Sans MS" pitchFamily="66" charset="0"/>
                </a:rPr>
                <a:t>B</a:t>
              </a:r>
              <a:endParaRPr lang="ru-RU" b="1">
                <a:solidFill>
                  <a:srgbClr val="660066"/>
                </a:solidFill>
                <a:latin typeface="Comic Sans MS" pitchFamily="66" charset="0"/>
              </a:endParaRPr>
            </a:p>
          </p:txBody>
        </p:sp>
        <p:sp>
          <p:nvSpPr>
            <p:cNvPr id="11314" name="Line 84"/>
            <p:cNvSpPr>
              <a:spLocks noChangeShapeType="1"/>
            </p:cNvSpPr>
            <p:nvPr/>
          </p:nvSpPr>
          <p:spPr bwMode="auto">
            <a:xfrm>
              <a:off x="2835" y="2523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5" name="Line 85"/>
            <p:cNvSpPr>
              <a:spLocks noChangeShapeType="1"/>
            </p:cNvSpPr>
            <p:nvPr/>
          </p:nvSpPr>
          <p:spPr bwMode="auto">
            <a:xfrm flipV="1">
              <a:off x="2835" y="2886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6" name="Line 86"/>
            <p:cNvSpPr>
              <a:spLocks noChangeShapeType="1"/>
            </p:cNvSpPr>
            <p:nvPr/>
          </p:nvSpPr>
          <p:spPr bwMode="auto">
            <a:xfrm>
              <a:off x="3515" y="2931"/>
              <a:ext cx="0" cy="9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17" name="Line 87"/>
            <p:cNvSpPr>
              <a:spLocks noChangeShapeType="1"/>
            </p:cNvSpPr>
            <p:nvPr/>
          </p:nvSpPr>
          <p:spPr bwMode="auto">
            <a:xfrm>
              <a:off x="3560" y="2886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1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1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1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81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81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81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81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81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81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81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81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81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81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4" grpId="0"/>
      <p:bldP spid="81933" grpId="0" animBg="1"/>
      <p:bldP spid="81934" grpId="0" animBg="1"/>
      <p:bldP spid="819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8" descr="D:\Dia\Картинки\для презентаций\BDRLC08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-11588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4787900" y="981075"/>
            <a:ext cx="3743325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3200" b="1" dirty="0" err="1" smtClean="0">
                <a:solidFill>
                  <a:srgbClr val="660066"/>
                </a:solidFill>
                <a:cs typeface="Arial" charset="0"/>
              </a:rPr>
              <a:t>Підручник</a:t>
            </a:r>
            <a:r>
              <a:rPr lang="ru-RU" sz="3200" b="1" dirty="0" smtClean="0">
                <a:solidFill>
                  <a:srgbClr val="660066"/>
                </a:solidFill>
                <a:cs typeface="Arial" charset="0"/>
              </a:rPr>
              <a:t>:</a:t>
            </a:r>
            <a:endParaRPr lang="ru-RU" sz="3200" b="1" dirty="0">
              <a:solidFill>
                <a:srgbClr val="660066"/>
              </a:solidFill>
              <a:cs typeface="Arial" charset="0"/>
            </a:endParaRPr>
          </a:p>
          <a:p>
            <a:pPr marL="342900" indent="-342900">
              <a:buFontTx/>
              <a:buChar char="•"/>
            </a:pPr>
            <a:endParaRPr lang="ru-RU" sz="2400" dirty="0">
              <a:solidFill>
                <a:srgbClr val="660066"/>
              </a:solidFill>
              <a:cs typeface="Arial" charset="0"/>
            </a:endParaRPr>
          </a:p>
          <a:p>
            <a:pPr marL="342900" indent="-342900"/>
            <a:r>
              <a:rPr lang="en-US" sz="3200" b="1" i="0" dirty="0">
                <a:solidFill>
                  <a:srgbClr val="660066"/>
                </a:solidFill>
                <a:cs typeface="Arial" charset="0"/>
              </a:rPr>
              <a:t>§</a:t>
            </a:r>
            <a:r>
              <a:rPr lang="ru-RU" sz="3200" b="1" i="0" dirty="0">
                <a:solidFill>
                  <a:srgbClr val="660066"/>
                </a:solidFill>
                <a:cs typeface="Arial" charset="0"/>
              </a:rPr>
              <a:t> 44,45</a:t>
            </a:r>
            <a:endParaRPr lang="en-US" sz="3200" b="1" i="0" dirty="0">
              <a:solidFill>
                <a:srgbClr val="660066"/>
              </a:solidFill>
              <a:cs typeface="Arial" charset="0"/>
            </a:endParaRPr>
          </a:p>
          <a:p>
            <a:pPr marL="342900" indent="-342900"/>
            <a:endParaRPr lang="ru-RU" sz="3200" b="1" i="0" dirty="0">
              <a:solidFill>
                <a:srgbClr val="660066"/>
              </a:solidFill>
              <a:cs typeface="Arial" charset="0"/>
            </a:endParaRPr>
          </a:p>
          <a:p>
            <a:pPr marL="342900" indent="-342900"/>
            <a:r>
              <a:rPr lang="ru-RU" sz="3200" b="1" i="0" dirty="0">
                <a:solidFill>
                  <a:srgbClr val="660066"/>
                </a:solidFill>
                <a:cs typeface="Arial" charset="0"/>
              </a:rPr>
              <a:t>В</a:t>
            </a:r>
            <a:r>
              <a:rPr lang="ru-RU" sz="3200" b="1" i="0" dirty="0" smtClean="0">
                <a:solidFill>
                  <a:srgbClr val="660066"/>
                </a:solidFill>
                <a:cs typeface="Arial" charset="0"/>
              </a:rPr>
              <a:t>пр.32 </a:t>
            </a:r>
            <a:r>
              <a:rPr lang="ru-RU" sz="3200" b="1" i="0" dirty="0">
                <a:solidFill>
                  <a:srgbClr val="660066"/>
                </a:solidFill>
                <a:cs typeface="Arial" charset="0"/>
              </a:rPr>
              <a:t>№5, №8</a:t>
            </a:r>
          </a:p>
          <a:p>
            <a:pPr marL="342900" indent="-342900"/>
            <a:endParaRPr lang="ru-RU" sz="3200" b="1" i="0" dirty="0">
              <a:solidFill>
                <a:srgbClr val="660066"/>
              </a:solidFill>
              <a:cs typeface="Arial" charset="0"/>
            </a:endParaRPr>
          </a:p>
          <a:p>
            <a:pPr marL="342900" indent="-342900"/>
            <a:r>
              <a:rPr lang="ru-RU" sz="3200" b="1" i="0" dirty="0" err="1" smtClean="0">
                <a:solidFill>
                  <a:srgbClr val="660066"/>
                </a:solidFill>
                <a:cs typeface="Arial" charset="0"/>
              </a:rPr>
              <a:t>Повторити</a:t>
            </a:r>
            <a:r>
              <a:rPr lang="ru-RU" sz="3200" b="1" i="0" dirty="0" smtClean="0">
                <a:solidFill>
                  <a:srgbClr val="660066"/>
                </a:solidFill>
                <a:cs typeface="Arial" charset="0"/>
              </a:rPr>
              <a:t> </a:t>
            </a:r>
            <a:r>
              <a:rPr lang="en-US" sz="3200" b="1" i="0" dirty="0">
                <a:solidFill>
                  <a:srgbClr val="660066"/>
                </a:solidFill>
              </a:rPr>
              <a:t>§</a:t>
            </a:r>
            <a:r>
              <a:rPr lang="ru-RU" sz="3200" b="1" i="0">
                <a:solidFill>
                  <a:srgbClr val="660066"/>
                </a:solidFill>
              </a:rPr>
              <a:t>1 </a:t>
            </a:r>
            <a:r>
              <a:rPr lang="ru-RU" sz="3200" b="1" i="0" smtClean="0">
                <a:solidFill>
                  <a:srgbClr val="660066"/>
                </a:solidFill>
              </a:rPr>
              <a:t>- </a:t>
            </a:r>
            <a:r>
              <a:rPr lang="ru-RU" sz="3200" b="1" i="0" dirty="0">
                <a:solidFill>
                  <a:srgbClr val="660066"/>
                </a:solidFill>
              </a:rPr>
              <a:t>3.</a:t>
            </a:r>
            <a:endParaRPr lang="ru-RU" sz="3200" b="1" i="0" dirty="0">
              <a:solidFill>
                <a:srgbClr val="660066"/>
              </a:solidFill>
              <a:cs typeface="Arial" charset="0"/>
            </a:endParaRPr>
          </a:p>
          <a:p>
            <a:pPr marL="342900" indent="-342900">
              <a:buFontTx/>
              <a:buChar char="•"/>
            </a:pPr>
            <a:endParaRPr lang="ru-RU" sz="3200" b="1" i="0" dirty="0">
              <a:solidFill>
                <a:srgbClr val="660066"/>
              </a:solidFill>
              <a:cs typeface="Arial" charset="0"/>
            </a:endParaRPr>
          </a:p>
          <a:p>
            <a:pPr marL="342900" indent="-342900">
              <a:buFontTx/>
              <a:buChar char="•"/>
            </a:pPr>
            <a:endParaRPr lang="ru-RU" sz="2400" i="0" dirty="0">
              <a:cs typeface="Arial" charset="0"/>
            </a:endParaRPr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395288" y="765175"/>
            <a:ext cx="3492500" cy="2519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 b="1" i="0" dirty="0" err="1" smtClean="0">
                <a:solidFill>
                  <a:srgbClr val="660066"/>
                </a:solidFill>
                <a:latin typeface="Comic Sans MS" pitchFamily="66" charset="0"/>
              </a:rPr>
              <a:t>Домашнє</a:t>
            </a:r>
            <a:r>
              <a:rPr lang="ru-RU" sz="4800" b="1" i="0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4800" b="1" i="0" dirty="0" err="1" smtClean="0">
                <a:solidFill>
                  <a:srgbClr val="660066"/>
                </a:solidFill>
                <a:latin typeface="Comic Sans MS" pitchFamily="66" charset="0"/>
              </a:rPr>
              <a:t>завдання</a:t>
            </a:r>
            <a:endParaRPr lang="ru-RU" sz="4800" b="1" i="0" dirty="0">
              <a:solidFill>
                <a:srgbClr val="660066"/>
              </a:solidFill>
              <a:latin typeface="Comic Sans MS" pitchFamily="66" charset="0"/>
            </a:endParaRPr>
          </a:p>
        </p:txBody>
      </p:sp>
      <p:pic>
        <p:nvPicPr>
          <p:cNvPr id="61448" name="Picture 4" descr="dog1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3573463"/>
            <a:ext cx="1916113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340768"/>
            <a:ext cx="4319587" cy="5746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200" b="1" i="1" dirty="0" smtClean="0">
                <a:solidFill>
                  <a:srgbClr val="0000FF"/>
                </a:solidFill>
              </a:rPr>
              <a:t>Мета уроку:</a:t>
            </a:r>
            <a:r>
              <a:rPr lang="ru-RU" sz="4200" b="1" i="1" dirty="0" smtClean="0">
                <a:solidFill>
                  <a:srgbClr val="008080"/>
                </a:solidFill>
              </a:rPr>
              <a:t/>
            </a:r>
            <a:br>
              <a:rPr lang="ru-RU" sz="4200" b="1" i="1" dirty="0" smtClean="0">
                <a:solidFill>
                  <a:srgbClr val="008080"/>
                </a:solidFill>
              </a:rPr>
            </a:br>
            <a:endParaRPr lang="ru-RU" sz="4200" b="1" i="1" dirty="0" smtClean="0">
              <a:solidFill>
                <a:srgbClr val="00808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83568" y="1412874"/>
            <a:ext cx="7416824" cy="3884613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uk-UA" sz="2400" b="1" dirty="0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узагальнити і систематизувати знання про електричні ланцюги;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uk-UA" sz="2400" b="1" dirty="0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сформувати вміння розрізняти послідовне і паралельне з'єднання провідників;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uk-UA" sz="2400" b="1" dirty="0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зображати і читати схеми ланцюгів зі змішаним з'єднанням провідників;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uk-UA" sz="2400" b="1" dirty="0">
                <a:solidFill>
                  <a:srgbClr val="212121"/>
                </a:solidFill>
                <a:latin typeface="Times New Roman"/>
                <a:ea typeface="Times New Roman"/>
                <a:cs typeface="Times New Roman"/>
              </a:rPr>
              <a:t>вирішувати завдання на розрахунок ланцюгів зі змішаним з'єднанням провідників.</a:t>
            </a:r>
            <a:endParaRPr lang="ru-RU" sz="2400" b="1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653136"/>
            <a:ext cx="1924638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66"/>
                </a:solidFill>
              </a:rPr>
              <a:t>РОБОТА  </a:t>
            </a:r>
            <a:r>
              <a:rPr lang="ru-RU" b="1" i="1" dirty="0">
                <a:solidFill>
                  <a:srgbClr val="FF0066"/>
                </a:solidFill>
              </a:rPr>
              <a:t>З</a:t>
            </a:r>
            <a:r>
              <a:rPr lang="ru-RU" b="1" i="1" dirty="0" smtClean="0">
                <a:solidFill>
                  <a:srgbClr val="FFFF00"/>
                </a:solidFill>
              </a:rPr>
              <a:t> </a:t>
            </a:r>
            <a:r>
              <a:rPr lang="ru-RU" b="1" i="1" dirty="0" smtClean="0">
                <a:solidFill>
                  <a:srgbClr val="FF0066"/>
                </a:solidFill>
              </a:rPr>
              <a:t>ВЕЛИЧИНАМИ</a:t>
            </a:r>
          </a:p>
        </p:txBody>
      </p:sp>
      <p:graphicFrame>
        <p:nvGraphicFramePr>
          <p:cNvPr id="5157" name="Group 3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1968745"/>
              </p:ext>
            </p:extLst>
          </p:nvPr>
        </p:nvGraphicFramePr>
        <p:xfrm>
          <a:off x="2843213" y="1600200"/>
          <a:ext cx="4824412" cy="3413128"/>
        </p:xfrm>
        <a:graphic>
          <a:graphicData uri="http://schemas.openxmlformats.org/drawingml/2006/table">
            <a:tbl>
              <a:tblPr/>
              <a:tblGrid>
                <a:gridCol w="2413000"/>
                <a:gridCol w="2411412"/>
              </a:tblGrid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220 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15 </a:t>
                      </a:r>
                      <a:r>
                        <a:rPr kumimoji="0" lang="ru-RU" sz="28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хв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91 кДж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19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Ом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0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,7 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м</a:t>
                      </a: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Кл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2463800" y="5484813"/>
            <a:ext cx="441325" cy="519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R</a:t>
            </a: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3203575" y="5445125"/>
            <a:ext cx="420688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b="1">
                <a:solidFill>
                  <a:srgbClr val="0000FF"/>
                </a:solidFill>
              </a:rPr>
              <a:t>S</a:t>
            </a:r>
            <a:endParaRPr lang="ru-RU" sz="2800" b="1"/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3995738" y="5445125"/>
            <a:ext cx="441325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b="1">
                <a:solidFill>
                  <a:srgbClr val="0000FF"/>
                </a:solidFill>
              </a:rPr>
              <a:t>U</a:t>
            </a:r>
            <a:endParaRPr lang="ru-RU"/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4643438" y="5445125"/>
            <a:ext cx="303212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t</a:t>
            </a: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5219700" y="5445125"/>
            <a:ext cx="420688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FF"/>
                </a:solidFill>
              </a:rPr>
              <a:t>Р</a:t>
            </a:r>
          </a:p>
        </p:txBody>
      </p:sp>
      <p:sp>
        <p:nvSpPr>
          <p:cNvPr id="5163" name="Text Box 43"/>
          <p:cNvSpPr txBox="1">
            <a:spLocks noChangeArrowheads="1"/>
          </p:cNvSpPr>
          <p:nvPr/>
        </p:nvSpPr>
        <p:spPr bwMode="auto">
          <a:xfrm>
            <a:off x="6011863" y="5445125"/>
            <a:ext cx="441325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>
                <a:solidFill>
                  <a:srgbClr val="0000FF"/>
                </a:solidFill>
              </a:rPr>
              <a:t>А</a:t>
            </a:r>
            <a:endParaRPr lang="ru-RU"/>
          </a:p>
        </p:txBody>
      </p:sp>
      <p:sp>
        <p:nvSpPr>
          <p:cNvPr id="5164" name="Text Box 44"/>
          <p:cNvSpPr txBox="1">
            <a:spLocks noChangeArrowheads="1"/>
          </p:cNvSpPr>
          <p:nvPr/>
        </p:nvSpPr>
        <p:spPr bwMode="auto">
          <a:xfrm>
            <a:off x="6659563" y="5445125"/>
            <a:ext cx="401637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q</a:t>
            </a: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5165" name="Text Box 45"/>
          <p:cNvSpPr txBox="1">
            <a:spLocks noChangeArrowheads="1"/>
          </p:cNvSpPr>
          <p:nvPr/>
        </p:nvSpPr>
        <p:spPr bwMode="auto">
          <a:xfrm>
            <a:off x="7308850" y="5445125"/>
            <a:ext cx="401638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</a:rPr>
              <a:t>F</a:t>
            </a: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7956550" y="5453063"/>
            <a:ext cx="377825" cy="519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  <a:latin typeface="Comic Sans MS" pitchFamily="66" charset="0"/>
              </a:rPr>
              <a:t>I</a:t>
            </a:r>
            <a:endParaRPr lang="ru-RU" sz="2800" b="1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4338" name="Picture 2" descr="C:\Users\User\Desktop\schoolboy-thinks-gets-idea-little-447606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35" b="13295"/>
          <a:stretch/>
        </p:blipFill>
        <p:spPr bwMode="auto">
          <a:xfrm>
            <a:off x="133625" y="1988840"/>
            <a:ext cx="2563382" cy="295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User\Desktop\schoolboy-thinks-gets-idea-little-447606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35" b="13295"/>
          <a:stretch/>
        </p:blipFill>
        <p:spPr bwMode="auto">
          <a:xfrm>
            <a:off x="100938" y="1988839"/>
            <a:ext cx="2563382" cy="295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34 -0.0331 L 0.41909 -0.31644 " pathEditMode="relative" ptsTypes="AA">
                                      <p:cBhvr>
                                        <p:cTn id="6" dur="20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08 -0.04745 L 0.25938 -0.561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-2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91 -0.03773 L 0.18836 -0.46828 " pathEditMode="relative" ptsTypes="AA">
                                      <p:cBhvr>
                                        <p:cTn id="26" dur="20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7037E-6 L 0.03142 -0.3886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-0.04838 L -0.04548 -0.1428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1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1" dur="1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51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45 -0.04838 L -0.18611 -0.2277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00" y="-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8" grpId="0" animBg="1"/>
      <p:bldP spid="5159" grpId="0" animBg="1"/>
      <p:bldP spid="5160" grpId="0" animBg="1"/>
      <p:bldP spid="5161" grpId="0" animBg="1"/>
      <p:bldP spid="5162" grpId="0" animBg="1"/>
      <p:bldP spid="5163" grpId="0" animBg="1"/>
      <p:bldP spid="5164" grpId="0" animBg="1"/>
      <p:bldP spid="5165" grpId="0" animBg="1"/>
      <p:bldP spid="51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3200" b="1" dirty="0" smtClean="0">
                <a:solidFill>
                  <a:srgbClr val="0000FF"/>
                </a:solidFill>
                <a:latin typeface="Comic Sans MS" pitchFamily="66" charset="0"/>
              </a:rPr>
              <a:t>ЗНАЙДІТЬ ПОМИЛКУ</a:t>
            </a:r>
          </a:p>
        </p:txBody>
      </p:sp>
      <p:graphicFrame>
        <p:nvGraphicFramePr>
          <p:cNvPr id="27772" name="Group 124"/>
          <p:cNvGraphicFramePr>
            <a:graphicFrameLocks noGrp="1"/>
          </p:cNvGraphicFramePr>
          <p:nvPr>
            <p:ph sz="half" idx="1"/>
          </p:nvPr>
        </p:nvGraphicFramePr>
        <p:xfrm>
          <a:off x="457200" y="1196975"/>
          <a:ext cx="8218488" cy="4824414"/>
        </p:xfrm>
        <a:graphic>
          <a:graphicData uri="http://schemas.openxmlformats.org/drawingml/2006/table">
            <a:tbl>
              <a:tblPr/>
              <a:tblGrid>
                <a:gridCol w="4110038"/>
                <a:gridCol w="4108450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739" name="Object 91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035050" y="3086100"/>
          <a:ext cx="282575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5" name="Формула" r:id="rId3" imgW="1155600" imgH="228600" progId="Equation.3">
                  <p:embed/>
                </p:oleObj>
              </mc:Choice>
              <mc:Fallback>
                <p:oleObj name="Формула" r:id="rId3" imgW="1155600" imgH="228600" progId="Equation.3">
                  <p:embed/>
                  <p:pic>
                    <p:nvPicPr>
                      <p:cNvPr id="0" name="Object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5050" y="3086100"/>
                        <a:ext cx="2825750" cy="558800"/>
                      </a:xfrm>
                      <a:prstGeom prst="rect">
                        <a:avLst/>
                      </a:prstGeom>
                      <a:solidFill>
                        <a:srgbClr val="66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7" name="Text Box 8"/>
          <p:cNvSpPr txBox="1">
            <a:spLocks noChangeArrowheads="1"/>
          </p:cNvSpPr>
          <p:nvPr/>
        </p:nvSpPr>
        <p:spPr bwMode="auto">
          <a:xfrm>
            <a:off x="468313" y="2152650"/>
            <a:ext cx="741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68" name="Text Box 9"/>
          <p:cNvSpPr txBox="1">
            <a:spLocks noChangeArrowheads="1"/>
          </p:cNvSpPr>
          <p:nvPr/>
        </p:nvSpPr>
        <p:spPr bwMode="auto">
          <a:xfrm>
            <a:off x="2392363" y="14319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069" name="Rectangle 36"/>
          <p:cNvSpPr>
            <a:spLocks noChangeArrowheads="1"/>
          </p:cNvSpPr>
          <p:nvPr/>
        </p:nvSpPr>
        <p:spPr bwMode="auto">
          <a:xfrm>
            <a:off x="1445419" y="1280537"/>
            <a:ext cx="3163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err="1" smtClean="0">
                <a:solidFill>
                  <a:srgbClr val="000066"/>
                </a:solidFill>
              </a:rPr>
              <a:t>послідовне</a:t>
            </a:r>
            <a:endParaRPr lang="ru-RU" sz="2400" b="1" dirty="0">
              <a:solidFill>
                <a:srgbClr val="000066"/>
              </a:solidFill>
            </a:endParaRPr>
          </a:p>
        </p:txBody>
      </p:sp>
      <p:sp>
        <p:nvSpPr>
          <p:cNvPr id="1070" name="Rectangle 37"/>
          <p:cNvSpPr>
            <a:spLocks noChangeArrowheads="1"/>
          </p:cNvSpPr>
          <p:nvPr/>
        </p:nvSpPr>
        <p:spPr bwMode="auto">
          <a:xfrm>
            <a:off x="5740921" y="1280537"/>
            <a:ext cx="19995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000066"/>
                </a:solidFill>
              </a:rPr>
              <a:t>паралельне</a:t>
            </a:r>
            <a:endParaRPr lang="ru-RU" sz="2400" b="1" dirty="0">
              <a:solidFill>
                <a:srgbClr val="000066"/>
              </a:solidFill>
            </a:endParaRPr>
          </a:p>
        </p:txBody>
      </p:sp>
      <p:grpSp>
        <p:nvGrpSpPr>
          <p:cNvPr id="1071" name="Group 38"/>
          <p:cNvGrpSpPr>
            <a:grpSpLocks/>
          </p:cNvGrpSpPr>
          <p:nvPr/>
        </p:nvGrpSpPr>
        <p:grpSpPr bwMode="auto">
          <a:xfrm>
            <a:off x="8027988" y="2276475"/>
            <a:ext cx="46037" cy="49213"/>
            <a:chOff x="2699" y="1479"/>
            <a:chExt cx="2540" cy="318"/>
          </a:xfrm>
        </p:grpSpPr>
        <p:grpSp>
          <p:nvGrpSpPr>
            <p:cNvPr id="1116" name="Group 39"/>
            <p:cNvGrpSpPr>
              <a:grpSpLocks/>
            </p:cNvGrpSpPr>
            <p:nvPr/>
          </p:nvGrpSpPr>
          <p:grpSpPr bwMode="auto">
            <a:xfrm>
              <a:off x="2699" y="1525"/>
              <a:ext cx="2540" cy="226"/>
              <a:chOff x="1973" y="2750"/>
              <a:chExt cx="2540" cy="226"/>
            </a:xfrm>
          </p:grpSpPr>
          <p:grpSp>
            <p:nvGrpSpPr>
              <p:cNvPr id="1117" name="Group 40"/>
              <p:cNvGrpSpPr>
                <a:grpSpLocks/>
              </p:cNvGrpSpPr>
              <p:nvPr/>
            </p:nvGrpSpPr>
            <p:grpSpPr bwMode="auto">
              <a:xfrm>
                <a:off x="1973" y="2750"/>
                <a:ext cx="757" cy="226"/>
                <a:chOff x="1202" y="2750"/>
                <a:chExt cx="757" cy="226"/>
              </a:xfrm>
            </p:grpSpPr>
            <p:grpSp>
              <p:nvGrpSpPr>
                <p:cNvPr id="1129" name="Group 41"/>
                <p:cNvGrpSpPr>
                  <a:grpSpLocks/>
                </p:cNvGrpSpPr>
                <p:nvPr/>
              </p:nvGrpSpPr>
              <p:grpSpPr bwMode="auto">
                <a:xfrm>
                  <a:off x="1474" y="2750"/>
                  <a:ext cx="485" cy="226"/>
                  <a:chOff x="1474" y="2750"/>
                  <a:chExt cx="485" cy="226"/>
                </a:xfrm>
              </p:grpSpPr>
              <p:sp>
                <p:nvSpPr>
                  <p:cNvPr id="1131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2750"/>
                    <a:ext cx="485" cy="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32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288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30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1202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18" name="Group 45"/>
              <p:cNvGrpSpPr>
                <a:grpSpLocks/>
              </p:cNvGrpSpPr>
              <p:nvPr/>
            </p:nvGrpSpPr>
            <p:grpSpPr bwMode="auto">
              <a:xfrm>
                <a:off x="2728" y="2750"/>
                <a:ext cx="757" cy="226"/>
                <a:chOff x="1202" y="2750"/>
                <a:chExt cx="757" cy="226"/>
              </a:xfrm>
            </p:grpSpPr>
            <p:grpSp>
              <p:nvGrpSpPr>
                <p:cNvPr id="1125" name="Group 46"/>
                <p:cNvGrpSpPr>
                  <a:grpSpLocks/>
                </p:cNvGrpSpPr>
                <p:nvPr/>
              </p:nvGrpSpPr>
              <p:grpSpPr bwMode="auto">
                <a:xfrm>
                  <a:off x="1474" y="2750"/>
                  <a:ext cx="485" cy="226"/>
                  <a:chOff x="1474" y="2750"/>
                  <a:chExt cx="485" cy="226"/>
                </a:xfrm>
              </p:grpSpPr>
              <p:sp>
                <p:nvSpPr>
                  <p:cNvPr id="1127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2750"/>
                    <a:ext cx="485" cy="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28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288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26" name="Line 49"/>
                <p:cNvSpPr>
                  <a:spLocks noChangeShapeType="1"/>
                </p:cNvSpPr>
                <p:nvPr/>
              </p:nvSpPr>
              <p:spPr bwMode="auto">
                <a:xfrm flipH="1">
                  <a:off x="1202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19" name="Group 50"/>
              <p:cNvGrpSpPr>
                <a:grpSpLocks/>
              </p:cNvGrpSpPr>
              <p:nvPr/>
            </p:nvGrpSpPr>
            <p:grpSpPr bwMode="auto">
              <a:xfrm>
                <a:off x="3470" y="2750"/>
                <a:ext cx="757" cy="226"/>
                <a:chOff x="1202" y="2750"/>
                <a:chExt cx="757" cy="226"/>
              </a:xfrm>
            </p:grpSpPr>
            <p:grpSp>
              <p:nvGrpSpPr>
                <p:cNvPr id="1121" name="Group 51"/>
                <p:cNvGrpSpPr>
                  <a:grpSpLocks/>
                </p:cNvGrpSpPr>
                <p:nvPr/>
              </p:nvGrpSpPr>
              <p:grpSpPr bwMode="auto">
                <a:xfrm>
                  <a:off x="1474" y="2750"/>
                  <a:ext cx="485" cy="226"/>
                  <a:chOff x="1474" y="2750"/>
                  <a:chExt cx="485" cy="226"/>
                </a:xfrm>
              </p:grpSpPr>
              <p:sp>
                <p:nvSpPr>
                  <p:cNvPr id="1123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2750"/>
                    <a:ext cx="485" cy="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24" name="Line 53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288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2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202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120" name="Line 55"/>
              <p:cNvSpPr>
                <a:spLocks noChangeShapeType="1"/>
              </p:cNvSpPr>
              <p:nvPr/>
            </p:nvSpPr>
            <p:spPr bwMode="auto">
              <a:xfrm>
                <a:off x="4241" y="284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aphicFrame>
          <p:nvGraphicFramePr>
            <p:cNvPr id="1040" name="Object 56"/>
            <p:cNvGraphicFramePr>
              <a:graphicFrameLocks noChangeAspect="1"/>
            </p:cNvGraphicFramePr>
            <p:nvPr/>
          </p:nvGraphicFramePr>
          <p:xfrm>
            <a:off x="2971" y="1479"/>
            <a:ext cx="499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6" name="Формула" r:id="rId5" imgW="228600" imgH="241200" progId="Equation.3">
                    <p:embed/>
                  </p:oleObj>
                </mc:Choice>
                <mc:Fallback>
                  <p:oleObj name="Формула" r:id="rId5" imgW="228600" imgH="241200" progId="Equation.3">
                    <p:embed/>
                    <p:pic>
                      <p:nvPicPr>
                        <p:cNvPr id="0" name="Object 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" y="1479"/>
                          <a:ext cx="499" cy="31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1" name="Object 57"/>
            <p:cNvGraphicFramePr>
              <a:graphicFrameLocks noChangeAspect="1"/>
            </p:cNvGraphicFramePr>
            <p:nvPr/>
          </p:nvGraphicFramePr>
          <p:xfrm>
            <a:off x="3787" y="1479"/>
            <a:ext cx="363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7" name="Формула" r:id="rId7" imgW="190440" imgH="215640" progId="Equation.3">
                    <p:embed/>
                  </p:oleObj>
                </mc:Choice>
                <mc:Fallback>
                  <p:oleObj name="Формула" r:id="rId7" imgW="190440" imgH="215640" progId="Equation.3">
                    <p:embed/>
                    <p:pic>
                      <p:nvPicPr>
                        <p:cNvPr id="0" name="Object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87" y="1479"/>
                          <a:ext cx="363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42" name="Object 58"/>
            <p:cNvGraphicFramePr>
              <a:graphicFrameLocks noChangeAspect="1"/>
            </p:cNvGraphicFramePr>
            <p:nvPr/>
          </p:nvGraphicFramePr>
          <p:xfrm>
            <a:off x="4558" y="1480"/>
            <a:ext cx="249" cy="2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68" name="Формула" r:id="rId9" imgW="190440" imgH="228600" progId="Equation.3">
                    <p:embed/>
                  </p:oleObj>
                </mc:Choice>
                <mc:Fallback>
                  <p:oleObj name="Формула" r:id="rId9" imgW="190440" imgH="228600" progId="Equation.3">
                    <p:embed/>
                    <p:pic>
                      <p:nvPicPr>
                        <p:cNvPr id="0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58" y="1480"/>
                          <a:ext cx="249" cy="29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7766" name="Object 118"/>
          <p:cNvGraphicFramePr>
            <a:graphicFrameLocks noChangeAspect="1"/>
          </p:cNvGraphicFramePr>
          <p:nvPr/>
        </p:nvGraphicFramePr>
        <p:xfrm>
          <a:off x="4859338" y="3068638"/>
          <a:ext cx="3313112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" name="Формула" r:id="rId11" imgW="1117440" imgH="228600" progId="Equation.3">
                  <p:embed/>
                </p:oleObj>
              </mc:Choice>
              <mc:Fallback>
                <p:oleObj name="Формула" r:id="rId11" imgW="1117440" imgH="228600" progId="Equation.3">
                  <p:embed/>
                  <p:pic>
                    <p:nvPicPr>
                      <p:cNvPr id="0" name="Object 1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3068638"/>
                        <a:ext cx="3313112" cy="573087"/>
                      </a:xfrm>
                      <a:prstGeom prst="rect">
                        <a:avLst/>
                      </a:prstGeom>
                      <a:solidFill>
                        <a:srgbClr val="66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120"/>
          <p:cNvGraphicFramePr>
            <a:graphicFrameLocks noChangeAspect="1"/>
          </p:cNvGraphicFramePr>
          <p:nvPr/>
        </p:nvGraphicFramePr>
        <p:xfrm>
          <a:off x="755650" y="3860800"/>
          <a:ext cx="3384550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" name="Формула" r:id="rId13" imgW="1054080" imgH="228600" progId="Equation.3">
                  <p:embed/>
                </p:oleObj>
              </mc:Choice>
              <mc:Fallback>
                <p:oleObj name="Формула" r:id="rId13" imgW="1054080" imgH="228600" progId="Equation.3">
                  <p:embed/>
                  <p:pic>
                    <p:nvPicPr>
                      <p:cNvPr id="0" name="Object 1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3860800"/>
                        <a:ext cx="3384550" cy="515938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121"/>
          <p:cNvGraphicFramePr>
            <a:graphicFrameLocks noChangeAspect="1"/>
          </p:cNvGraphicFramePr>
          <p:nvPr/>
        </p:nvGraphicFramePr>
        <p:xfrm>
          <a:off x="4932363" y="3644900"/>
          <a:ext cx="3240087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1" name="Формула" r:id="rId15" imgW="1180800" imgH="431640" progId="Equation.3">
                  <p:embed/>
                </p:oleObj>
              </mc:Choice>
              <mc:Fallback>
                <p:oleObj name="Формула" r:id="rId15" imgW="1180800" imgH="431640" progId="Equation.3">
                  <p:embed/>
                  <p:pic>
                    <p:nvPicPr>
                      <p:cNvPr id="0" name="Object 1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3644900"/>
                        <a:ext cx="3240087" cy="863600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771" name="Object 123"/>
          <p:cNvGraphicFramePr>
            <a:graphicFrameLocks noChangeAspect="1"/>
          </p:cNvGraphicFramePr>
          <p:nvPr/>
        </p:nvGraphicFramePr>
        <p:xfrm>
          <a:off x="1403350" y="4581525"/>
          <a:ext cx="172878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" name="Формула" r:id="rId17" imgW="520560" imgH="393480" progId="Equation.3">
                  <p:embed/>
                </p:oleObj>
              </mc:Choice>
              <mc:Fallback>
                <p:oleObj name="Формула" r:id="rId17" imgW="520560" imgH="393480" progId="Equation.3">
                  <p:embed/>
                  <p:pic>
                    <p:nvPicPr>
                      <p:cNvPr id="0" name="Object 1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4581525"/>
                        <a:ext cx="1728788" cy="863600"/>
                      </a:xfrm>
                      <a:prstGeom prst="rect">
                        <a:avLst/>
                      </a:prstGeom>
                      <a:solidFill>
                        <a:srgbClr val="FF99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773" name="Object 125"/>
          <p:cNvGraphicFramePr>
            <a:graphicFrameLocks noChangeAspect="1"/>
          </p:cNvGraphicFramePr>
          <p:nvPr/>
        </p:nvGraphicFramePr>
        <p:xfrm>
          <a:off x="5435600" y="4724400"/>
          <a:ext cx="2087563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3" name="Формула" r:id="rId19" imgW="698400" imgH="228600" progId="Equation.3">
                  <p:embed/>
                </p:oleObj>
              </mc:Choice>
              <mc:Fallback>
                <p:oleObj name="Формула" r:id="rId19" imgW="698400" imgH="228600" progId="Equation.3">
                  <p:embed/>
                  <p:pic>
                    <p:nvPicPr>
                      <p:cNvPr id="0" name="Object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4724400"/>
                        <a:ext cx="2087563" cy="647700"/>
                      </a:xfrm>
                      <a:prstGeom prst="rect">
                        <a:avLst/>
                      </a:prstGeom>
                      <a:solidFill>
                        <a:srgbClr val="FF99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126"/>
          <p:cNvGraphicFramePr>
            <a:graphicFrameLocks noChangeAspect="1"/>
          </p:cNvGraphicFramePr>
          <p:nvPr/>
        </p:nvGraphicFramePr>
        <p:xfrm>
          <a:off x="827088" y="5445125"/>
          <a:ext cx="3240087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4" name="Формула" r:id="rId21" imgW="977760" imgH="228600" progId="Equation.3">
                  <p:embed/>
                </p:oleObj>
              </mc:Choice>
              <mc:Fallback>
                <p:oleObj name="Формула" r:id="rId21" imgW="977760" imgH="228600" progId="Equation.3">
                  <p:embed/>
                  <p:pic>
                    <p:nvPicPr>
                      <p:cNvPr id="0" name="Object 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5445125"/>
                        <a:ext cx="3240087" cy="576263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127"/>
          <p:cNvGraphicFramePr>
            <a:graphicFrameLocks noChangeAspect="1"/>
          </p:cNvGraphicFramePr>
          <p:nvPr/>
        </p:nvGraphicFramePr>
        <p:xfrm>
          <a:off x="5076825" y="5445125"/>
          <a:ext cx="3022600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" name="Формула" r:id="rId23" imgW="939600" imgH="228600" progId="Equation.3">
                  <p:embed/>
                </p:oleObj>
              </mc:Choice>
              <mc:Fallback>
                <p:oleObj name="Формула" r:id="rId23" imgW="939600" imgH="228600" progId="Equation.3">
                  <p:embed/>
                  <p:pic>
                    <p:nvPicPr>
                      <p:cNvPr id="0" name="Object 1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5445125"/>
                        <a:ext cx="3022600" cy="525463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184"/>
          <p:cNvGrpSpPr>
            <a:grpSpLocks/>
          </p:cNvGrpSpPr>
          <p:nvPr/>
        </p:nvGrpSpPr>
        <p:grpSpPr bwMode="auto">
          <a:xfrm>
            <a:off x="1403350" y="1700213"/>
            <a:ext cx="2160588" cy="1225550"/>
            <a:chOff x="2835" y="2341"/>
            <a:chExt cx="1361" cy="772"/>
          </a:xfrm>
        </p:grpSpPr>
        <p:grpSp>
          <p:nvGrpSpPr>
            <p:cNvPr id="1096" name="Group 185"/>
            <p:cNvGrpSpPr>
              <a:grpSpLocks/>
            </p:cNvGrpSpPr>
            <p:nvPr/>
          </p:nvGrpSpPr>
          <p:grpSpPr bwMode="auto">
            <a:xfrm>
              <a:off x="2835" y="2341"/>
              <a:ext cx="1361" cy="772"/>
              <a:chOff x="4105" y="2387"/>
              <a:chExt cx="1361" cy="772"/>
            </a:xfrm>
          </p:grpSpPr>
          <p:grpSp>
            <p:nvGrpSpPr>
              <p:cNvPr id="1099" name="Group 186"/>
              <p:cNvGrpSpPr>
                <a:grpSpLocks/>
              </p:cNvGrpSpPr>
              <p:nvPr/>
            </p:nvGrpSpPr>
            <p:grpSpPr bwMode="auto">
              <a:xfrm>
                <a:off x="4105" y="2432"/>
                <a:ext cx="1361" cy="727"/>
                <a:chOff x="839" y="3067"/>
                <a:chExt cx="1361" cy="727"/>
              </a:xfrm>
            </p:grpSpPr>
            <p:grpSp>
              <p:nvGrpSpPr>
                <p:cNvPr id="1100" name="Group 187"/>
                <p:cNvGrpSpPr>
                  <a:grpSpLocks/>
                </p:cNvGrpSpPr>
                <p:nvPr/>
              </p:nvGrpSpPr>
              <p:grpSpPr bwMode="auto">
                <a:xfrm>
                  <a:off x="975" y="3067"/>
                  <a:ext cx="1088" cy="182"/>
                  <a:chOff x="975" y="3067"/>
                  <a:chExt cx="1088" cy="182"/>
                </a:xfrm>
              </p:grpSpPr>
              <p:sp>
                <p:nvSpPr>
                  <p:cNvPr id="1113" name="Rectangle 188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3067"/>
                    <a:ext cx="531" cy="182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14" name="Line 18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75" y="3158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5" name="Line 19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91" y="3158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01" name="Group 191"/>
                <p:cNvGrpSpPr>
                  <a:grpSpLocks/>
                </p:cNvGrpSpPr>
                <p:nvPr/>
              </p:nvGrpSpPr>
              <p:grpSpPr bwMode="auto">
                <a:xfrm>
                  <a:off x="975" y="3339"/>
                  <a:ext cx="1088" cy="182"/>
                  <a:chOff x="975" y="3067"/>
                  <a:chExt cx="1088" cy="182"/>
                </a:xfrm>
              </p:grpSpPr>
              <p:sp>
                <p:nvSpPr>
                  <p:cNvPr id="1110" name="Rectangle 192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3067"/>
                    <a:ext cx="531" cy="182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11" name="Line 19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75" y="3158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2" name="Line 19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91" y="3158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02" name="Group 195"/>
                <p:cNvGrpSpPr>
                  <a:grpSpLocks/>
                </p:cNvGrpSpPr>
                <p:nvPr/>
              </p:nvGrpSpPr>
              <p:grpSpPr bwMode="auto">
                <a:xfrm>
                  <a:off x="975" y="3612"/>
                  <a:ext cx="1088" cy="182"/>
                  <a:chOff x="975" y="3067"/>
                  <a:chExt cx="1088" cy="182"/>
                </a:xfrm>
              </p:grpSpPr>
              <p:sp>
                <p:nvSpPr>
                  <p:cNvPr id="1107" name="Rectangle 196"/>
                  <p:cNvSpPr>
                    <a:spLocks noChangeArrowheads="1"/>
                  </p:cNvSpPr>
                  <p:nvPr/>
                </p:nvSpPr>
                <p:spPr bwMode="auto">
                  <a:xfrm>
                    <a:off x="1247" y="3067"/>
                    <a:ext cx="531" cy="182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108" name="Line 1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975" y="3158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09" name="Line 19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91" y="3158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103" name="Line 199"/>
                <p:cNvSpPr>
                  <a:spLocks noChangeShapeType="1"/>
                </p:cNvSpPr>
                <p:nvPr/>
              </p:nvSpPr>
              <p:spPr bwMode="auto">
                <a:xfrm>
                  <a:off x="975" y="3158"/>
                  <a:ext cx="0" cy="54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4" name="Line 200"/>
                <p:cNvSpPr>
                  <a:spLocks noChangeShapeType="1"/>
                </p:cNvSpPr>
                <p:nvPr/>
              </p:nvSpPr>
              <p:spPr bwMode="auto">
                <a:xfrm>
                  <a:off x="2064" y="3163"/>
                  <a:ext cx="0" cy="54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5" name="Line 201"/>
                <p:cNvSpPr>
                  <a:spLocks noChangeShapeType="1"/>
                </p:cNvSpPr>
                <p:nvPr/>
              </p:nvSpPr>
              <p:spPr bwMode="auto">
                <a:xfrm flipH="1">
                  <a:off x="839" y="3430"/>
                  <a:ext cx="13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6" name="Line 202"/>
                <p:cNvSpPr>
                  <a:spLocks noChangeShapeType="1"/>
                </p:cNvSpPr>
                <p:nvPr/>
              </p:nvSpPr>
              <p:spPr bwMode="auto">
                <a:xfrm>
                  <a:off x="2064" y="3430"/>
                  <a:ext cx="136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aphicFrame>
            <p:nvGraphicFramePr>
              <p:cNvPr id="1037" name="Object 203"/>
              <p:cNvGraphicFramePr>
                <a:graphicFrameLocks noChangeAspect="1"/>
              </p:cNvGraphicFramePr>
              <p:nvPr/>
            </p:nvGraphicFramePr>
            <p:xfrm>
              <a:off x="4604" y="2387"/>
              <a:ext cx="307" cy="2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76" name="Формула" r:id="rId25" imgW="177480" imgH="215640" progId="Equation.3">
                      <p:embed/>
                    </p:oleObj>
                  </mc:Choice>
                  <mc:Fallback>
                    <p:oleObj name="Формула" r:id="rId25" imgW="177480" imgH="215640" progId="Equation.3">
                      <p:embed/>
                      <p:pic>
                        <p:nvPicPr>
                          <p:cNvPr id="0" name="Object 20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04" y="2387"/>
                            <a:ext cx="307" cy="22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38" name="Object 204"/>
              <p:cNvGraphicFramePr>
                <a:graphicFrameLocks noChangeAspect="1"/>
              </p:cNvGraphicFramePr>
              <p:nvPr/>
            </p:nvGraphicFramePr>
            <p:xfrm>
              <a:off x="4649" y="2659"/>
              <a:ext cx="199" cy="2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77" name="Формула" r:id="rId27" imgW="190440" imgH="215640" progId="Equation.3">
                      <p:embed/>
                    </p:oleObj>
                  </mc:Choice>
                  <mc:Fallback>
                    <p:oleObj name="Формула" r:id="rId27" imgW="190440" imgH="215640" progId="Equation.3">
                      <p:embed/>
                      <p:pic>
                        <p:nvPicPr>
                          <p:cNvPr id="0" name="Object 20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49" y="2659"/>
                            <a:ext cx="199" cy="22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39" name="Object 205"/>
              <p:cNvGraphicFramePr>
                <a:graphicFrameLocks noChangeAspect="1"/>
              </p:cNvGraphicFramePr>
              <p:nvPr/>
            </p:nvGraphicFramePr>
            <p:xfrm>
              <a:off x="4649" y="2931"/>
              <a:ext cx="189" cy="2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78" name="Формула" r:id="rId29" imgW="190440" imgH="228600" progId="Equation.3">
                      <p:embed/>
                    </p:oleObj>
                  </mc:Choice>
                  <mc:Fallback>
                    <p:oleObj name="Формула" r:id="rId29" imgW="190440" imgH="228600" progId="Equation.3">
                      <p:embed/>
                      <p:pic>
                        <p:nvPicPr>
                          <p:cNvPr id="0" name="Object 20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49" y="2931"/>
                            <a:ext cx="189" cy="22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097" name="Oval 206"/>
            <p:cNvSpPr>
              <a:spLocks noChangeArrowheads="1"/>
            </p:cNvSpPr>
            <p:nvPr/>
          </p:nvSpPr>
          <p:spPr bwMode="auto">
            <a:xfrm>
              <a:off x="2925" y="2704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8" name="Oval 207"/>
            <p:cNvSpPr>
              <a:spLocks noChangeArrowheads="1"/>
            </p:cNvSpPr>
            <p:nvPr/>
          </p:nvSpPr>
          <p:spPr bwMode="auto">
            <a:xfrm>
              <a:off x="4014" y="2704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" name="Group 208"/>
          <p:cNvGrpSpPr>
            <a:grpSpLocks/>
          </p:cNvGrpSpPr>
          <p:nvPr/>
        </p:nvGrpSpPr>
        <p:grpSpPr bwMode="auto">
          <a:xfrm>
            <a:off x="2843213" y="2205038"/>
            <a:ext cx="5780087" cy="504825"/>
            <a:chOff x="1325" y="3022"/>
            <a:chExt cx="3641" cy="318"/>
          </a:xfrm>
        </p:grpSpPr>
        <p:sp>
          <p:nvSpPr>
            <p:cNvPr id="1075" name="Text Box 209"/>
            <p:cNvSpPr txBox="1">
              <a:spLocks noChangeArrowheads="1"/>
            </p:cNvSpPr>
            <p:nvPr/>
          </p:nvSpPr>
          <p:spPr bwMode="auto">
            <a:xfrm>
              <a:off x="1325" y="3080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/>
            </a:p>
          </p:txBody>
        </p:sp>
        <p:grpSp>
          <p:nvGrpSpPr>
            <p:cNvPr id="1076" name="Group 210"/>
            <p:cNvGrpSpPr>
              <a:grpSpLocks/>
            </p:cNvGrpSpPr>
            <p:nvPr/>
          </p:nvGrpSpPr>
          <p:grpSpPr bwMode="auto">
            <a:xfrm>
              <a:off x="2426" y="3022"/>
              <a:ext cx="2540" cy="318"/>
              <a:chOff x="2699" y="1479"/>
              <a:chExt cx="2540" cy="318"/>
            </a:xfrm>
          </p:grpSpPr>
          <p:grpSp>
            <p:nvGrpSpPr>
              <p:cNvPr id="1079" name="Group 211"/>
              <p:cNvGrpSpPr>
                <a:grpSpLocks/>
              </p:cNvGrpSpPr>
              <p:nvPr/>
            </p:nvGrpSpPr>
            <p:grpSpPr bwMode="auto">
              <a:xfrm>
                <a:off x="2699" y="1525"/>
                <a:ext cx="2540" cy="226"/>
                <a:chOff x="1973" y="2750"/>
                <a:chExt cx="2540" cy="226"/>
              </a:xfrm>
            </p:grpSpPr>
            <p:grpSp>
              <p:nvGrpSpPr>
                <p:cNvPr id="1080" name="Group 212"/>
                <p:cNvGrpSpPr>
                  <a:grpSpLocks/>
                </p:cNvGrpSpPr>
                <p:nvPr/>
              </p:nvGrpSpPr>
              <p:grpSpPr bwMode="auto">
                <a:xfrm>
                  <a:off x="1973" y="2750"/>
                  <a:ext cx="757" cy="226"/>
                  <a:chOff x="1202" y="2750"/>
                  <a:chExt cx="757" cy="226"/>
                </a:xfrm>
              </p:grpSpPr>
              <p:grpSp>
                <p:nvGrpSpPr>
                  <p:cNvPr id="1092" name="Group 213"/>
                  <p:cNvGrpSpPr>
                    <a:grpSpLocks/>
                  </p:cNvGrpSpPr>
                  <p:nvPr/>
                </p:nvGrpSpPr>
                <p:grpSpPr bwMode="auto">
                  <a:xfrm>
                    <a:off x="1474" y="2750"/>
                    <a:ext cx="485" cy="226"/>
                    <a:chOff x="1474" y="2750"/>
                    <a:chExt cx="485" cy="226"/>
                  </a:xfrm>
                </p:grpSpPr>
                <p:sp>
                  <p:nvSpPr>
                    <p:cNvPr id="1094" name="Rectangle 2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74" y="2750"/>
                      <a:ext cx="485" cy="226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95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4" y="2886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93" name="Line 2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02" y="2840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81" name="Group 217"/>
                <p:cNvGrpSpPr>
                  <a:grpSpLocks/>
                </p:cNvGrpSpPr>
                <p:nvPr/>
              </p:nvGrpSpPr>
              <p:grpSpPr bwMode="auto">
                <a:xfrm>
                  <a:off x="2728" y="2750"/>
                  <a:ext cx="757" cy="226"/>
                  <a:chOff x="1202" y="2750"/>
                  <a:chExt cx="757" cy="226"/>
                </a:xfrm>
              </p:grpSpPr>
              <p:grpSp>
                <p:nvGrpSpPr>
                  <p:cNvPr id="1088" name="Group 218"/>
                  <p:cNvGrpSpPr>
                    <a:grpSpLocks/>
                  </p:cNvGrpSpPr>
                  <p:nvPr/>
                </p:nvGrpSpPr>
                <p:grpSpPr bwMode="auto">
                  <a:xfrm>
                    <a:off x="1474" y="2750"/>
                    <a:ext cx="485" cy="226"/>
                    <a:chOff x="1474" y="2750"/>
                    <a:chExt cx="485" cy="226"/>
                  </a:xfrm>
                </p:grpSpPr>
                <p:sp>
                  <p:nvSpPr>
                    <p:cNvPr id="1090" name="Rectangle 2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74" y="2750"/>
                      <a:ext cx="485" cy="226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91" name="Line 2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4" y="2886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89" name="Line 22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02" y="2840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82" name="Group 222"/>
                <p:cNvGrpSpPr>
                  <a:grpSpLocks/>
                </p:cNvGrpSpPr>
                <p:nvPr/>
              </p:nvGrpSpPr>
              <p:grpSpPr bwMode="auto">
                <a:xfrm>
                  <a:off x="3470" y="2750"/>
                  <a:ext cx="757" cy="226"/>
                  <a:chOff x="1202" y="2750"/>
                  <a:chExt cx="757" cy="226"/>
                </a:xfrm>
              </p:grpSpPr>
              <p:grpSp>
                <p:nvGrpSpPr>
                  <p:cNvPr id="1084" name="Group 223"/>
                  <p:cNvGrpSpPr>
                    <a:grpSpLocks/>
                  </p:cNvGrpSpPr>
                  <p:nvPr/>
                </p:nvGrpSpPr>
                <p:grpSpPr bwMode="auto">
                  <a:xfrm>
                    <a:off x="1474" y="2750"/>
                    <a:ext cx="485" cy="226"/>
                    <a:chOff x="1474" y="2750"/>
                    <a:chExt cx="485" cy="226"/>
                  </a:xfrm>
                </p:grpSpPr>
                <p:sp>
                  <p:nvSpPr>
                    <p:cNvPr id="1086" name="Rectangle 2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74" y="2750"/>
                      <a:ext cx="485" cy="226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7" name="Line 2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4" y="2886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085" name="Line 2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02" y="2840"/>
                    <a:ext cx="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83" name="Line 227"/>
                <p:cNvSpPr>
                  <a:spLocks noChangeShapeType="1"/>
                </p:cNvSpPr>
                <p:nvPr/>
              </p:nvSpPr>
              <p:spPr bwMode="auto">
                <a:xfrm>
                  <a:off x="4241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aphicFrame>
            <p:nvGraphicFramePr>
              <p:cNvPr id="1034" name="Object 228"/>
              <p:cNvGraphicFramePr>
                <a:graphicFrameLocks noChangeAspect="1"/>
              </p:cNvGraphicFramePr>
              <p:nvPr/>
            </p:nvGraphicFramePr>
            <p:xfrm>
              <a:off x="2971" y="1479"/>
              <a:ext cx="499" cy="31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79" name="Формула" r:id="rId31" imgW="228600" imgH="241200" progId="Equation.3">
                      <p:embed/>
                    </p:oleObj>
                  </mc:Choice>
                  <mc:Fallback>
                    <p:oleObj name="Формула" r:id="rId31" imgW="228600" imgH="241200" progId="Equation.3">
                      <p:embed/>
                      <p:pic>
                        <p:nvPicPr>
                          <p:cNvPr id="0" name="Object 2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71" y="1479"/>
                            <a:ext cx="499" cy="31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35" name="Object 229"/>
              <p:cNvGraphicFramePr>
                <a:graphicFrameLocks noChangeAspect="1"/>
              </p:cNvGraphicFramePr>
              <p:nvPr/>
            </p:nvGraphicFramePr>
            <p:xfrm>
              <a:off x="3787" y="1479"/>
              <a:ext cx="363" cy="27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80" name="Формула" r:id="rId32" imgW="190440" imgH="215640" progId="Equation.3">
                      <p:embed/>
                    </p:oleObj>
                  </mc:Choice>
                  <mc:Fallback>
                    <p:oleObj name="Формула" r:id="rId32" imgW="190440" imgH="215640" progId="Equation.3">
                      <p:embed/>
                      <p:pic>
                        <p:nvPicPr>
                          <p:cNvPr id="0" name="Object 22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87" y="1479"/>
                            <a:ext cx="363" cy="27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36" name="Object 230"/>
              <p:cNvGraphicFramePr>
                <a:graphicFrameLocks noChangeAspect="1"/>
              </p:cNvGraphicFramePr>
              <p:nvPr/>
            </p:nvGraphicFramePr>
            <p:xfrm>
              <a:off x="4558" y="1480"/>
              <a:ext cx="249" cy="2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81" name="Формула" r:id="rId33" imgW="190440" imgH="228600" progId="Equation.3">
                      <p:embed/>
                    </p:oleObj>
                  </mc:Choice>
                  <mc:Fallback>
                    <p:oleObj name="Формула" r:id="rId33" imgW="190440" imgH="228600" progId="Equation.3">
                      <p:embed/>
                      <p:pic>
                        <p:nvPicPr>
                          <p:cNvPr id="0" name="Object 2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58" y="1480"/>
                            <a:ext cx="249" cy="29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077" name="Oval 231"/>
            <p:cNvSpPr>
              <a:spLocks noChangeArrowheads="1"/>
            </p:cNvSpPr>
            <p:nvPr/>
          </p:nvSpPr>
          <p:spPr bwMode="auto">
            <a:xfrm>
              <a:off x="3288" y="3113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8" name="Oval 232"/>
            <p:cNvSpPr>
              <a:spLocks noChangeArrowheads="1"/>
            </p:cNvSpPr>
            <p:nvPr/>
          </p:nvSpPr>
          <p:spPr bwMode="auto">
            <a:xfrm>
              <a:off x="4014" y="3113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25 0.00532 L 0.43125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983 0.0051 L -0.44983 0.00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868 -0.00116 L 0.45868 -0.0011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77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299 0.00046 L -0.43299 0.0004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77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267 1.48148E-6 L 0.46267 1.48148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77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9 -0.00509 L -0.429 -0.0050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77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859338" y="1989138"/>
            <a:ext cx="4033837" cy="15113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9900"/>
                </a:solidFill>
              </a:rPr>
              <a:t>Параллельно: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9900"/>
                </a:solidFill>
              </a:rPr>
              <a:t>1), 3)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9900"/>
                </a:solidFill>
              </a:rPr>
              <a:t>Последовательно: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009900"/>
                </a:solidFill>
              </a:rPr>
              <a:t> 2)</a:t>
            </a:r>
            <a:endParaRPr lang="ru-RU" sz="2400" b="1" i="1" smtClean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b="1" i="1" dirty="0" err="1" smtClean="0">
                <a:solidFill>
                  <a:srgbClr val="0000FF"/>
                </a:solidFill>
              </a:rPr>
              <a:t>Вкажіть</a:t>
            </a:r>
            <a:r>
              <a:rPr lang="ru-RU" sz="2800" b="1" i="1" dirty="0" smtClean="0">
                <a:solidFill>
                  <a:srgbClr val="0000FF"/>
                </a:solidFill>
              </a:rPr>
              <a:t>, на </a:t>
            </a:r>
            <a:r>
              <a:rPr lang="ru-RU" sz="2800" b="1" i="1" dirty="0" err="1">
                <a:solidFill>
                  <a:srgbClr val="0000FF"/>
                </a:solidFill>
              </a:rPr>
              <a:t>я</a:t>
            </a:r>
            <a:r>
              <a:rPr lang="ru-RU" sz="2800" b="1" i="1" dirty="0" err="1" smtClean="0">
                <a:solidFill>
                  <a:srgbClr val="0000FF"/>
                </a:solidFill>
              </a:rPr>
              <a:t>ких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  <a:r>
              <a:rPr lang="ru-RU" sz="2800" b="1" i="1" dirty="0" err="1" smtClean="0">
                <a:solidFill>
                  <a:srgbClr val="0000FF"/>
                </a:solidFill>
              </a:rPr>
              <a:t>електричних</a:t>
            </a:r>
            <a:r>
              <a:rPr lang="ru-RU" sz="2800" b="1" i="1" dirty="0" smtClean="0">
                <a:solidFill>
                  <a:srgbClr val="0000FF"/>
                </a:solidFill>
              </a:rPr>
              <a:t> схемах </a:t>
            </a:r>
            <a:r>
              <a:rPr lang="ru-RU" sz="2800" b="1" i="1" dirty="0" err="1" smtClean="0">
                <a:solidFill>
                  <a:srgbClr val="0000FF"/>
                </a:solidFill>
              </a:rPr>
              <a:t>елементи</a:t>
            </a:r>
            <a:r>
              <a:rPr lang="ru-RU" sz="2800" b="1" i="1" dirty="0" smtClean="0">
                <a:solidFill>
                  <a:srgbClr val="0000FF"/>
                </a:solidFill>
              </a:rPr>
              <a:t> з</a:t>
            </a:r>
            <a:r>
              <a:rPr lang="en-US" sz="2800" b="1" i="1" dirty="0" smtClean="0">
                <a:solidFill>
                  <a:srgbClr val="0000FF"/>
                </a:solidFill>
              </a:rPr>
              <a:t>’</a:t>
            </a:r>
            <a:r>
              <a:rPr lang="ru-RU" sz="2800" b="1" i="1" dirty="0" err="1" smtClean="0">
                <a:solidFill>
                  <a:srgbClr val="0000FF"/>
                </a:solidFill>
              </a:rPr>
              <a:t>єднані</a:t>
            </a:r>
            <a:r>
              <a:rPr lang="ru-RU" sz="2800" b="1" i="1" dirty="0" smtClean="0">
                <a:solidFill>
                  <a:srgbClr val="0000FF"/>
                </a:solidFill>
              </a:rPr>
              <a:t> </a:t>
            </a:r>
            <a:r>
              <a:rPr lang="ru-RU" sz="2800" b="1" i="1" dirty="0" err="1" smtClean="0">
                <a:solidFill>
                  <a:srgbClr val="0000FF"/>
                </a:solidFill>
              </a:rPr>
              <a:t>паралельно</a:t>
            </a:r>
            <a:r>
              <a:rPr lang="ru-RU" sz="2800" b="1" i="1" dirty="0" smtClean="0">
                <a:solidFill>
                  <a:srgbClr val="0000FF"/>
                </a:solidFill>
              </a:rPr>
              <a:t>, а на </a:t>
            </a:r>
            <a:r>
              <a:rPr lang="ru-RU" sz="2800" b="1" i="1" dirty="0" err="1">
                <a:solidFill>
                  <a:srgbClr val="0000FF"/>
                </a:solidFill>
              </a:rPr>
              <a:t>я</a:t>
            </a:r>
            <a:r>
              <a:rPr lang="ru-RU" sz="2800" b="1" i="1" dirty="0" err="1" smtClean="0">
                <a:solidFill>
                  <a:srgbClr val="0000FF"/>
                </a:solidFill>
              </a:rPr>
              <a:t>ких</a:t>
            </a:r>
            <a:r>
              <a:rPr lang="ru-RU" sz="2800" b="1" i="1" dirty="0" smtClean="0">
                <a:solidFill>
                  <a:srgbClr val="0000FF"/>
                </a:solidFill>
              </a:rPr>
              <a:t> – </a:t>
            </a:r>
            <a:r>
              <a:rPr lang="ru-RU" sz="2800" b="1" i="1" dirty="0" err="1" smtClean="0">
                <a:solidFill>
                  <a:srgbClr val="0000FF"/>
                </a:solidFill>
              </a:rPr>
              <a:t>послідовно</a:t>
            </a:r>
            <a:r>
              <a:rPr lang="ru-RU" sz="2800" b="1" i="1" dirty="0" smtClean="0">
                <a:solidFill>
                  <a:srgbClr val="0000FF"/>
                </a:solidFill>
              </a:rPr>
              <a:t>.</a:t>
            </a:r>
          </a:p>
        </p:txBody>
      </p:sp>
      <p:grpSp>
        <p:nvGrpSpPr>
          <p:cNvPr id="16388" name="Group 33"/>
          <p:cNvGrpSpPr>
            <a:grpSpLocks/>
          </p:cNvGrpSpPr>
          <p:nvPr/>
        </p:nvGrpSpPr>
        <p:grpSpPr bwMode="auto">
          <a:xfrm>
            <a:off x="755650" y="1557338"/>
            <a:ext cx="3527425" cy="1512887"/>
            <a:chOff x="839" y="1253"/>
            <a:chExt cx="2222" cy="953"/>
          </a:xfrm>
        </p:grpSpPr>
        <p:grpSp>
          <p:nvGrpSpPr>
            <p:cNvPr id="16489" name="Group 26"/>
            <p:cNvGrpSpPr>
              <a:grpSpLocks/>
            </p:cNvGrpSpPr>
            <p:nvPr/>
          </p:nvGrpSpPr>
          <p:grpSpPr bwMode="auto">
            <a:xfrm>
              <a:off x="1746" y="1434"/>
              <a:ext cx="1315" cy="772"/>
              <a:chOff x="930" y="1570"/>
              <a:chExt cx="1315" cy="772"/>
            </a:xfrm>
          </p:grpSpPr>
          <p:grpSp>
            <p:nvGrpSpPr>
              <p:cNvPr id="16496" name="Group 11"/>
              <p:cNvGrpSpPr>
                <a:grpSpLocks/>
              </p:cNvGrpSpPr>
              <p:nvPr/>
            </p:nvGrpSpPr>
            <p:grpSpPr bwMode="auto">
              <a:xfrm>
                <a:off x="930" y="1570"/>
                <a:ext cx="363" cy="772"/>
                <a:chOff x="2200" y="2205"/>
                <a:chExt cx="363" cy="772"/>
              </a:xfrm>
            </p:grpSpPr>
            <p:grpSp>
              <p:nvGrpSpPr>
                <p:cNvPr id="16511" name="Group 7"/>
                <p:cNvGrpSpPr>
                  <a:grpSpLocks/>
                </p:cNvGrpSpPr>
                <p:nvPr/>
              </p:nvGrpSpPr>
              <p:grpSpPr bwMode="auto">
                <a:xfrm>
                  <a:off x="2200" y="2432"/>
                  <a:ext cx="363" cy="318"/>
                  <a:chOff x="2381" y="2296"/>
                  <a:chExt cx="363" cy="318"/>
                </a:xfrm>
              </p:grpSpPr>
              <p:sp>
                <p:nvSpPr>
                  <p:cNvPr id="16514" name="Oval 4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96"/>
                    <a:ext cx="363" cy="31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515" name="Line 5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341"/>
                    <a:ext cx="227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16" name="Line 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26" y="2341"/>
                    <a:ext cx="273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6512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2381" y="2205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513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2381" y="2750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497" name="Group 12"/>
              <p:cNvGrpSpPr>
                <a:grpSpLocks/>
              </p:cNvGrpSpPr>
              <p:nvPr/>
            </p:nvGrpSpPr>
            <p:grpSpPr bwMode="auto">
              <a:xfrm>
                <a:off x="1383" y="1570"/>
                <a:ext cx="363" cy="772"/>
                <a:chOff x="2200" y="2205"/>
                <a:chExt cx="363" cy="772"/>
              </a:xfrm>
            </p:grpSpPr>
            <p:grpSp>
              <p:nvGrpSpPr>
                <p:cNvPr id="16505" name="Group 13"/>
                <p:cNvGrpSpPr>
                  <a:grpSpLocks/>
                </p:cNvGrpSpPr>
                <p:nvPr/>
              </p:nvGrpSpPr>
              <p:grpSpPr bwMode="auto">
                <a:xfrm>
                  <a:off x="2200" y="2432"/>
                  <a:ext cx="363" cy="318"/>
                  <a:chOff x="2381" y="2296"/>
                  <a:chExt cx="363" cy="318"/>
                </a:xfrm>
              </p:grpSpPr>
              <p:sp>
                <p:nvSpPr>
                  <p:cNvPr id="16508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96"/>
                    <a:ext cx="363" cy="31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50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341"/>
                    <a:ext cx="227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10" name="Line 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26" y="2341"/>
                    <a:ext cx="273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6506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381" y="2205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507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381" y="2750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498" name="Group 19"/>
              <p:cNvGrpSpPr>
                <a:grpSpLocks/>
              </p:cNvGrpSpPr>
              <p:nvPr/>
            </p:nvGrpSpPr>
            <p:grpSpPr bwMode="auto">
              <a:xfrm>
                <a:off x="1882" y="1570"/>
                <a:ext cx="363" cy="772"/>
                <a:chOff x="2200" y="2205"/>
                <a:chExt cx="363" cy="772"/>
              </a:xfrm>
            </p:grpSpPr>
            <p:grpSp>
              <p:nvGrpSpPr>
                <p:cNvPr id="16499" name="Group 20"/>
                <p:cNvGrpSpPr>
                  <a:grpSpLocks/>
                </p:cNvGrpSpPr>
                <p:nvPr/>
              </p:nvGrpSpPr>
              <p:grpSpPr bwMode="auto">
                <a:xfrm>
                  <a:off x="2200" y="2432"/>
                  <a:ext cx="363" cy="318"/>
                  <a:chOff x="2381" y="2296"/>
                  <a:chExt cx="363" cy="318"/>
                </a:xfrm>
              </p:grpSpPr>
              <p:sp>
                <p:nvSpPr>
                  <p:cNvPr id="16502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96"/>
                    <a:ext cx="363" cy="31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50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341"/>
                    <a:ext cx="227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504" name="Line 2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26" y="2341"/>
                    <a:ext cx="273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6500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381" y="2205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501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81" y="2750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6490" name="Line 27"/>
            <p:cNvSpPr>
              <a:spLocks noChangeShapeType="1"/>
            </p:cNvSpPr>
            <p:nvPr/>
          </p:nvSpPr>
          <p:spPr bwMode="auto">
            <a:xfrm flipH="1">
              <a:off x="1519" y="1434"/>
              <a:ext cx="136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1" name="Line 28"/>
            <p:cNvSpPr>
              <a:spLocks noChangeShapeType="1"/>
            </p:cNvSpPr>
            <p:nvPr/>
          </p:nvSpPr>
          <p:spPr bwMode="auto">
            <a:xfrm flipH="1">
              <a:off x="839" y="2205"/>
              <a:ext cx="204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2" name="Line 29"/>
            <p:cNvSpPr>
              <a:spLocks noChangeShapeType="1"/>
            </p:cNvSpPr>
            <p:nvPr/>
          </p:nvSpPr>
          <p:spPr bwMode="auto">
            <a:xfrm flipV="1">
              <a:off x="839" y="1434"/>
              <a:ext cx="0" cy="7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3" name="Line 30"/>
            <p:cNvSpPr>
              <a:spLocks noChangeShapeType="1"/>
            </p:cNvSpPr>
            <p:nvPr/>
          </p:nvSpPr>
          <p:spPr bwMode="auto">
            <a:xfrm>
              <a:off x="839" y="1434"/>
              <a:ext cx="59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4" name="Line 31"/>
            <p:cNvSpPr>
              <a:spLocks noChangeShapeType="1"/>
            </p:cNvSpPr>
            <p:nvPr/>
          </p:nvSpPr>
          <p:spPr bwMode="auto">
            <a:xfrm>
              <a:off x="1519" y="1253"/>
              <a:ext cx="0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5" name="Line 32"/>
            <p:cNvSpPr>
              <a:spLocks noChangeShapeType="1"/>
            </p:cNvSpPr>
            <p:nvPr/>
          </p:nvSpPr>
          <p:spPr bwMode="auto">
            <a:xfrm>
              <a:off x="1429" y="134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89" name="Rectangle 35"/>
          <p:cNvSpPr>
            <a:spLocks noChangeArrowheads="1"/>
          </p:cNvSpPr>
          <p:nvPr/>
        </p:nvSpPr>
        <p:spPr bwMode="auto">
          <a:xfrm>
            <a:off x="250825" y="1628775"/>
            <a:ext cx="3873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0">
                <a:solidFill>
                  <a:srgbClr val="CC0099"/>
                </a:solidFill>
              </a:rPr>
              <a:t>1)</a:t>
            </a:r>
          </a:p>
        </p:txBody>
      </p:sp>
      <p:sp>
        <p:nvSpPr>
          <p:cNvPr id="42021" name="Rectangle 37"/>
          <p:cNvSpPr>
            <a:spLocks noChangeArrowheads="1"/>
          </p:cNvSpPr>
          <p:nvPr/>
        </p:nvSpPr>
        <p:spPr bwMode="auto">
          <a:xfrm>
            <a:off x="1835150" y="148431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+</a:t>
            </a:r>
          </a:p>
        </p:txBody>
      </p:sp>
      <p:sp>
        <p:nvSpPr>
          <p:cNvPr id="42022" name="Rectangle 38"/>
          <p:cNvSpPr>
            <a:spLocks noChangeArrowheads="1"/>
          </p:cNvSpPr>
          <p:nvPr/>
        </p:nvSpPr>
        <p:spPr bwMode="auto">
          <a:xfrm>
            <a:off x="1331913" y="13414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_</a:t>
            </a:r>
          </a:p>
        </p:txBody>
      </p:sp>
      <p:grpSp>
        <p:nvGrpSpPr>
          <p:cNvPr id="16392" name="Group 76"/>
          <p:cNvGrpSpPr>
            <a:grpSpLocks/>
          </p:cNvGrpSpPr>
          <p:nvPr/>
        </p:nvGrpSpPr>
        <p:grpSpPr bwMode="auto">
          <a:xfrm>
            <a:off x="827088" y="4365625"/>
            <a:ext cx="3313112" cy="1873250"/>
            <a:chOff x="657" y="2432"/>
            <a:chExt cx="2087" cy="1180"/>
          </a:xfrm>
        </p:grpSpPr>
        <p:grpSp>
          <p:nvGrpSpPr>
            <p:cNvPr id="16457" name="Group 39"/>
            <p:cNvGrpSpPr>
              <a:grpSpLocks/>
            </p:cNvGrpSpPr>
            <p:nvPr/>
          </p:nvGrpSpPr>
          <p:grpSpPr bwMode="auto">
            <a:xfrm rot="5400000">
              <a:off x="1349" y="2149"/>
              <a:ext cx="363" cy="930"/>
              <a:chOff x="2200" y="2205"/>
              <a:chExt cx="363" cy="772"/>
            </a:xfrm>
          </p:grpSpPr>
          <p:grpSp>
            <p:nvGrpSpPr>
              <p:cNvPr id="16483" name="Group 40"/>
              <p:cNvGrpSpPr>
                <a:grpSpLocks/>
              </p:cNvGrpSpPr>
              <p:nvPr/>
            </p:nvGrpSpPr>
            <p:grpSpPr bwMode="auto">
              <a:xfrm>
                <a:off x="2200" y="2432"/>
                <a:ext cx="363" cy="318"/>
                <a:chOff x="2381" y="2296"/>
                <a:chExt cx="363" cy="318"/>
              </a:xfrm>
            </p:grpSpPr>
            <p:sp>
              <p:nvSpPr>
                <p:cNvPr id="16486" name="Oval 41"/>
                <p:cNvSpPr>
                  <a:spLocks noChangeArrowheads="1"/>
                </p:cNvSpPr>
                <p:nvPr/>
              </p:nvSpPr>
              <p:spPr bwMode="auto">
                <a:xfrm>
                  <a:off x="2381" y="2296"/>
                  <a:ext cx="363" cy="318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87" name="Line 42"/>
                <p:cNvSpPr>
                  <a:spLocks noChangeShapeType="1"/>
                </p:cNvSpPr>
                <p:nvPr/>
              </p:nvSpPr>
              <p:spPr bwMode="auto">
                <a:xfrm>
                  <a:off x="2426" y="2341"/>
                  <a:ext cx="227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88" name="Line 43"/>
                <p:cNvSpPr>
                  <a:spLocks noChangeShapeType="1"/>
                </p:cNvSpPr>
                <p:nvPr/>
              </p:nvSpPr>
              <p:spPr bwMode="auto">
                <a:xfrm flipH="1">
                  <a:off x="2426" y="2341"/>
                  <a:ext cx="273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84" name="Line 44"/>
              <p:cNvSpPr>
                <a:spLocks noChangeShapeType="1"/>
              </p:cNvSpPr>
              <p:nvPr/>
            </p:nvSpPr>
            <p:spPr bwMode="auto">
              <a:xfrm flipV="1">
                <a:off x="2381" y="2205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85" name="Line 45"/>
              <p:cNvSpPr>
                <a:spLocks noChangeShapeType="1"/>
              </p:cNvSpPr>
              <p:nvPr/>
            </p:nvSpPr>
            <p:spPr bwMode="auto">
              <a:xfrm flipV="1">
                <a:off x="2381" y="2750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458" name="Group 46"/>
            <p:cNvGrpSpPr>
              <a:grpSpLocks/>
            </p:cNvGrpSpPr>
            <p:nvPr/>
          </p:nvGrpSpPr>
          <p:grpSpPr bwMode="auto">
            <a:xfrm>
              <a:off x="2381" y="2614"/>
              <a:ext cx="363" cy="828"/>
              <a:chOff x="2200" y="2205"/>
              <a:chExt cx="363" cy="772"/>
            </a:xfrm>
          </p:grpSpPr>
          <p:grpSp>
            <p:nvGrpSpPr>
              <p:cNvPr id="16477" name="Group 47"/>
              <p:cNvGrpSpPr>
                <a:grpSpLocks/>
              </p:cNvGrpSpPr>
              <p:nvPr/>
            </p:nvGrpSpPr>
            <p:grpSpPr bwMode="auto">
              <a:xfrm>
                <a:off x="2200" y="2432"/>
                <a:ext cx="363" cy="318"/>
                <a:chOff x="2381" y="2296"/>
                <a:chExt cx="363" cy="318"/>
              </a:xfrm>
            </p:grpSpPr>
            <p:sp>
              <p:nvSpPr>
                <p:cNvPr id="16480" name="Oval 48"/>
                <p:cNvSpPr>
                  <a:spLocks noChangeArrowheads="1"/>
                </p:cNvSpPr>
                <p:nvPr/>
              </p:nvSpPr>
              <p:spPr bwMode="auto">
                <a:xfrm>
                  <a:off x="2381" y="2296"/>
                  <a:ext cx="363" cy="318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81" name="Line 49"/>
                <p:cNvSpPr>
                  <a:spLocks noChangeShapeType="1"/>
                </p:cNvSpPr>
                <p:nvPr/>
              </p:nvSpPr>
              <p:spPr bwMode="auto">
                <a:xfrm>
                  <a:off x="2426" y="2341"/>
                  <a:ext cx="227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82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426" y="2341"/>
                  <a:ext cx="273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78" name="Line 51"/>
              <p:cNvSpPr>
                <a:spLocks noChangeShapeType="1"/>
              </p:cNvSpPr>
              <p:nvPr/>
            </p:nvSpPr>
            <p:spPr bwMode="auto">
              <a:xfrm flipV="1">
                <a:off x="2381" y="2205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79" name="Line 52"/>
              <p:cNvSpPr>
                <a:spLocks noChangeShapeType="1"/>
              </p:cNvSpPr>
              <p:nvPr/>
            </p:nvSpPr>
            <p:spPr bwMode="auto">
              <a:xfrm flipV="1">
                <a:off x="2381" y="2750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459" name="Group 53"/>
            <p:cNvGrpSpPr>
              <a:grpSpLocks/>
            </p:cNvGrpSpPr>
            <p:nvPr/>
          </p:nvGrpSpPr>
          <p:grpSpPr bwMode="auto">
            <a:xfrm rot="5400000">
              <a:off x="1519" y="2977"/>
              <a:ext cx="363" cy="907"/>
              <a:chOff x="2200" y="2205"/>
              <a:chExt cx="363" cy="772"/>
            </a:xfrm>
          </p:grpSpPr>
          <p:grpSp>
            <p:nvGrpSpPr>
              <p:cNvPr id="16471" name="Group 54"/>
              <p:cNvGrpSpPr>
                <a:grpSpLocks/>
              </p:cNvGrpSpPr>
              <p:nvPr/>
            </p:nvGrpSpPr>
            <p:grpSpPr bwMode="auto">
              <a:xfrm>
                <a:off x="2200" y="2432"/>
                <a:ext cx="363" cy="318"/>
                <a:chOff x="2381" y="2296"/>
                <a:chExt cx="363" cy="318"/>
              </a:xfrm>
            </p:grpSpPr>
            <p:sp>
              <p:nvSpPr>
                <p:cNvPr id="16474" name="Oval 55"/>
                <p:cNvSpPr>
                  <a:spLocks noChangeArrowheads="1"/>
                </p:cNvSpPr>
                <p:nvPr/>
              </p:nvSpPr>
              <p:spPr bwMode="auto">
                <a:xfrm>
                  <a:off x="2381" y="2296"/>
                  <a:ext cx="363" cy="318"/>
                </a:xfrm>
                <a:prstGeom prst="ellipse">
                  <a:avLst/>
                </a:prstGeom>
                <a:solidFill>
                  <a:schemeClr val="accent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75" name="Line 56"/>
                <p:cNvSpPr>
                  <a:spLocks noChangeShapeType="1"/>
                </p:cNvSpPr>
                <p:nvPr/>
              </p:nvSpPr>
              <p:spPr bwMode="auto">
                <a:xfrm>
                  <a:off x="2426" y="2341"/>
                  <a:ext cx="227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76" name="Line 57"/>
                <p:cNvSpPr>
                  <a:spLocks noChangeShapeType="1"/>
                </p:cNvSpPr>
                <p:nvPr/>
              </p:nvSpPr>
              <p:spPr bwMode="auto">
                <a:xfrm flipH="1">
                  <a:off x="2426" y="2341"/>
                  <a:ext cx="273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72" name="Line 58"/>
              <p:cNvSpPr>
                <a:spLocks noChangeShapeType="1"/>
              </p:cNvSpPr>
              <p:nvPr/>
            </p:nvSpPr>
            <p:spPr bwMode="auto">
              <a:xfrm flipV="1">
                <a:off x="2381" y="2205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73" name="Line 59"/>
              <p:cNvSpPr>
                <a:spLocks noChangeShapeType="1"/>
              </p:cNvSpPr>
              <p:nvPr/>
            </p:nvSpPr>
            <p:spPr bwMode="auto">
              <a:xfrm flipV="1">
                <a:off x="2381" y="2750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60" name="Line 60"/>
            <p:cNvSpPr>
              <a:spLocks noChangeShapeType="1"/>
            </p:cNvSpPr>
            <p:nvPr/>
          </p:nvSpPr>
          <p:spPr bwMode="auto">
            <a:xfrm>
              <a:off x="1973" y="2614"/>
              <a:ext cx="58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1" name="Line 61"/>
            <p:cNvSpPr>
              <a:spLocks noChangeShapeType="1"/>
            </p:cNvSpPr>
            <p:nvPr/>
          </p:nvSpPr>
          <p:spPr bwMode="auto">
            <a:xfrm>
              <a:off x="2154" y="343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2" name="Line 64"/>
            <p:cNvSpPr>
              <a:spLocks noChangeShapeType="1"/>
            </p:cNvSpPr>
            <p:nvPr/>
          </p:nvSpPr>
          <p:spPr bwMode="auto">
            <a:xfrm>
              <a:off x="2109" y="3385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3" name="Line 66"/>
            <p:cNvSpPr>
              <a:spLocks noChangeShapeType="1"/>
            </p:cNvSpPr>
            <p:nvPr/>
          </p:nvSpPr>
          <p:spPr bwMode="auto">
            <a:xfrm>
              <a:off x="2109" y="343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4" name="Line 67"/>
            <p:cNvSpPr>
              <a:spLocks noChangeShapeType="1"/>
            </p:cNvSpPr>
            <p:nvPr/>
          </p:nvSpPr>
          <p:spPr bwMode="auto">
            <a:xfrm>
              <a:off x="2109" y="3385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5" name="Line 68"/>
            <p:cNvSpPr>
              <a:spLocks noChangeShapeType="1"/>
            </p:cNvSpPr>
            <p:nvPr/>
          </p:nvSpPr>
          <p:spPr bwMode="auto">
            <a:xfrm>
              <a:off x="2154" y="3430"/>
              <a:ext cx="4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6" name="Line 69"/>
            <p:cNvSpPr>
              <a:spLocks noChangeShapeType="1"/>
            </p:cNvSpPr>
            <p:nvPr/>
          </p:nvSpPr>
          <p:spPr bwMode="auto">
            <a:xfrm>
              <a:off x="1247" y="3385"/>
              <a:ext cx="0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7" name="Line 70"/>
            <p:cNvSpPr>
              <a:spLocks noChangeShapeType="1"/>
            </p:cNvSpPr>
            <p:nvPr/>
          </p:nvSpPr>
          <p:spPr bwMode="auto">
            <a:xfrm>
              <a:off x="1202" y="3294"/>
              <a:ext cx="0" cy="2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8" name="Line 72"/>
            <p:cNvSpPr>
              <a:spLocks noChangeShapeType="1"/>
            </p:cNvSpPr>
            <p:nvPr/>
          </p:nvSpPr>
          <p:spPr bwMode="auto">
            <a:xfrm flipH="1">
              <a:off x="657" y="3430"/>
              <a:ext cx="54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9" name="Line 74"/>
            <p:cNvSpPr>
              <a:spLocks noChangeShapeType="1"/>
            </p:cNvSpPr>
            <p:nvPr/>
          </p:nvSpPr>
          <p:spPr bwMode="auto">
            <a:xfrm flipV="1">
              <a:off x="657" y="2614"/>
              <a:ext cx="0" cy="8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70" name="Line 75"/>
            <p:cNvSpPr>
              <a:spLocks noChangeShapeType="1"/>
            </p:cNvSpPr>
            <p:nvPr/>
          </p:nvSpPr>
          <p:spPr bwMode="auto">
            <a:xfrm>
              <a:off x="657" y="2614"/>
              <a:ext cx="40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93" name="Rectangle 77"/>
          <p:cNvSpPr>
            <a:spLocks noChangeArrowheads="1"/>
          </p:cNvSpPr>
          <p:nvPr/>
        </p:nvSpPr>
        <p:spPr bwMode="auto">
          <a:xfrm>
            <a:off x="323850" y="4292600"/>
            <a:ext cx="3873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0099"/>
                </a:solidFill>
              </a:rPr>
              <a:t>2)</a:t>
            </a:r>
          </a:p>
        </p:txBody>
      </p:sp>
      <p:grpSp>
        <p:nvGrpSpPr>
          <p:cNvPr id="16394" name="Group 136"/>
          <p:cNvGrpSpPr>
            <a:grpSpLocks/>
          </p:cNvGrpSpPr>
          <p:nvPr/>
        </p:nvGrpSpPr>
        <p:grpSpPr bwMode="auto">
          <a:xfrm>
            <a:off x="5867400" y="4437063"/>
            <a:ext cx="2305050" cy="2232025"/>
            <a:chOff x="3651" y="2478"/>
            <a:chExt cx="1452" cy="1406"/>
          </a:xfrm>
        </p:grpSpPr>
        <p:grpSp>
          <p:nvGrpSpPr>
            <p:cNvPr id="16423" name="Group 123"/>
            <p:cNvGrpSpPr>
              <a:grpSpLocks/>
            </p:cNvGrpSpPr>
            <p:nvPr/>
          </p:nvGrpSpPr>
          <p:grpSpPr bwMode="auto">
            <a:xfrm>
              <a:off x="3923" y="2840"/>
              <a:ext cx="907" cy="1044"/>
              <a:chOff x="3923" y="2840"/>
              <a:chExt cx="907" cy="1044"/>
            </a:xfrm>
          </p:grpSpPr>
          <p:grpSp>
            <p:nvGrpSpPr>
              <p:cNvPr id="16434" name="Group 78"/>
              <p:cNvGrpSpPr>
                <a:grpSpLocks/>
              </p:cNvGrpSpPr>
              <p:nvPr/>
            </p:nvGrpSpPr>
            <p:grpSpPr bwMode="auto">
              <a:xfrm rot="5400000">
                <a:off x="4218" y="2545"/>
                <a:ext cx="318" cy="907"/>
                <a:chOff x="2200" y="2205"/>
                <a:chExt cx="363" cy="772"/>
              </a:xfrm>
            </p:grpSpPr>
            <p:grpSp>
              <p:nvGrpSpPr>
                <p:cNvPr id="16451" name="Group 79"/>
                <p:cNvGrpSpPr>
                  <a:grpSpLocks/>
                </p:cNvGrpSpPr>
                <p:nvPr/>
              </p:nvGrpSpPr>
              <p:grpSpPr bwMode="auto">
                <a:xfrm>
                  <a:off x="2200" y="2432"/>
                  <a:ext cx="363" cy="318"/>
                  <a:chOff x="2381" y="2296"/>
                  <a:chExt cx="363" cy="318"/>
                </a:xfrm>
              </p:grpSpPr>
              <p:sp>
                <p:nvSpPr>
                  <p:cNvPr id="16454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96"/>
                    <a:ext cx="363" cy="31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55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341"/>
                    <a:ext cx="227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56" name="Line 8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26" y="2341"/>
                    <a:ext cx="273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6452" name="Line 83"/>
                <p:cNvSpPr>
                  <a:spLocks noChangeShapeType="1"/>
                </p:cNvSpPr>
                <p:nvPr/>
              </p:nvSpPr>
              <p:spPr bwMode="auto">
                <a:xfrm flipV="1">
                  <a:off x="2381" y="2205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53" name="Line 84"/>
                <p:cNvSpPr>
                  <a:spLocks noChangeShapeType="1"/>
                </p:cNvSpPr>
                <p:nvPr/>
              </p:nvSpPr>
              <p:spPr bwMode="auto">
                <a:xfrm flipV="1">
                  <a:off x="2381" y="2750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435" name="Group 106"/>
              <p:cNvGrpSpPr>
                <a:grpSpLocks/>
              </p:cNvGrpSpPr>
              <p:nvPr/>
            </p:nvGrpSpPr>
            <p:grpSpPr bwMode="auto">
              <a:xfrm rot="5400000">
                <a:off x="4218" y="2908"/>
                <a:ext cx="318" cy="907"/>
                <a:chOff x="2200" y="2205"/>
                <a:chExt cx="363" cy="772"/>
              </a:xfrm>
            </p:grpSpPr>
            <p:grpSp>
              <p:nvGrpSpPr>
                <p:cNvPr id="16445" name="Group 107"/>
                <p:cNvGrpSpPr>
                  <a:grpSpLocks/>
                </p:cNvGrpSpPr>
                <p:nvPr/>
              </p:nvGrpSpPr>
              <p:grpSpPr bwMode="auto">
                <a:xfrm>
                  <a:off x="2200" y="2432"/>
                  <a:ext cx="363" cy="318"/>
                  <a:chOff x="2381" y="2296"/>
                  <a:chExt cx="363" cy="318"/>
                </a:xfrm>
              </p:grpSpPr>
              <p:sp>
                <p:nvSpPr>
                  <p:cNvPr id="16448" name="Oval 108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96"/>
                    <a:ext cx="363" cy="31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49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341"/>
                    <a:ext cx="227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50" name="Line 1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26" y="2341"/>
                    <a:ext cx="273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6446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2381" y="2205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7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2381" y="2750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436" name="Group 113"/>
              <p:cNvGrpSpPr>
                <a:grpSpLocks/>
              </p:cNvGrpSpPr>
              <p:nvPr/>
            </p:nvGrpSpPr>
            <p:grpSpPr bwMode="auto">
              <a:xfrm rot="5400000">
                <a:off x="4218" y="3271"/>
                <a:ext cx="318" cy="907"/>
                <a:chOff x="2200" y="2205"/>
                <a:chExt cx="363" cy="772"/>
              </a:xfrm>
            </p:grpSpPr>
            <p:grpSp>
              <p:nvGrpSpPr>
                <p:cNvPr id="16439" name="Group 114"/>
                <p:cNvGrpSpPr>
                  <a:grpSpLocks/>
                </p:cNvGrpSpPr>
                <p:nvPr/>
              </p:nvGrpSpPr>
              <p:grpSpPr bwMode="auto">
                <a:xfrm>
                  <a:off x="2200" y="2432"/>
                  <a:ext cx="363" cy="318"/>
                  <a:chOff x="2381" y="2296"/>
                  <a:chExt cx="363" cy="318"/>
                </a:xfrm>
              </p:grpSpPr>
              <p:sp>
                <p:nvSpPr>
                  <p:cNvPr id="16442" name="Oval 115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96"/>
                    <a:ext cx="363" cy="318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443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341"/>
                    <a:ext cx="227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6444" name="Line 1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26" y="2341"/>
                    <a:ext cx="273" cy="227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6440" name="Line 118"/>
                <p:cNvSpPr>
                  <a:spLocks noChangeShapeType="1"/>
                </p:cNvSpPr>
                <p:nvPr/>
              </p:nvSpPr>
              <p:spPr bwMode="auto">
                <a:xfrm flipV="1">
                  <a:off x="2381" y="2205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1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2381" y="2750"/>
                  <a:ext cx="0" cy="22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37" name="Line 120"/>
              <p:cNvSpPr>
                <a:spLocks noChangeShapeType="1"/>
              </p:cNvSpPr>
              <p:nvPr/>
            </p:nvSpPr>
            <p:spPr bwMode="auto">
              <a:xfrm>
                <a:off x="3923" y="3022"/>
                <a:ext cx="0" cy="6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8" name="Line 121"/>
              <p:cNvSpPr>
                <a:spLocks noChangeShapeType="1"/>
              </p:cNvSpPr>
              <p:nvPr/>
            </p:nvSpPr>
            <p:spPr bwMode="auto">
              <a:xfrm>
                <a:off x="4830" y="3022"/>
                <a:ext cx="0" cy="68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24" name="Line 124"/>
            <p:cNvSpPr>
              <a:spLocks noChangeShapeType="1"/>
            </p:cNvSpPr>
            <p:nvPr/>
          </p:nvSpPr>
          <p:spPr bwMode="auto">
            <a:xfrm>
              <a:off x="3923" y="3385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5" name="Line 127"/>
            <p:cNvSpPr>
              <a:spLocks noChangeShapeType="1"/>
            </p:cNvSpPr>
            <p:nvPr/>
          </p:nvSpPr>
          <p:spPr bwMode="auto">
            <a:xfrm>
              <a:off x="3923" y="3385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6" name="Line 128"/>
            <p:cNvSpPr>
              <a:spLocks noChangeShapeType="1"/>
            </p:cNvSpPr>
            <p:nvPr/>
          </p:nvSpPr>
          <p:spPr bwMode="auto">
            <a:xfrm flipH="1">
              <a:off x="3651" y="3339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7" name="Line 129"/>
            <p:cNvSpPr>
              <a:spLocks noChangeShapeType="1"/>
            </p:cNvSpPr>
            <p:nvPr/>
          </p:nvSpPr>
          <p:spPr bwMode="auto">
            <a:xfrm flipH="1">
              <a:off x="4830" y="3339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8" name="Line 130"/>
            <p:cNvSpPr>
              <a:spLocks noChangeShapeType="1"/>
            </p:cNvSpPr>
            <p:nvPr/>
          </p:nvSpPr>
          <p:spPr bwMode="auto">
            <a:xfrm flipV="1">
              <a:off x="3651" y="2614"/>
              <a:ext cx="0" cy="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9" name="Line 131"/>
            <p:cNvSpPr>
              <a:spLocks noChangeShapeType="1"/>
            </p:cNvSpPr>
            <p:nvPr/>
          </p:nvSpPr>
          <p:spPr bwMode="auto">
            <a:xfrm flipV="1">
              <a:off x="5103" y="2614"/>
              <a:ext cx="0" cy="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0" name="Line 132"/>
            <p:cNvSpPr>
              <a:spLocks noChangeShapeType="1"/>
            </p:cNvSpPr>
            <p:nvPr/>
          </p:nvSpPr>
          <p:spPr bwMode="auto">
            <a:xfrm>
              <a:off x="3651" y="2614"/>
              <a:ext cx="90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1" name="Line 133"/>
            <p:cNvSpPr>
              <a:spLocks noChangeShapeType="1"/>
            </p:cNvSpPr>
            <p:nvPr/>
          </p:nvSpPr>
          <p:spPr bwMode="auto">
            <a:xfrm>
              <a:off x="4558" y="2568"/>
              <a:ext cx="0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2" name="Line 134"/>
            <p:cNvSpPr>
              <a:spLocks noChangeShapeType="1"/>
            </p:cNvSpPr>
            <p:nvPr/>
          </p:nvSpPr>
          <p:spPr bwMode="auto">
            <a:xfrm>
              <a:off x="4604" y="2478"/>
              <a:ext cx="0" cy="2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3" name="Line 135"/>
            <p:cNvSpPr>
              <a:spLocks noChangeShapeType="1"/>
            </p:cNvSpPr>
            <p:nvPr/>
          </p:nvSpPr>
          <p:spPr bwMode="auto">
            <a:xfrm flipV="1">
              <a:off x="4604" y="2614"/>
              <a:ext cx="49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95" name="Rectangle 137"/>
          <p:cNvSpPr>
            <a:spLocks noChangeArrowheads="1"/>
          </p:cNvSpPr>
          <p:nvPr/>
        </p:nvSpPr>
        <p:spPr bwMode="auto">
          <a:xfrm>
            <a:off x="5148263" y="4365625"/>
            <a:ext cx="3873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0099"/>
                </a:solidFill>
              </a:rPr>
              <a:t>3)</a:t>
            </a:r>
          </a:p>
        </p:txBody>
      </p:sp>
      <p:grpSp>
        <p:nvGrpSpPr>
          <p:cNvPr id="25" name="Group 128"/>
          <p:cNvGrpSpPr>
            <a:grpSpLocks/>
          </p:cNvGrpSpPr>
          <p:nvPr/>
        </p:nvGrpSpPr>
        <p:grpSpPr bwMode="auto">
          <a:xfrm>
            <a:off x="4211638" y="1557338"/>
            <a:ext cx="4752975" cy="2303462"/>
            <a:chOff x="2064" y="192"/>
            <a:chExt cx="3599" cy="4057"/>
          </a:xfrm>
        </p:grpSpPr>
        <p:sp>
          <p:nvSpPr>
            <p:cNvPr id="92289" name="Freeform 129"/>
            <p:cNvSpPr>
              <a:spLocks/>
            </p:cNvSpPr>
            <p:nvPr/>
          </p:nvSpPr>
          <p:spPr bwMode="auto">
            <a:xfrm>
              <a:off x="2064" y="365"/>
              <a:ext cx="3599" cy="3884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6399" name="Group 130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6421" name="Oval 13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2" name="Freeform 132"/>
              <p:cNvSpPr>
                <a:spLocks/>
              </p:cNvSpPr>
              <p:nvPr/>
            </p:nvSpPr>
            <p:spPr bwMode="auto">
              <a:xfrm>
                <a:off x="277" y="191"/>
                <a:ext cx="155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6400" name="Group 133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16419" name="Oval 134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5" name="Freeform 135"/>
              <p:cNvSpPr>
                <a:spLocks/>
              </p:cNvSpPr>
              <p:nvPr/>
            </p:nvSpPr>
            <p:spPr bwMode="auto">
              <a:xfrm>
                <a:off x="274" y="190"/>
                <a:ext cx="163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6401" name="Group 136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6417" name="Oval 13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8" name="Freeform 138"/>
              <p:cNvSpPr>
                <a:spLocks/>
              </p:cNvSpPr>
              <p:nvPr/>
            </p:nvSpPr>
            <p:spPr bwMode="auto">
              <a:xfrm>
                <a:off x="274" y="190"/>
                <a:ext cx="160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6402" name="Group 139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6415" name="Oval 14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1" name="Freeform 141"/>
              <p:cNvSpPr>
                <a:spLocks/>
              </p:cNvSpPr>
              <p:nvPr/>
            </p:nvSpPr>
            <p:spPr bwMode="auto">
              <a:xfrm>
                <a:off x="276" y="190"/>
                <a:ext cx="156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6403" name="Group 142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6413" name="Oval 14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4" name="Freeform 144"/>
              <p:cNvSpPr>
                <a:spLocks/>
              </p:cNvSpPr>
              <p:nvPr/>
            </p:nvSpPr>
            <p:spPr bwMode="auto">
              <a:xfrm>
                <a:off x="277" y="190"/>
                <a:ext cx="159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6404" name="Group 145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6411" name="Oval 14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7" name="Freeform 147"/>
              <p:cNvSpPr>
                <a:spLocks/>
              </p:cNvSpPr>
              <p:nvPr/>
            </p:nvSpPr>
            <p:spPr bwMode="auto">
              <a:xfrm>
                <a:off x="275" y="190"/>
                <a:ext cx="159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sp>
          <p:nvSpPr>
            <p:cNvPr id="16405" name="Freeform 148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"/>
                <a:gd name="T13" fmla="*/ 0 h 2377"/>
                <a:gd name="T14" fmla="*/ 206 w 206"/>
                <a:gd name="T15" fmla="*/ 2377 h 2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6406" name="Freeform 149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55 w 384"/>
                <a:gd name="T1" fmla="*/ 9477 h 1248"/>
                <a:gd name="T2" fmla="*/ 97 w 384"/>
                <a:gd name="T3" fmla="*/ 8383 h 1248"/>
                <a:gd name="T4" fmla="*/ 39 w 384"/>
                <a:gd name="T5" fmla="*/ 5103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6407" name="Freeform 150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56 w 384"/>
                <a:gd name="T1" fmla="*/ 1508 h 1248"/>
                <a:gd name="T2" fmla="*/ 98 w 384"/>
                <a:gd name="T3" fmla="*/ 1333 h 1248"/>
                <a:gd name="T4" fmla="*/ 39 w 384"/>
                <a:gd name="T5" fmla="*/ 81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6408" name="Group 151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6409" name="Oval 15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13" name="Freeform 153"/>
              <p:cNvSpPr>
                <a:spLocks/>
              </p:cNvSpPr>
              <p:nvPr/>
            </p:nvSpPr>
            <p:spPr bwMode="auto">
              <a:xfrm>
                <a:off x="275" y="191"/>
                <a:ext cx="163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</p:grpSp>
      <p:sp>
        <p:nvSpPr>
          <p:cNvPr id="16397" name="Line 164"/>
          <p:cNvSpPr>
            <a:spLocks noChangeShapeType="1"/>
          </p:cNvSpPr>
          <p:nvPr/>
        </p:nvSpPr>
        <p:spPr bwMode="auto">
          <a:xfrm>
            <a:off x="4643438" y="1628775"/>
            <a:ext cx="4176712" cy="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2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451 2.59259E-6 L 0.40451 2.59259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2021" grpId="0"/>
      <p:bldP spid="420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>
          <a:xfrm>
            <a:off x="491555" y="369888"/>
            <a:ext cx="8280400" cy="5762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i="1" dirty="0" err="1" smtClean="0">
                <a:solidFill>
                  <a:srgbClr val="0000FF"/>
                </a:solidFill>
              </a:rPr>
              <a:t>Визначте</a:t>
            </a:r>
            <a:r>
              <a:rPr lang="ru-RU" sz="3200" b="1" i="1" dirty="0" smtClean="0">
                <a:solidFill>
                  <a:srgbClr val="0000FF"/>
                </a:solidFill>
              </a:rPr>
              <a:t> </a:t>
            </a:r>
            <a:r>
              <a:rPr lang="ru-RU" sz="3200" b="1" i="1" dirty="0" err="1" smtClean="0">
                <a:solidFill>
                  <a:srgbClr val="0000FF"/>
                </a:solidFill>
              </a:rPr>
              <a:t>опір</a:t>
            </a:r>
            <a:r>
              <a:rPr lang="ru-RU" sz="3200" b="1" i="1" dirty="0" smtClean="0">
                <a:solidFill>
                  <a:srgbClr val="0000FF"/>
                </a:solidFill>
              </a:rPr>
              <a:t> </a:t>
            </a:r>
            <a:r>
              <a:rPr lang="ru-RU" sz="3200" b="1" i="1" dirty="0" err="1" smtClean="0">
                <a:solidFill>
                  <a:srgbClr val="0000FF"/>
                </a:solidFill>
              </a:rPr>
              <a:t>ділянки</a:t>
            </a:r>
            <a:r>
              <a:rPr lang="ru-RU" sz="3200" b="1" i="1" dirty="0" smtClean="0">
                <a:solidFill>
                  <a:srgbClr val="0000FF"/>
                </a:solidFill>
              </a:rPr>
              <a:t> кола</a:t>
            </a:r>
            <a:r>
              <a:rPr lang="ru-RU" sz="2800" b="1" i="1" dirty="0" smtClean="0">
                <a:solidFill>
                  <a:srgbClr val="0000FF"/>
                </a:solidFill>
              </a:rPr>
              <a:t>:</a:t>
            </a:r>
          </a:p>
        </p:txBody>
      </p:sp>
      <p:sp>
        <p:nvSpPr>
          <p:cNvPr id="20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908050"/>
            <a:ext cx="1943100" cy="2592388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Дано: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R</a:t>
            </a:r>
            <a:r>
              <a:rPr lang="en-US" sz="1400" smtClean="0"/>
              <a:t>1</a:t>
            </a:r>
            <a:r>
              <a:rPr lang="en-US" sz="2400" smtClean="0"/>
              <a:t>= </a:t>
            </a:r>
            <a:r>
              <a:rPr lang="en-US" sz="2400" b="1" i="1" smtClean="0"/>
              <a:t>4</a:t>
            </a:r>
            <a:r>
              <a:rPr lang="en-US" sz="2400" smtClean="0"/>
              <a:t> </a:t>
            </a:r>
            <a:r>
              <a:rPr lang="ru-RU" sz="2400" b="1" i="1" smtClean="0"/>
              <a:t>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R</a:t>
            </a:r>
            <a:r>
              <a:rPr lang="en-US" sz="1400" smtClean="0"/>
              <a:t>2</a:t>
            </a:r>
            <a:r>
              <a:rPr lang="en-US" sz="2400" smtClean="0"/>
              <a:t>= </a:t>
            </a:r>
            <a:r>
              <a:rPr lang="en-US" sz="2400" b="1" i="1" smtClean="0"/>
              <a:t>2 </a:t>
            </a:r>
            <a:r>
              <a:rPr lang="ru-RU" sz="2400" b="1" i="1" smtClean="0"/>
              <a:t>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u="sng" smtClean="0"/>
              <a:t>R</a:t>
            </a:r>
            <a:r>
              <a:rPr lang="en-US" sz="1400" u="sng" smtClean="0"/>
              <a:t>3</a:t>
            </a:r>
            <a:r>
              <a:rPr lang="en-US" sz="2400" u="sng" smtClean="0"/>
              <a:t>= </a:t>
            </a:r>
            <a:r>
              <a:rPr lang="en-US" sz="2400" b="1" i="1" u="sng" smtClean="0"/>
              <a:t>3 </a:t>
            </a:r>
            <a:r>
              <a:rPr lang="ru-RU" sz="2400" b="1" i="1" u="sng" smtClean="0"/>
              <a:t>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R</a:t>
            </a:r>
            <a:r>
              <a:rPr lang="en-US" sz="1400" smtClean="0"/>
              <a:t>0</a:t>
            </a:r>
            <a:r>
              <a:rPr lang="en-US" sz="2400" smtClean="0"/>
              <a:t> - </a:t>
            </a:r>
            <a:r>
              <a:rPr lang="ru-RU" sz="2400" b="1" i="1" smtClean="0"/>
              <a:t>?</a:t>
            </a:r>
            <a:endParaRPr lang="ru-RU" sz="2800" smtClean="0"/>
          </a:p>
          <a:p>
            <a:pPr eaLnBrk="1" hangingPunct="1">
              <a:lnSpc>
                <a:spcPct val="90000"/>
              </a:lnSpc>
            </a:pPr>
            <a:endParaRPr lang="ru-RU" sz="1400" b="1" i="1" smtClean="0"/>
          </a:p>
        </p:txBody>
      </p:sp>
      <p:graphicFrame>
        <p:nvGraphicFramePr>
          <p:cNvPr id="28750" name="Object 78"/>
          <p:cNvGraphicFramePr>
            <a:graphicFrameLocks noGrp="1" noChangeAspect="1"/>
          </p:cNvGraphicFramePr>
          <p:nvPr>
            <p:ph sz="half" idx="2"/>
          </p:nvPr>
        </p:nvGraphicFramePr>
        <p:xfrm>
          <a:off x="3168650" y="2781300"/>
          <a:ext cx="4605338" cy="104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Формула" r:id="rId3" imgW="1002960" imgH="228600" progId="Equation.3">
                  <p:embed/>
                </p:oleObj>
              </mc:Choice>
              <mc:Fallback>
                <p:oleObj name="Формула" r:id="rId3" imgW="1002960" imgH="228600" progId="Equation.3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8650" y="2781300"/>
                        <a:ext cx="4605338" cy="1049338"/>
                      </a:xfrm>
                      <a:prstGeom prst="rect">
                        <a:avLst/>
                      </a:prstGeom>
                      <a:solidFill>
                        <a:srgbClr val="66FF33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7" name="Text Box 4"/>
          <p:cNvSpPr txBox="1">
            <a:spLocks noChangeArrowheads="1"/>
          </p:cNvSpPr>
          <p:nvPr/>
        </p:nvSpPr>
        <p:spPr bwMode="auto">
          <a:xfrm>
            <a:off x="2916238" y="1341438"/>
            <a:ext cx="1728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58" name="Text Box 5"/>
          <p:cNvSpPr txBox="1">
            <a:spLocks noChangeArrowheads="1"/>
          </p:cNvSpPr>
          <p:nvPr/>
        </p:nvSpPr>
        <p:spPr bwMode="auto">
          <a:xfrm>
            <a:off x="4421815" y="946150"/>
            <a:ext cx="2305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0" dirty="0" err="1" smtClean="0"/>
              <a:t>Рішення</a:t>
            </a:r>
            <a:r>
              <a:rPr lang="ru-RU" sz="2400" i="0" dirty="0" smtClean="0"/>
              <a:t>:</a:t>
            </a:r>
            <a:endParaRPr lang="ru-RU" sz="2400" i="0" dirty="0"/>
          </a:p>
        </p:txBody>
      </p:sp>
      <p:sp>
        <p:nvSpPr>
          <p:cNvPr id="2059" name="Text Box 7"/>
          <p:cNvSpPr txBox="1">
            <a:spLocks noChangeArrowheads="1"/>
          </p:cNvSpPr>
          <p:nvPr/>
        </p:nvSpPr>
        <p:spPr bwMode="auto">
          <a:xfrm>
            <a:off x="1547813" y="1052513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60" name="Text Box 38"/>
          <p:cNvSpPr txBox="1">
            <a:spLocks noChangeArrowheads="1"/>
          </p:cNvSpPr>
          <p:nvPr/>
        </p:nvSpPr>
        <p:spPr bwMode="auto">
          <a:xfrm>
            <a:off x="2771775" y="4076700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/>
          </a:p>
          <a:p>
            <a:endParaRPr lang="ru-RU"/>
          </a:p>
        </p:txBody>
      </p:sp>
      <p:sp>
        <p:nvSpPr>
          <p:cNvPr id="2061" name="Text Box 55"/>
          <p:cNvSpPr txBox="1">
            <a:spLocks noChangeArrowheads="1"/>
          </p:cNvSpPr>
          <p:nvPr/>
        </p:nvSpPr>
        <p:spPr bwMode="auto">
          <a:xfrm>
            <a:off x="2484438" y="450850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 b="1"/>
          </a:p>
        </p:txBody>
      </p:sp>
      <p:sp>
        <p:nvSpPr>
          <p:cNvPr id="2062" name="Text Box 59"/>
          <p:cNvSpPr txBox="1">
            <a:spLocks noChangeArrowheads="1"/>
          </p:cNvSpPr>
          <p:nvPr/>
        </p:nvSpPr>
        <p:spPr bwMode="auto">
          <a:xfrm>
            <a:off x="684213" y="4941888"/>
            <a:ext cx="2324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63" name="Text Box 63"/>
          <p:cNvSpPr txBox="1">
            <a:spLocks noChangeArrowheads="1"/>
          </p:cNvSpPr>
          <p:nvPr/>
        </p:nvSpPr>
        <p:spPr bwMode="auto">
          <a:xfrm>
            <a:off x="5003800" y="49418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000" b="1"/>
          </a:p>
        </p:txBody>
      </p:sp>
      <p:sp>
        <p:nvSpPr>
          <p:cNvPr id="2064" name="Line 69"/>
          <p:cNvSpPr>
            <a:spLocks noChangeShapeType="1"/>
          </p:cNvSpPr>
          <p:nvPr/>
        </p:nvSpPr>
        <p:spPr bwMode="auto">
          <a:xfrm>
            <a:off x="4427538" y="48688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5" name="Line 72"/>
          <p:cNvSpPr>
            <a:spLocks noChangeShapeType="1"/>
          </p:cNvSpPr>
          <p:nvPr/>
        </p:nvSpPr>
        <p:spPr bwMode="auto">
          <a:xfrm>
            <a:off x="5508625" y="51577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066" name="Group 82"/>
          <p:cNvGrpSpPr>
            <a:grpSpLocks/>
          </p:cNvGrpSpPr>
          <p:nvPr/>
        </p:nvGrpSpPr>
        <p:grpSpPr bwMode="auto">
          <a:xfrm>
            <a:off x="2195513" y="1628775"/>
            <a:ext cx="6948487" cy="936625"/>
            <a:chOff x="2699" y="1479"/>
            <a:chExt cx="2540" cy="318"/>
          </a:xfrm>
        </p:grpSpPr>
        <p:grpSp>
          <p:nvGrpSpPr>
            <p:cNvPr id="2068" name="Group 83"/>
            <p:cNvGrpSpPr>
              <a:grpSpLocks/>
            </p:cNvGrpSpPr>
            <p:nvPr/>
          </p:nvGrpSpPr>
          <p:grpSpPr bwMode="auto">
            <a:xfrm>
              <a:off x="2699" y="1525"/>
              <a:ext cx="2540" cy="226"/>
              <a:chOff x="1973" y="2750"/>
              <a:chExt cx="2540" cy="226"/>
            </a:xfrm>
          </p:grpSpPr>
          <p:grpSp>
            <p:nvGrpSpPr>
              <p:cNvPr id="2069" name="Group 84"/>
              <p:cNvGrpSpPr>
                <a:grpSpLocks/>
              </p:cNvGrpSpPr>
              <p:nvPr/>
            </p:nvGrpSpPr>
            <p:grpSpPr bwMode="auto">
              <a:xfrm>
                <a:off x="1973" y="2750"/>
                <a:ext cx="757" cy="226"/>
                <a:chOff x="1202" y="2750"/>
                <a:chExt cx="757" cy="226"/>
              </a:xfrm>
            </p:grpSpPr>
            <p:grpSp>
              <p:nvGrpSpPr>
                <p:cNvPr id="2081" name="Group 85"/>
                <p:cNvGrpSpPr>
                  <a:grpSpLocks/>
                </p:cNvGrpSpPr>
                <p:nvPr/>
              </p:nvGrpSpPr>
              <p:grpSpPr bwMode="auto">
                <a:xfrm>
                  <a:off x="1474" y="2750"/>
                  <a:ext cx="485" cy="226"/>
                  <a:chOff x="1474" y="2750"/>
                  <a:chExt cx="485" cy="226"/>
                </a:xfrm>
              </p:grpSpPr>
              <p:sp>
                <p:nvSpPr>
                  <p:cNvPr id="2083" name="Rectangle 86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2750"/>
                    <a:ext cx="485" cy="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84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288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082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1202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70" name="Group 89"/>
              <p:cNvGrpSpPr>
                <a:grpSpLocks/>
              </p:cNvGrpSpPr>
              <p:nvPr/>
            </p:nvGrpSpPr>
            <p:grpSpPr bwMode="auto">
              <a:xfrm>
                <a:off x="2728" y="2750"/>
                <a:ext cx="757" cy="226"/>
                <a:chOff x="1202" y="2750"/>
                <a:chExt cx="757" cy="226"/>
              </a:xfrm>
            </p:grpSpPr>
            <p:grpSp>
              <p:nvGrpSpPr>
                <p:cNvPr id="2077" name="Group 90"/>
                <p:cNvGrpSpPr>
                  <a:grpSpLocks/>
                </p:cNvGrpSpPr>
                <p:nvPr/>
              </p:nvGrpSpPr>
              <p:grpSpPr bwMode="auto">
                <a:xfrm>
                  <a:off x="1474" y="2750"/>
                  <a:ext cx="485" cy="226"/>
                  <a:chOff x="1474" y="2750"/>
                  <a:chExt cx="485" cy="226"/>
                </a:xfrm>
              </p:grpSpPr>
              <p:sp>
                <p:nvSpPr>
                  <p:cNvPr id="2079" name="Rectangle 91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2750"/>
                    <a:ext cx="485" cy="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80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288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078" name="Line 93"/>
                <p:cNvSpPr>
                  <a:spLocks noChangeShapeType="1"/>
                </p:cNvSpPr>
                <p:nvPr/>
              </p:nvSpPr>
              <p:spPr bwMode="auto">
                <a:xfrm flipH="1">
                  <a:off x="1202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71" name="Group 94"/>
              <p:cNvGrpSpPr>
                <a:grpSpLocks/>
              </p:cNvGrpSpPr>
              <p:nvPr/>
            </p:nvGrpSpPr>
            <p:grpSpPr bwMode="auto">
              <a:xfrm>
                <a:off x="3470" y="2750"/>
                <a:ext cx="757" cy="226"/>
                <a:chOff x="1202" y="2750"/>
                <a:chExt cx="757" cy="226"/>
              </a:xfrm>
            </p:grpSpPr>
            <p:grpSp>
              <p:nvGrpSpPr>
                <p:cNvPr id="2073" name="Group 95"/>
                <p:cNvGrpSpPr>
                  <a:grpSpLocks/>
                </p:cNvGrpSpPr>
                <p:nvPr/>
              </p:nvGrpSpPr>
              <p:grpSpPr bwMode="auto">
                <a:xfrm>
                  <a:off x="1474" y="2750"/>
                  <a:ext cx="485" cy="226"/>
                  <a:chOff x="1474" y="2750"/>
                  <a:chExt cx="485" cy="226"/>
                </a:xfrm>
              </p:grpSpPr>
              <p:sp>
                <p:nvSpPr>
                  <p:cNvPr id="2075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1474" y="2750"/>
                    <a:ext cx="485" cy="22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76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1474" y="288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074" name="Line 98"/>
                <p:cNvSpPr>
                  <a:spLocks noChangeShapeType="1"/>
                </p:cNvSpPr>
                <p:nvPr/>
              </p:nvSpPr>
              <p:spPr bwMode="auto">
                <a:xfrm flipH="1">
                  <a:off x="1202" y="2840"/>
                  <a:ext cx="27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072" name="Line 99"/>
              <p:cNvSpPr>
                <a:spLocks noChangeShapeType="1"/>
              </p:cNvSpPr>
              <p:nvPr/>
            </p:nvSpPr>
            <p:spPr bwMode="auto">
              <a:xfrm>
                <a:off x="4241" y="2840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aphicFrame>
          <p:nvGraphicFramePr>
            <p:cNvPr id="2052" name="Object 100"/>
            <p:cNvGraphicFramePr>
              <a:graphicFrameLocks noChangeAspect="1"/>
            </p:cNvGraphicFramePr>
            <p:nvPr/>
          </p:nvGraphicFramePr>
          <p:xfrm>
            <a:off x="2971" y="1479"/>
            <a:ext cx="499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3" name="Формула" r:id="rId5" imgW="228600" imgH="241200" progId="Equation.3">
                    <p:embed/>
                  </p:oleObj>
                </mc:Choice>
                <mc:Fallback>
                  <p:oleObj name="Формула" r:id="rId5" imgW="228600" imgH="241200" progId="Equation.3">
                    <p:embed/>
                    <p:pic>
                      <p:nvPicPr>
                        <p:cNvPr id="0" name="Object 10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" y="1479"/>
                          <a:ext cx="499" cy="31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3" name="Object 101"/>
            <p:cNvGraphicFramePr>
              <a:graphicFrameLocks noChangeAspect="1"/>
            </p:cNvGraphicFramePr>
            <p:nvPr/>
          </p:nvGraphicFramePr>
          <p:xfrm>
            <a:off x="3787" y="1479"/>
            <a:ext cx="363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4" name="Формула" r:id="rId7" imgW="190440" imgH="215640" progId="Equation.3">
                    <p:embed/>
                  </p:oleObj>
                </mc:Choice>
                <mc:Fallback>
                  <p:oleObj name="Формула" r:id="rId7" imgW="190440" imgH="215640" progId="Equation.3">
                    <p:embed/>
                    <p:pic>
                      <p:nvPicPr>
                        <p:cNvPr id="0" name="Object 10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87" y="1479"/>
                          <a:ext cx="363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4" name="Object 102"/>
            <p:cNvGraphicFramePr>
              <a:graphicFrameLocks noChangeAspect="1"/>
            </p:cNvGraphicFramePr>
            <p:nvPr/>
          </p:nvGraphicFramePr>
          <p:xfrm>
            <a:off x="4558" y="1480"/>
            <a:ext cx="249" cy="2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5" name="Формула" r:id="rId9" imgW="190440" imgH="228600" progId="Equation.3">
                    <p:embed/>
                  </p:oleObj>
                </mc:Choice>
                <mc:Fallback>
                  <p:oleObj name="Формула" r:id="rId9" imgW="190440" imgH="228600" progId="Equation.3">
                    <p:embed/>
                    <p:pic>
                      <p:nvPicPr>
                        <p:cNvPr id="0" name="Object 10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58" y="1480"/>
                          <a:ext cx="249" cy="29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8776" name="Object 10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467773"/>
              </p:ext>
            </p:extLst>
          </p:nvPr>
        </p:nvGraphicFramePr>
        <p:xfrm>
          <a:off x="504031" y="4249737"/>
          <a:ext cx="8424863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" name="Формула" r:id="rId11" imgW="1892160" imgH="228600" progId="Equation.3">
                  <p:embed/>
                </p:oleObj>
              </mc:Choice>
              <mc:Fallback>
                <p:oleObj name="Формула" r:id="rId11" imgW="1892160" imgH="228600" progId="Equation.3">
                  <p:embed/>
                  <p:pic>
                    <p:nvPicPr>
                      <p:cNvPr id="0" name="Object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031" y="4249737"/>
                        <a:ext cx="8424863" cy="936625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86" name="Picture 38" descr="C:\Users\User\Desktop\schoolboy-thinks-gets-idea-little-44760612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954" b="11744"/>
          <a:stretch/>
        </p:blipFill>
        <p:spPr bwMode="auto">
          <a:xfrm>
            <a:off x="4174398" y="5302274"/>
            <a:ext cx="1334227" cy="144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96975"/>
            <a:ext cx="1882775" cy="2879725"/>
          </a:xfrm>
          <a:solidFill>
            <a:schemeClr val="accent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Дано: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R</a:t>
            </a:r>
            <a:r>
              <a:rPr lang="en-US" sz="1600" smtClean="0"/>
              <a:t>1</a:t>
            </a:r>
            <a:r>
              <a:rPr lang="en-US" sz="2800" smtClean="0"/>
              <a:t>= </a:t>
            </a:r>
            <a:r>
              <a:rPr lang="en-US" sz="2800" b="1" i="1" smtClean="0"/>
              <a:t>4</a:t>
            </a:r>
            <a:r>
              <a:rPr lang="en-US" sz="2800" smtClean="0"/>
              <a:t> </a:t>
            </a:r>
            <a:r>
              <a:rPr lang="ru-RU" sz="2800" b="1" i="1" smtClean="0"/>
              <a:t>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R</a:t>
            </a:r>
            <a:r>
              <a:rPr lang="en-US" sz="1600" smtClean="0"/>
              <a:t>2</a:t>
            </a:r>
            <a:r>
              <a:rPr lang="en-US" sz="2800" smtClean="0"/>
              <a:t>= </a:t>
            </a:r>
            <a:r>
              <a:rPr lang="en-US" sz="2800" b="1" i="1" smtClean="0"/>
              <a:t>2 </a:t>
            </a:r>
            <a:r>
              <a:rPr lang="ru-RU" sz="2800" b="1" i="1" smtClean="0"/>
              <a:t>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u="sng" smtClean="0"/>
              <a:t>R</a:t>
            </a:r>
            <a:r>
              <a:rPr lang="en-US" sz="1600" u="sng" smtClean="0"/>
              <a:t>3</a:t>
            </a:r>
            <a:r>
              <a:rPr lang="en-US" sz="2800" u="sng" smtClean="0"/>
              <a:t>= </a:t>
            </a:r>
            <a:r>
              <a:rPr lang="en-US" sz="2800" b="1" i="1" u="sng" smtClean="0"/>
              <a:t>3 </a:t>
            </a:r>
            <a:r>
              <a:rPr lang="ru-RU" sz="2800" b="1" i="1" u="sng" smtClean="0"/>
              <a:t>Ом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R</a:t>
            </a:r>
            <a:r>
              <a:rPr lang="en-US" sz="1600" smtClean="0"/>
              <a:t>0</a:t>
            </a:r>
            <a:r>
              <a:rPr lang="en-US" sz="2800" smtClean="0"/>
              <a:t> - </a:t>
            </a:r>
            <a:r>
              <a:rPr lang="ru-RU" sz="2800" b="1" i="1" smtClean="0"/>
              <a:t>?</a:t>
            </a:r>
            <a:endParaRPr lang="ru-RU" sz="2800" smtClean="0"/>
          </a:p>
        </p:txBody>
      </p:sp>
      <p:graphicFrame>
        <p:nvGraphicFramePr>
          <p:cNvPr id="43031" name="Object 2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156325" y="1844675"/>
          <a:ext cx="2806700" cy="146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Формула" r:id="rId3" imgW="825480" imgH="431640" progId="Equation.3">
                  <p:embed/>
                </p:oleObj>
              </mc:Choice>
              <mc:Fallback>
                <p:oleObj name="Формула" r:id="rId3" imgW="825480" imgH="4316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325" y="1844675"/>
                        <a:ext cx="2806700" cy="1468438"/>
                      </a:xfrm>
                      <a:prstGeom prst="rect">
                        <a:avLst/>
                      </a:prstGeom>
                      <a:solidFill>
                        <a:srgbClr val="33CC33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0" name="Rectangle 26"/>
          <p:cNvSpPr>
            <a:spLocks noChangeArrowheads="1"/>
          </p:cNvSpPr>
          <p:nvPr/>
        </p:nvSpPr>
        <p:spPr bwMode="auto">
          <a:xfrm>
            <a:off x="3788496" y="1125538"/>
            <a:ext cx="16834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0" dirty="0" err="1" smtClean="0"/>
              <a:t>Рішення</a:t>
            </a:r>
            <a:r>
              <a:rPr lang="ru-RU" sz="2800" i="0" dirty="0" smtClean="0"/>
              <a:t>:</a:t>
            </a:r>
            <a:endParaRPr lang="ru-RU" sz="2800" i="0" dirty="0"/>
          </a:p>
        </p:txBody>
      </p:sp>
      <p:grpSp>
        <p:nvGrpSpPr>
          <p:cNvPr id="3081" name="Group 32"/>
          <p:cNvGrpSpPr>
            <a:grpSpLocks/>
          </p:cNvGrpSpPr>
          <p:nvPr/>
        </p:nvGrpSpPr>
        <p:grpSpPr bwMode="auto">
          <a:xfrm>
            <a:off x="2916238" y="1773238"/>
            <a:ext cx="3240087" cy="1512887"/>
            <a:chOff x="2200" y="1389"/>
            <a:chExt cx="2041" cy="953"/>
          </a:xfrm>
        </p:grpSpPr>
        <p:sp>
          <p:nvSpPr>
            <p:cNvPr id="3083" name="Line 29"/>
            <p:cNvSpPr>
              <a:spLocks noChangeShapeType="1"/>
            </p:cNvSpPr>
            <p:nvPr/>
          </p:nvSpPr>
          <p:spPr bwMode="auto">
            <a:xfrm flipH="1">
              <a:off x="2200" y="1842"/>
              <a:ext cx="2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084" name="Group 31"/>
            <p:cNvGrpSpPr>
              <a:grpSpLocks/>
            </p:cNvGrpSpPr>
            <p:nvPr/>
          </p:nvGrpSpPr>
          <p:grpSpPr bwMode="auto">
            <a:xfrm>
              <a:off x="2472" y="1389"/>
              <a:ext cx="1769" cy="953"/>
              <a:chOff x="2472" y="1389"/>
              <a:chExt cx="1769" cy="953"/>
            </a:xfrm>
          </p:grpSpPr>
          <p:grpSp>
            <p:nvGrpSpPr>
              <p:cNvPr id="3085" name="Group 24"/>
              <p:cNvGrpSpPr>
                <a:grpSpLocks/>
              </p:cNvGrpSpPr>
              <p:nvPr/>
            </p:nvGrpSpPr>
            <p:grpSpPr bwMode="auto">
              <a:xfrm>
                <a:off x="2472" y="1389"/>
                <a:ext cx="1498" cy="408"/>
                <a:chOff x="2517" y="845"/>
                <a:chExt cx="1498" cy="408"/>
              </a:xfrm>
            </p:grpSpPr>
            <p:grpSp>
              <p:nvGrpSpPr>
                <p:cNvPr id="3096" name="Group 9"/>
                <p:cNvGrpSpPr>
                  <a:grpSpLocks/>
                </p:cNvGrpSpPr>
                <p:nvPr/>
              </p:nvGrpSpPr>
              <p:grpSpPr bwMode="auto">
                <a:xfrm>
                  <a:off x="2517" y="890"/>
                  <a:ext cx="1498" cy="318"/>
                  <a:chOff x="3061" y="2160"/>
                  <a:chExt cx="1498" cy="318"/>
                </a:xfrm>
              </p:grpSpPr>
              <p:sp>
                <p:nvSpPr>
                  <p:cNvPr id="3097" name="Line 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098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3099" name="Rectangle 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0" name="Line 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01" name="Line 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3077" name="Object 14"/>
                <p:cNvGraphicFramePr>
                  <a:graphicFrameLocks noChangeAspect="1"/>
                </p:cNvGraphicFramePr>
                <p:nvPr/>
              </p:nvGraphicFramePr>
              <p:xfrm>
                <a:off x="3061" y="845"/>
                <a:ext cx="454" cy="40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33" name="Формула" r:id="rId5" imgW="190440" imgH="228600" progId="Equation.3">
                        <p:embed/>
                      </p:oleObj>
                    </mc:Choice>
                    <mc:Fallback>
                      <p:oleObj name="Формула" r:id="rId5" imgW="190440" imgH="228600" progId="Equation.3">
                        <p:embed/>
                        <p:pic>
                          <p:nvPicPr>
                            <p:cNvPr id="0" name="Object 1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61" y="845"/>
                              <a:ext cx="454" cy="40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3086" name="Group 25"/>
              <p:cNvGrpSpPr>
                <a:grpSpLocks/>
              </p:cNvGrpSpPr>
              <p:nvPr/>
            </p:nvGrpSpPr>
            <p:grpSpPr bwMode="auto">
              <a:xfrm>
                <a:off x="2472" y="1979"/>
                <a:ext cx="1498" cy="363"/>
                <a:chOff x="2517" y="1344"/>
                <a:chExt cx="1498" cy="363"/>
              </a:xfrm>
            </p:grpSpPr>
            <p:grpSp>
              <p:nvGrpSpPr>
                <p:cNvPr id="3090" name="Group 15"/>
                <p:cNvGrpSpPr>
                  <a:grpSpLocks/>
                </p:cNvGrpSpPr>
                <p:nvPr/>
              </p:nvGrpSpPr>
              <p:grpSpPr bwMode="auto">
                <a:xfrm>
                  <a:off x="2517" y="1389"/>
                  <a:ext cx="1498" cy="318"/>
                  <a:chOff x="3061" y="2160"/>
                  <a:chExt cx="1498" cy="318"/>
                </a:xfrm>
              </p:grpSpPr>
              <p:sp>
                <p:nvSpPr>
                  <p:cNvPr id="3091" name="Line 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092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3093" name="Rectangle 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4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95" name="Line 2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3076" name="Object 21"/>
                <p:cNvGraphicFramePr>
                  <a:graphicFrameLocks noChangeAspect="1"/>
                </p:cNvGraphicFramePr>
                <p:nvPr/>
              </p:nvGraphicFramePr>
              <p:xfrm>
                <a:off x="3061" y="1344"/>
                <a:ext cx="545" cy="3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34" name="Формула" r:id="rId7" imgW="190440" imgH="215640" progId="Equation.3">
                        <p:embed/>
                      </p:oleObj>
                    </mc:Choice>
                    <mc:Fallback>
                      <p:oleObj name="Формула" r:id="rId7" imgW="190440" imgH="215640" progId="Equation.3">
                        <p:embed/>
                        <p:pic>
                          <p:nvPicPr>
                            <p:cNvPr id="0" name="Object 2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61" y="1344"/>
                              <a:ext cx="545" cy="36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3087" name="Line 27"/>
              <p:cNvSpPr>
                <a:spLocks noChangeShapeType="1"/>
              </p:cNvSpPr>
              <p:nvPr/>
            </p:nvSpPr>
            <p:spPr bwMode="auto">
              <a:xfrm>
                <a:off x="2472" y="1570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8" name="Line 28"/>
              <p:cNvSpPr>
                <a:spLocks noChangeShapeType="1"/>
              </p:cNvSpPr>
              <p:nvPr/>
            </p:nvSpPr>
            <p:spPr bwMode="auto">
              <a:xfrm>
                <a:off x="3969" y="1570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9" name="Line 30"/>
              <p:cNvSpPr>
                <a:spLocks noChangeShapeType="1"/>
              </p:cNvSpPr>
              <p:nvPr/>
            </p:nvSpPr>
            <p:spPr bwMode="auto">
              <a:xfrm flipH="1">
                <a:off x="3969" y="1842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aphicFrame>
        <p:nvGraphicFramePr>
          <p:cNvPr id="43041" name="Object 33"/>
          <p:cNvGraphicFramePr>
            <a:graphicFrameLocks noChangeAspect="1"/>
          </p:cNvGraphicFramePr>
          <p:nvPr/>
        </p:nvGraphicFramePr>
        <p:xfrm>
          <a:off x="1979613" y="3789363"/>
          <a:ext cx="6842125" cy="14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Формула" r:id="rId9" imgW="2120760" imgH="419040" progId="Equation.3">
                  <p:embed/>
                </p:oleObj>
              </mc:Choice>
              <mc:Fallback>
                <p:oleObj name="Формула" r:id="rId9" imgW="2120760" imgH="41904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3789363"/>
                        <a:ext cx="6842125" cy="1408112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0000FF"/>
                </a:solidFill>
              </a:rPr>
              <a:t>Визначте опір ділянки кола</a:t>
            </a:r>
            <a:endParaRPr lang="ru-RU" sz="3200" b="1" dirty="0">
              <a:solidFill>
                <a:srgbClr val="0000FF"/>
              </a:solidFill>
            </a:endParaRPr>
          </a:p>
        </p:txBody>
      </p:sp>
      <p:pic>
        <p:nvPicPr>
          <p:cNvPr id="3103" name="Picture 3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69160"/>
            <a:ext cx="1464057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125538"/>
            <a:ext cx="1954213" cy="2590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mtClean="0"/>
              <a:t>Дано: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R</a:t>
            </a:r>
            <a:r>
              <a:rPr lang="en-US" sz="1600" smtClean="0"/>
              <a:t>1</a:t>
            </a:r>
            <a:r>
              <a:rPr lang="en-US" sz="2800" smtClean="0"/>
              <a:t>= </a:t>
            </a:r>
            <a:r>
              <a:rPr lang="en-US" sz="2800" b="1" i="1" smtClean="0"/>
              <a:t>4</a:t>
            </a:r>
            <a:r>
              <a:rPr lang="en-US" sz="2800" smtClean="0"/>
              <a:t> </a:t>
            </a:r>
            <a:r>
              <a:rPr lang="ru-RU" sz="2800" b="1" i="1" smtClean="0"/>
              <a:t>Ом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R</a:t>
            </a:r>
            <a:r>
              <a:rPr lang="en-US" sz="1600" smtClean="0"/>
              <a:t>2</a:t>
            </a:r>
            <a:r>
              <a:rPr lang="en-US" sz="2800" smtClean="0"/>
              <a:t>= </a:t>
            </a:r>
            <a:r>
              <a:rPr lang="en-US" sz="2800" b="1" i="1" smtClean="0"/>
              <a:t>2 </a:t>
            </a:r>
            <a:r>
              <a:rPr lang="ru-RU" sz="2800" b="1" i="1" smtClean="0"/>
              <a:t>Ом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u="sng" smtClean="0"/>
              <a:t>R</a:t>
            </a:r>
            <a:r>
              <a:rPr lang="en-US" sz="1600" u="sng" smtClean="0"/>
              <a:t>3</a:t>
            </a:r>
            <a:r>
              <a:rPr lang="en-US" sz="2800" u="sng" smtClean="0"/>
              <a:t>= </a:t>
            </a:r>
            <a:r>
              <a:rPr lang="en-US" sz="2800" b="1" i="1" u="sng" smtClean="0"/>
              <a:t>3 </a:t>
            </a:r>
            <a:r>
              <a:rPr lang="ru-RU" sz="2800" b="1" i="1" u="sng" smtClean="0"/>
              <a:t>Ом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R</a:t>
            </a:r>
            <a:r>
              <a:rPr lang="en-US" sz="1600" smtClean="0"/>
              <a:t>0</a:t>
            </a:r>
            <a:r>
              <a:rPr lang="en-US" sz="2800" smtClean="0"/>
              <a:t> - </a:t>
            </a:r>
            <a:r>
              <a:rPr lang="ru-RU" sz="2800" b="1" i="1" smtClean="0"/>
              <a:t>?</a:t>
            </a:r>
            <a:endParaRPr lang="ru-RU" sz="2800" smtClean="0"/>
          </a:p>
        </p:txBody>
      </p:sp>
      <p:sp>
        <p:nvSpPr>
          <p:cNvPr id="51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rgbClr val="0000FF"/>
                </a:solidFill>
              </a:rPr>
              <a:t>Визначте опір ділянки кола</a:t>
            </a:r>
            <a:endParaRPr lang="ru-RU" sz="2800" b="1" i="1" dirty="0" smtClean="0">
              <a:solidFill>
                <a:srgbClr val="660066"/>
              </a:solidFill>
            </a:endParaRPr>
          </a:p>
        </p:txBody>
      </p:sp>
      <p:grpSp>
        <p:nvGrpSpPr>
          <p:cNvPr id="5131" name="Group 4"/>
          <p:cNvGrpSpPr>
            <a:grpSpLocks/>
          </p:cNvGrpSpPr>
          <p:nvPr/>
        </p:nvGrpSpPr>
        <p:grpSpPr bwMode="auto">
          <a:xfrm>
            <a:off x="2268538" y="1628775"/>
            <a:ext cx="3240087" cy="1512888"/>
            <a:chOff x="2200" y="1389"/>
            <a:chExt cx="2041" cy="953"/>
          </a:xfrm>
        </p:grpSpPr>
        <p:sp>
          <p:nvSpPr>
            <p:cNvPr id="5138" name="Line 5"/>
            <p:cNvSpPr>
              <a:spLocks noChangeShapeType="1"/>
            </p:cNvSpPr>
            <p:nvPr/>
          </p:nvSpPr>
          <p:spPr bwMode="auto">
            <a:xfrm flipH="1">
              <a:off x="2200" y="1842"/>
              <a:ext cx="2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39" name="Group 6"/>
            <p:cNvGrpSpPr>
              <a:grpSpLocks/>
            </p:cNvGrpSpPr>
            <p:nvPr/>
          </p:nvGrpSpPr>
          <p:grpSpPr bwMode="auto">
            <a:xfrm>
              <a:off x="2472" y="1389"/>
              <a:ext cx="1769" cy="953"/>
              <a:chOff x="2472" y="1389"/>
              <a:chExt cx="1769" cy="953"/>
            </a:xfrm>
          </p:grpSpPr>
          <p:grpSp>
            <p:nvGrpSpPr>
              <p:cNvPr id="5140" name="Group 7"/>
              <p:cNvGrpSpPr>
                <a:grpSpLocks/>
              </p:cNvGrpSpPr>
              <p:nvPr/>
            </p:nvGrpSpPr>
            <p:grpSpPr bwMode="auto">
              <a:xfrm>
                <a:off x="2472" y="1389"/>
                <a:ext cx="1498" cy="408"/>
                <a:chOff x="2517" y="845"/>
                <a:chExt cx="1498" cy="408"/>
              </a:xfrm>
            </p:grpSpPr>
            <p:grpSp>
              <p:nvGrpSpPr>
                <p:cNvPr id="5151" name="Group 8"/>
                <p:cNvGrpSpPr>
                  <a:grpSpLocks/>
                </p:cNvGrpSpPr>
                <p:nvPr/>
              </p:nvGrpSpPr>
              <p:grpSpPr bwMode="auto">
                <a:xfrm>
                  <a:off x="2517" y="890"/>
                  <a:ext cx="1498" cy="318"/>
                  <a:chOff x="3061" y="2160"/>
                  <a:chExt cx="1498" cy="318"/>
                </a:xfrm>
              </p:grpSpPr>
              <p:sp>
                <p:nvSpPr>
                  <p:cNvPr id="5152" name="Line 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5153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5154" name="Rectangle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5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6" name="Line 1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5128" name="Object 14"/>
                <p:cNvGraphicFramePr>
                  <a:graphicFrameLocks noChangeAspect="1"/>
                </p:cNvGraphicFramePr>
                <p:nvPr/>
              </p:nvGraphicFramePr>
              <p:xfrm>
                <a:off x="3061" y="845"/>
                <a:ext cx="454" cy="40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214" name="Формула" r:id="rId3" imgW="190440" imgH="228600" progId="Equation.3">
                        <p:embed/>
                      </p:oleObj>
                    </mc:Choice>
                    <mc:Fallback>
                      <p:oleObj name="Формула" r:id="rId3" imgW="190440" imgH="228600" progId="Equation.3">
                        <p:embed/>
                        <p:pic>
                          <p:nvPicPr>
                            <p:cNvPr id="0" name="Object 1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61" y="845"/>
                              <a:ext cx="454" cy="40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5141" name="Group 15"/>
              <p:cNvGrpSpPr>
                <a:grpSpLocks/>
              </p:cNvGrpSpPr>
              <p:nvPr/>
            </p:nvGrpSpPr>
            <p:grpSpPr bwMode="auto">
              <a:xfrm>
                <a:off x="2472" y="1979"/>
                <a:ext cx="1498" cy="363"/>
                <a:chOff x="2517" y="1344"/>
                <a:chExt cx="1498" cy="363"/>
              </a:xfrm>
            </p:grpSpPr>
            <p:grpSp>
              <p:nvGrpSpPr>
                <p:cNvPr id="5145" name="Group 16"/>
                <p:cNvGrpSpPr>
                  <a:grpSpLocks/>
                </p:cNvGrpSpPr>
                <p:nvPr/>
              </p:nvGrpSpPr>
              <p:grpSpPr bwMode="auto">
                <a:xfrm>
                  <a:off x="2517" y="1389"/>
                  <a:ext cx="1498" cy="318"/>
                  <a:chOff x="3061" y="2160"/>
                  <a:chExt cx="1498" cy="318"/>
                </a:xfrm>
              </p:grpSpPr>
              <p:sp>
                <p:nvSpPr>
                  <p:cNvPr id="5146" name="Line 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61" y="2296"/>
                    <a:ext cx="409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514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3470" y="2160"/>
                    <a:ext cx="1089" cy="318"/>
                    <a:chOff x="3470" y="2160"/>
                    <a:chExt cx="1089" cy="318"/>
                  </a:xfrm>
                </p:grpSpPr>
                <p:sp>
                  <p:nvSpPr>
                    <p:cNvPr id="5148" name="Rectangle 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70" y="2160"/>
                      <a:ext cx="680" cy="318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9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70" y="234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0" name="Line 2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50" y="2296"/>
                      <a:ext cx="409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aphicFrame>
              <p:nvGraphicFramePr>
                <p:cNvPr id="5127" name="Object 22"/>
                <p:cNvGraphicFramePr>
                  <a:graphicFrameLocks noChangeAspect="1"/>
                </p:cNvGraphicFramePr>
                <p:nvPr/>
              </p:nvGraphicFramePr>
              <p:xfrm>
                <a:off x="3061" y="1344"/>
                <a:ext cx="545" cy="3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215" name="Формула" r:id="rId5" imgW="190440" imgH="215640" progId="Equation.3">
                        <p:embed/>
                      </p:oleObj>
                    </mc:Choice>
                    <mc:Fallback>
                      <p:oleObj name="Формула" r:id="rId5" imgW="190440" imgH="215640" progId="Equation.3">
                        <p:embed/>
                        <p:pic>
                          <p:nvPicPr>
                            <p:cNvPr id="0" name="Object 2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61" y="1344"/>
                              <a:ext cx="545" cy="36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5142" name="Line 23"/>
              <p:cNvSpPr>
                <a:spLocks noChangeShapeType="1"/>
              </p:cNvSpPr>
              <p:nvPr/>
            </p:nvSpPr>
            <p:spPr bwMode="auto">
              <a:xfrm>
                <a:off x="2472" y="1570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3" name="Line 24"/>
              <p:cNvSpPr>
                <a:spLocks noChangeShapeType="1"/>
              </p:cNvSpPr>
              <p:nvPr/>
            </p:nvSpPr>
            <p:spPr bwMode="auto">
              <a:xfrm>
                <a:off x="3969" y="1570"/>
                <a:ext cx="0" cy="59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4" name="Line 25"/>
              <p:cNvSpPr>
                <a:spLocks noChangeShapeType="1"/>
              </p:cNvSpPr>
              <p:nvPr/>
            </p:nvSpPr>
            <p:spPr bwMode="auto">
              <a:xfrm flipH="1">
                <a:off x="3969" y="1842"/>
                <a:ext cx="2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132" name="Rectangle 26"/>
          <p:cNvSpPr>
            <a:spLocks noChangeArrowheads="1"/>
          </p:cNvSpPr>
          <p:nvPr/>
        </p:nvSpPr>
        <p:spPr bwMode="auto">
          <a:xfrm>
            <a:off x="3163527" y="1052513"/>
            <a:ext cx="16834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0" dirty="0" err="1" smtClean="0"/>
              <a:t>Рішення</a:t>
            </a:r>
            <a:r>
              <a:rPr lang="ru-RU" sz="2800" i="0" dirty="0" smtClean="0"/>
              <a:t>:</a:t>
            </a:r>
            <a:endParaRPr lang="ru-RU" sz="2800" i="0" dirty="0"/>
          </a:p>
        </p:txBody>
      </p:sp>
      <p:grpSp>
        <p:nvGrpSpPr>
          <p:cNvPr id="5133" name="Group 27"/>
          <p:cNvGrpSpPr>
            <a:grpSpLocks/>
          </p:cNvGrpSpPr>
          <p:nvPr/>
        </p:nvGrpSpPr>
        <p:grpSpPr bwMode="auto">
          <a:xfrm>
            <a:off x="5435600" y="2060575"/>
            <a:ext cx="2376488" cy="576263"/>
            <a:chOff x="2517" y="1752"/>
            <a:chExt cx="1497" cy="363"/>
          </a:xfrm>
        </p:grpSpPr>
        <p:sp>
          <p:nvSpPr>
            <p:cNvPr id="5135" name="Rectangle 28"/>
            <p:cNvSpPr>
              <a:spLocks noChangeArrowheads="1"/>
            </p:cNvSpPr>
            <p:nvPr/>
          </p:nvSpPr>
          <p:spPr bwMode="auto">
            <a:xfrm>
              <a:off x="2925" y="1797"/>
              <a:ext cx="681" cy="31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6" name="Line 29"/>
            <p:cNvSpPr>
              <a:spLocks noChangeShapeType="1"/>
            </p:cNvSpPr>
            <p:nvPr/>
          </p:nvSpPr>
          <p:spPr bwMode="auto">
            <a:xfrm flipH="1">
              <a:off x="2517" y="1933"/>
              <a:ext cx="40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Line 30"/>
            <p:cNvSpPr>
              <a:spLocks noChangeShapeType="1"/>
            </p:cNvSpPr>
            <p:nvPr/>
          </p:nvSpPr>
          <p:spPr bwMode="auto">
            <a:xfrm flipH="1">
              <a:off x="3606" y="1933"/>
              <a:ext cx="40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5126" name="Object 31"/>
            <p:cNvGraphicFramePr>
              <a:graphicFrameLocks noChangeAspect="1"/>
            </p:cNvGraphicFramePr>
            <p:nvPr/>
          </p:nvGraphicFramePr>
          <p:xfrm>
            <a:off x="3061" y="1752"/>
            <a:ext cx="454" cy="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16" name="Формула" r:id="rId7" imgW="177480" imgH="215640" progId="Equation.3">
                    <p:embed/>
                  </p:oleObj>
                </mc:Choice>
                <mc:Fallback>
                  <p:oleObj name="Формула" r:id="rId7" imgW="177480" imgH="215640" progId="Equation.3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61" y="1752"/>
                          <a:ext cx="454" cy="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7136" name="Object 32"/>
          <p:cNvGraphicFramePr>
            <a:graphicFrameLocks noChangeAspect="1"/>
          </p:cNvGraphicFramePr>
          <p:nvPr/>
        </p:nvGraphicFramePr>
        <p:xfrm>
          <a:off x="2124075" y="3284538"/>
          <a:ext cx="2376488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7" name="Формула" r:id="rId9" imgW="927000" imgH="431640" progId="Equation.3">
                  <p:embed/>
                </p:oleObj>
              </mc:Choice>
              <mc:Fallback>
                <p:oleObj name="Формула" r:id="rId9" imgW="927000" imgH="4316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3284538"/>
                        <a:ext cx="2376488" cy="1081087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37" name="Object 33"/>
          <p:cNvGraphicFramePr>
            <a:graphicFrameLocks noChangeAspect="1"/>
          </p:cNvGraphicFramePr>
          <p:nvPr/>
        </p:nvGraphicFramePr>
        <p:xfrm>
          <a:off x="4859338" y="3284538"/>
          <a:ext cx="3492500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8" name="Формула" r:id="rId11" imgW="876240" imgH="228600" progId="Equation.3">
                  <p:embed/>
                </p:oleObj>
              </mc:Choice>
              <mc:Fallback>
                <p:oleObj name="Формула" r:id="rId11" imgW="876240" imgH="2286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3284538"/>
                        <a:ext cx="3492500" cy="835025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38" name="Object 34"/>
          <p:cNvGraphicFramePr>
            <a:graphicFrameLocks noChangeAspect="1"/>
          </p:cNvGraphicFramePr>
          <p:nvPr/>
        </p:nvGraphicFramePr>
        <p:xfrm>
          <a:off x="0" y="4365625"/>
          <a:ext cx="4932363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9" name="Формула" r:id="rId13" imgW="1688760" imgH="393480" progId="Equation.3">
                  <p:embed/>
                </p:oleObj>
              </mc:Choice>
              <mc:Fallback>
                <p:oleObj name="Формула" r:id="rId13" imgW="1688760" imgH="39348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365625"/>
                        <a:ext cx="4932363" cy="1323975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40" name="Object 36"/>
          <p:cNvGraphicFramePr>
            <a:graphicFrameLocks noChangeAspect="1"/>
          </p:cNvGraphicFramePr>
          <p:nvPr/>
        </p:nvGraphicFramePr>
        <p:xfrm>
          <a:off x="1619250" y="5734050"/>
          <a:ext cx="7273925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0" name="Формула" r:id="rId15" imgW="1688760" imgH="228600" progId="Equation.3">
                  <p:embed/>
                </p:oleObj>
              </mc:Choice>
              <mc:Fallback>
                <p:oleObj name="Формула" r:id="rId15" imgW="1688760" imgH="22860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5734050"/>
                        <a:ext cx="7273925" cy="935038"/>
                      </a:xfrm>
                      <a:prstGeom prst="rect">
                        <a:avLst/>
                      </a:prstGeom>
                      <a:solidFill>
                        <a:srgbClr val="FF9966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64" name="Picture 4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384" y="255588"/>
            <a:ext cx="1534616" cy="166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7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7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7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42704" y="765175"/>
            <a:ext cx="5111959" cy="143986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2800" b="1" i="1" dirty="0" err="1" smtClean="0">
                <a:solidFill>
                  <a:srgbClr val="CC0099"/>
                </a:solidFill>
              </a:rPr>
              <a:t>Які</a:t>
            </a:r>
            <a:r>
              <a:rPr lang="ru-RU" sz="2800" b="1" i="1" dirty="0" smtClean="0">
                <a:solidFill>
                  <a:srgbClr val="CC0099"/>
                </a:solidFill>
              </a:rPr>
              <a:t> опори </a:t>
            </a:r>
            <a:r>
              <a:rPr lang="ru-RU" sz="2800" b="1" i="1" dirty="0" err="1" smtClean="0">
                <a:solidFill>
                  <a:srgbClr val="CC0099"/>
                </a:solidFill>
              </a:rPr>
              <a:t>можна</a:t>
            </a:r>
            <a:r>
              <a:rPr lang="ru-RU" sz="2800" b="1" i="1" dirty="0" smtClean="0">
                <a:solidFill>
                  <a:srgbClr val="CC0099"/>
                </a:solidFill>
              </a:rPr>
              <a:t> </a:t>
            </a:r>
            <a:r>
              <a:rPr lang="ru-RU" sz="2800" b="1" i="1" dirty="0" err="1" smtClean="0">
                <a:solidFill>
                  <a:srgbClr val="CC0099"/>
                </a:solidFill>
              </a:rPr>
              <a:t>отримати</a:t>
            </a:r>
            <a:r>
              <a:rPr lang="ru-RU" sz="2800" b="1" i="1" dirty="0" smtClean="0">
                <a:solidFill>
                  <a:srgbClr val="CC0099"/>
                </a:solidFill>
              </a:rPr>
              <a:t>, </a:t>
            </a:r>
            <a:r>
              <a:rPr lang="ru-RU" sz="2800" b="1" i="1" dirty="0" err="1" smtClean="0">
                <a:solidFill>
                  <a:srgbClr val="CC0099"/>
                </a:solidFill>
              </a:rPr>
              <a:t>маючи</a:t>
            </a:r>
            <a:r>
              <a:rPr lang="ru-RU" sz="2800" b="1" i="1" dirty="0" smtClean="0">
                <a:solidFill>
                  <a:srgbClr val="CC0099"/>
                </a:solidFill>
              </a:rPr>
              <a:t> три </a:t>
            </a:r>
            <a:r>
              <a:rPr lang="ru-RU" sz="2800" b="1" i="1" dirty="0" err="1" smtClean="0">
                <a:solidFill>
                  <a:srgbClr val="CC0099"/>
                </a:solidFill>
              </a:rPr>
              <a:t>резистори</a:t>
            </a:r>
            <a:r>
              <a:rPr lang="ru-RU" sz="2800" b="1" i="1" dirty="0" smtClean="0">
                <a:solidFill>
                  <a:srgbClr val="CC0099"/>
                </a:solidFill>
              </a:rPr>
              <a:t> по                 </a:t>
            </a:r>
            <a:r>
              <a:rPr lang="ru-RU" b="1" i="1" dirty="0" smtClean="0">
                <a:solidFill>
                  <a:srgbClr val="0000FF"/>
                </a:solidFill>
              </a:rPr>
              <a:t>6 </a:t>
            </a:r>
            <a:r>
              <a:rPr lang="ru-RU" sz="2800" b="1" i="1" dirty="0" smtClean="0">
                <a:solidFill>
                  <a:srgbClr val="0000FF"/>
                </a:solidFill>
              </a:rPr>
              <a:t>кОм</a:t>
            </a:r>
            <a:r>
              <a:rPr lang="ru-RU" sz="2800" b="1" i="1" dirty="0" smtClean="0">
                <a:solidFill>
                  <a:srgbClr val="CC0099"/>
                </a:solidFill>
              </a:rPr>
              <a:t> </a:t>
            </a:r>
            <a:r>
              <a:rPr lang="ru-RU" sz="2800" b="1" i="1" dirty="0" err="1" smtClean="0">
                <a:solidFill>
                  <a:srgbClr val="CC0099"/>
                </a:solidFill>
              </a:rPr>
              <a:t>кожен</a:t>
            </a:r>
            <a:r>
              <a:rPr lang="ru-RU" sz="2800" b="1" i="1" dirty="0" smtClean="0">
                <a:solidFill>
                  <a:srgbClr val="CC0099"/>
                </a:solidFill>
              </a:rPr>
              <a:t>?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297" y="116632"/>
            <a:ext cx="4114800" cy="719138"/>
          </a:xfrm>
        </p:spPr>
        <p:txBody>
          <a:bodyPr/>
          <a:lstStyle/>
          <a:p>
            <a:pPr algn="l" eaLnBrk="1" hangingPunct="1"/>
            <a:r>
              <a:rPr lang="ru-RU" sz="3600" b="1" i="1" dirty="0" smtClean="0">
                <a:solidFill>
                  <a:srgbClr val="0000FF"/>
                </a:solidFill>
              </a:rPr>
              <a:t>Робота у парах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50825" y="2276475"/>
            <a:ext cx="409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1)</a:t>
            </a:r>
          </a:p>
        </p:txBody>
      </p:sp>
      <p:sp>
        <p:nvSpPr>
          <p:cNvPr id="17414" name="Text Box 11"/>
          <p:cNvSpPr txBox="1">
            <a:spLocks noChangeArrowheads="1"/>
          </p:cNvSpPr>
          <p:nvPr/>
        </p:nvSpPr>
        <p:spPr bwMode="auto">
          <a:xfrm>
            <a:off x="250825" y="2852738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2)</a:t>
            </a:r>
          </a:p>
        </p:txBody>
      </p:sp>
      <p:sp>
        <p:nvSpPr>
          <p:cNvPr id="17415" name="Text Box 17"/>
          <p:cNvSpPr txBox="1">
            <a:spLocks noChangeArrowheads="1"/>
          </p:cNvSpPr>
          <p:nvPr/>
        </p:nvSpPr>
        <p:spPr bwMode="auto">
          <a:xfrm>
            <a:off x="250825" y="3573463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3)</a:t>
            </a:r>
          </a:p>
        </p:txBody>
      </p:sp>
      <p:sp>
        <p:nvSpPr>
          <p:cNvPr id="17416" name="Text Box 25"/>
          <p:cNvSpPr txBox="1">
            <a:spLocks noChangeArrowheads="1"/>
          </p:cNvSpPr>
          <p:nvPr/>
        </p:nvSpPr>
        <p:spPr bwMode="auto">
          <a:xfrm>
            <a:off x="250825" y="4652963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4)</a:t>
            </a:r>
          </a:p>
        </p:txBody>
      </p:sp>
      <p:grpSp>
        <p:nvGrpSpPr>
          <p:cNvPr id="17417" name="Group 129"/>
          <p:cNvGrpSpPr>
            <a:grpSpLocks/>
          </p:cNvGrpSpPr>
          <p:nvPr/>
        </p:nvGrpSpPr>
        <p:grpSpPr bwMode="auto">
          <a:xfrm>
            <a:off x="1331913" y="4508500"/>
            <a:ext cx="1511300" cy="649288"/>
            <a:chOff x="385" y="2568"/>
            <a:chExt cx="907" cy="363"/>
          </a:xfrm>
        </p:grpSpPr>
        <p:sp>
          <p:nvSpPr>
            <p:cNvPr id="17598" name="Rectangle 26"/>
            <p:cNvSpPr>
              <a:spLocks noChangeArrowheads="1"/>
            </p:cNvSpPr>
            <p:nvPr/>
          </p:nvSpPr>
          <p:spPr bwMode="auto">
            <a:xfrm>
              <a:off x="703" y="2568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99" name="Rectangle 27"/>
            <p:cNvSpPr>
              <a:spLocks noChangeArrowheads="1"/>
            </p:cNvSpPr>
            <p:nvPr/>
          </p:nvSpPr>
          <p:spPr bwMode="auto">
            <a:xfrm>
              <a:off x="703" y="2795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600" name="Line 28"/>
            <p:cNvSpPr>
              <a:spLocks noChangeShapeType="1"/>
            </p:cNvSpPr>
            <p:nvPr/>
          </p:nvSpPr>
          <p:spPr bwMode="auto">
            <a:xfrm flipH="1">
              <a:off x="521" y="2659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1" name="Line 29"/>
            <p:cNvSpPr>
              <a:spLocks noChangeShapeType="1"/>
            </p:cNvSpPr>
            <p:nvPr/>
          </p:nvSpPr>
          <p:spPr bwMode="auto">
            <a:xfrm flipH="1">
              <a:off x="521" y="284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2" name="Line 30"/>
            <p:cNvSpPr>
              <a:spLocks noChangeShapeType="1"/>
            </p:cNvSpPr>
            <p:nvPr/>
          </p:nvSpPr>
          <p:spPr bwMode="auto">
            <a:xfrm flipH="1">
              <a:off x="975" y="2659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3" name="Line 31"/>
            <p:cNvSpPr>
              <a:spLocks noChangeShapeType="1"/>
            </p:cNvSpPr>
            <p:nvPr/>
          </p:nvSpPr>
          <p:spPr bwMode="auto">
            <a:xfrm flipH="1">
              <a:off x="975" y="284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4" name="Line 32"/>
            <p:cNvSpPr>
              <a:spLocks noChangeShapeType="1"/>
            </p:cNvSpPr>
            <p:nvPr/>
          </p:nvSpPr>
          <p:spPr bwMode="auto">
            <a:xfrm>
              <a:off x="521" y="2659"/>
              <a:ext cx="0" cy="1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5" name="Line 33"/>
            <p:cNvSpPr>
              <a:spLocks noChangeShapeType="1"/>
            </p:cNvSpPr>
            <p:nvPr/>
          </p:nvSpPr>
          <p:spPr bwMode="auto">
            <a:xfrm>
              <a:off x="1156" y="2659"/>
              <a:ext cx="0" cy="1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6" name="Line 34"/>
            <p:cNvSpPr>
              <a:spLocks noChangeShapeType="1"/>
            </p:cNvSpPr>
            <p:nvPr/>
          </p:nvSpPr>
          <p:spPr bwMode="auto">
            <a:xfrm flipH="1">
              <a:off x="385" y="2750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07" name="Line 35"/>
            <p:cNvSpPr>
              <a:spLocks noChangeShapeType="1"/>
            </p:cNvSpPr>
            <p:nvPr/>
          </p:nvSpPr>
          <p:spPr bwMode="auto">
            <a:xfrm>
              <a:off x="1156" y="2750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18" name="Text Box 36"/>
          <p:cNvSpPr txBox="1">
            <a:spLocks noChangeArrowheads="1"/>
          </p:cNvSpPr>
          <p:nvPr/>
        </p:nvSpPr>
        <p:spPr bwMode="auto">
          <a:xfrm>
            <a:off x="250825" y="5661025"/>
            <a:ext cx="38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5)</a:t>
            </a:r>
          </a:p>
        </p:txBody>
      </p:sp>
      <p:grpSp>
        <p:nvGrpSpPr>
          <p:cNvPr id="17419" name="Group 128"/>
          <p:cNvGrpSpPr>
            <a:grpSpLocks/>
          </p:cNvGrpSpPr>
          <p:nvPr/>
        </p:nvGrpSpPr>
        <p:grpSpPr bwMode="auto">
          <a:xfrm>
            <a:off x="1116013" y="5373688"/>
            <a:ext cx="1873250" cy="1008062"/>
            <a:chOff x="385" y="3022"/>
            <a:chExt cx="953" cy="499"/>
          </a:xfrm>
        </p:grpSpPr>
        <p:sp>
          <p:nvSpPr>
            <p:cNvPr id="17583" name="Rectangle 37"/>
            <p:cNvSpPr>
              <a:spLocks noChangeArrowheads="1"/>
            </p:cNvSpPr>
            <p:nvPr/>
          </p:nvSpPr>
          <p:spPr bwMode="auto">
            <a:xfrm>
              <a:off x="703" y="3022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84" name="Rectangle 38"/>
            <p:cNvSpPr>
              <a:spLocks noChangeArrowheads="1"/>
            </p:cNvSpPr>
            <p:nvPr/>
          </p:nvSpPr>
          <p:spPr bwMode="auto">
            <a:xfrm>
              <a:off x="703" y="3203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85" name="Rectangle 39"/>
            <p:cNvSpPr>
              <a:spLocks noChangeArrowheads="1"/>
            </p:cNvSpPr>
            <p:nvPr/>
          </p:nvSpPr>
          <p:spPr bwMode="auto">
            <a:xfrm>
              <a:off x="703" y="3385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86" name="Line 40"/>
            <p:cNvSpPr>
              <a:spLocks noChangeShapeType="1"/>
            </p:cNvSpPr>
            <p:nvPr/>
          </p:nvSpPr>
          <p:spPr bwMode="auto">
            <a:xfrm flipH="1">
              <a:off x="521" y="3113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87" name="Line 41"/>
            <p:cNvSpPr>
              <a:spLocks noChangeShapeType="1"/>
            </p:cNvSpPr>
            <p:nvPr/>
          </p:nvSpPr>
          <p:spPr bwMode="auto">
            <a:xfrm flipH="1">
              <a:off x="521" y="3294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88" name="Line 42"/>
            <p:cNvSpPr>
              <a:spLocks noChangeShapeType="1"/>
            </p:cNvSpPr>
            <p:nvPr/>
          </p:nvSpPr>
          <p:spPr bwMode="auto">
            <a:xfrm flipH="1">
              <a:off x="521" y="343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89" name="Line 43"/>
            <p:cNvSpPr>
              <a:spLocks noChangeShapeType="1"/>
            </p:cNvSpPr>
            <p:nvPr/>
          </p:nvSpPr>
          <p:spPr bwMode="auto">
            <a:xfrm flipH="1">
              <a:off x="1020" y="3113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0" name="Line 44"/>
            <p:cNvSpPr>
              <a:spLocks noChangeShapeType="1"/>
            </p:cNvSpPr>
            <p:nvPr/>
          </p:nvSpPr>
          <p:spPr bwMode="auto">
            <a:xfrm flipH="1">
              <a:off x="1020" y="343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1" name="Line 45"/>
            <p:cNvSpPr>
              <a:spLocks noChangeShapeType="1"/>
            </p:cNvSpPr>
            <p:nvPr/>
          </p:nvSpPr>
          <p:spPr bwMode="auto">
            <a:xfrm flipH="1">
              <a:off x="1020" y="3113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2" name="Line 46"/>
            <p:cNvSpPr>
              <a:spLocks noChangeShapeType="1"/>
            </p:cNvSpPr>
            <p:nvPr/>
          </p:nvSpPr>
          <p:spPr bwMode="auto">
            <a:xfrm flipH="1">
              <a:off x="1020" y="343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3" name="Line 50"/>
            <p:cNvSpPr>
              <a:spLocks noChangeShapeType="1"/>
            </p:cNvSpPr>
            <p:nvPr/>
          </p:nvSpPr>
          <p:spPr bwMode="auto">
            <a:xfrm flipH="1">
              <a:off x="1020" y="3294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4" name="Line 51"/>
            <p:cNvSpPr>
              <a:spLocks noChangeShapeType="1"/>
            </p:cNvSpPr>
            <p:nvPr/>
          </p:nvSpPr>
          <p:spPr bwMode="auto">
            <a:xfrm>
              <a:off x="521" y="3113"/>
              <a:ext cx="0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5" name="Line 52"/>
            <p:cNvSpPr>
              <a:spLocks noChangeShapeType="1"/>
            </p:cNvSpPr>
            <p:nvPr/>
          </p:nvSpPr>
          <p:spPr bwMode="auto">
            <a:xfrm flipV="1">
              <a:off x="1202" y="3113"/>
              <a:ext cx="0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6" name="Line 53"/>
            <p:cNvSpPr>
              <a:spLocks noChangeShapeType="1"/>
            </p:cNvSpPr>
            <p:nvPr/>
          </p:nvSpPr>
          <p:spPr bwMode="auto">
            <a:xfrm flipH="1">
              <a:off x="385" y="3294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97" name="Line 54"/>
            <p:cNvSpPr>
              <a:spLocks noChangeShapeType="1"/>
            </p:cNvSpPr>
            <p:nvPr/>
          </p:nvSpPr>
          <p:spPr bwMode="auto">
            <a:xfrm>
              <a:off x="1202" y="3294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20" name="Text Box 55"/>
          <p:cNvSpPr txBox="1">
            <a:spLocks noChangeArrowheads="1"/>
          </p:cNvSpPr>
          <p:nvPr/>
        </p:nvSpPr>
        <p:spPr bwMode="auto">
          <a:xfrm>
            <a:off x="5003800" y="38608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6)</a:t>
            </a:r>
          </a:p>
        </p:txBody>
      </p:sp>
      <p:grpSp>
        <p:nvGrpSpPr>
          <p:cNvPr id="17423" name="Group 96"/>
          <p:cNvGrpSpPr>
            <a:grpSpLocks/>
          </p:cNvGrpSpPr>
          <p:nvPr/>
        </p:nvGrpSpPr>
        <p:grpSpPr bwMode="auto">
          <a:xfrm>
            <a:off x="5795963" y="3716338"/>
            <a:ext cx="2305050" cy="647700"/>
            <a:chOff x="3288" y="2160"/>
            <a:chExt cx="1452" cy="408"/>
          </a:xfrm>
        </p:grpSpPr>
        <p:sp>
          <p:nvSpPr>
            <p:cNvPr id="17569" name="Rectangle 56"/>
            <p:cNvSpPr>
              <a:spLocks noChangeArrowheads="1"/>
            </p:cNvSpPr>
            <p:nvPr/>
          </p:nvSpPr>
          <p:spPr bwMode="auto">
            <a:xfrm>
              <a:off x="3606" y="2160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70" name="Rectangle 57"/>
            <p:cNvSpPr>
              <a:spLocks noChangeArrowheads="1"/>
            </p:cNvSpPr>
            <p:nvPr/>
          </p:nvSpPr>
          <p:spPr bwMode="auto">
            <a:xfrm>
              <a:off x="4059" y="2160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71" name="Rectangle 58"/>
            <p:cNvSpPr>
              <a:spLocks noChangeArrowheads="1"/>
            </p:cNvSpPr>
            <p:nvPr/>
          </p:nvSpPr>
          <p:spPr bwMode="auto">
            <a:xfrm>
              <a:off x="3606" y="2160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72" name="Rectangle 59"/>
            <p:cNvSpPr>
              <a:spLocks noChangeArrowheads="1"/>
            </p:cNvSpPr>
            <p:nvPr/>
          </p:nvSpPr>
          <p:spPr bwMode="auto">
            <a:xfrm>
              <a:off x="4059" y="2160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73" name="Rectangle 60"/>
            <p:cNvSpPr>
              <a:spLocks noChangeArrowheads="1"/>
            </p:cNvSpPr>
            <p:nvPr/>
          </p:nvSpPr>
          <p:spPr bwMode="auto">
            <a:xfrm>
              <a:off x="3833" y="2432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74" name="Line 63"/>
            <p:cNvSpPr>
              <a:spLocks noChangeShapeType="1"/>
            </p:cNvSpPr>
            <p:nvPr/>
          </p:nvSpPr>
          <p:spPr bwMode="auto">
            <a:xfrm>
              <a:off x="3923" y="2251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75" name="Line 64"/>
            <p:cNvSpPr>
              <a:spLocks noChangeShapeType="1"/>
            </p:cNvSpPr>
            <p:nvPr/>
          </p:nvSpPr>
          <p:spPr bwMode="auto">
            <a:xfrm flipH="1">
              <a:off x="3424" y="2205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76" name="Line 65"/>
            <p:cNvSpPr>
              <a:spLocks noChangeShapeType="1"/>
            </p:cNvSpPr>
            <p:nvPr/>
          </p:nvSpPr>
          <p:spPr bwMode="auto">
            <a:xfrm>
              <a:off x="4377" y="2205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77" name="Line 66"/>
            <p:cNvSpPr>
              <a:spLocks noChangeShapeType="1"/>
            </p:cNvSpPr>
            <p:nvPr/>
          </p:nvSpPr>
          <p:spPr bwMode="auto">
            <a:xfrm flipH="1">
              <a:off x="3424" y="2523"/>
              <a:ext cx="40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78" name="Line 68"/>
            <p:cNvSpPr>
              <a:spLocks noChangeShapeType="1"/>
            </p:cNvSpPr>
            <p:nvPr/>
          </p:nvSpPr>
          <p:spPr bwMode="auto">
            <a:xfrm>
              <a:off x="4150" y="2523"/>
              <a:ext cx="4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79" name="Line 69"/>
            <p:cNvSpPr>
              <a:spLocks noChangeShapeType="1"/>
            </p:cNvSpPr>
            <p:nvPr/>
          </p:nvSpPr>
          <p:spPr bwMode="auto">
            <a:xfrm>
              <a:off x="3424" y="2205"/>
              <a:ext cx="0" cy="3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80" name="Line 70"/>
            <p:cNvSpPr>
              <a:spLocks noChangeShapeType="1"/>
            </p:cNvSpPr>
            <p:nvPr/>
          </p:nvSpPr>
          <p:spPr bwMode="auto">
            <a:xfrm>
              <a:off x="4558" y="2205"/>
              <a:ext cx="0" cy="3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81" name="Line 71"/>
            <p:cNvSpPr>
              <a:spLocks noChangeShapeType="1"/>
            </p:cNvSpPr>
            <p:nvPr/>
          </p:nvSpPr>
          <p:spPr bwMode="auto">
            <a:xfrm flipH="1">
              <a:off x="3288" y="2341"/>
              <a:ext cx="1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82" name="Line 72"/>
            <p:cNvSpPr>
              <a:spLocks noChangeShapeType="1"/>
            </p:cNvSpPr>
            <p:nvPr/>
          </p:nvSpPr>
          <p:spPr bwMode="auto">
            <a:xfrm>
              <a:off x="4558" y="2341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24" name="Text Box 73"/>
          <p:cNvSpPr txBox="1">
            <a:spLocks noChangeArrowheads="1"/>
          </p:cNvSpPr>
          <p:nvPr/>
        </p:nvSpPr>
        <p:spPr bwMode="auto">
          <a:xfrm>
            <a:off x="4787900" y="4868863"/>
            <a:ext cx="38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7)</a:t>
            </a:r>
          </a:p>
        </p:txBody>
      </p:sp>
      <p:grpSp>
        <p:nvGrpSpPr>
          <p:cNvPr id="17425" name="Group 97"/>
          <p:cNvGrpSpPr>
            <a:grpSpLocks/>
          </p:cNvGrpSpPr>
          <p:nvPr/>
        </p:nvGrpSpPr>
        <p:grpSpPr bwMode="auto">
          <a:xfrm>
            <a:off x="1042988" y="2349500"/>
            <a:ext cx="1223962" cy="215900"/>
            <a:chOff x="612" y="1752"/>
            <a:chExt cx="817" cy="136"/>
          </a:xfrm>
        </p:grpSpPr>
        <p:sp>
          <p:nvSpPr>
            <p:cNvPr id="17564" name="Rectangle 6"/>
            <p:cNvSpPr>
              <a:spLocks noChangeArrowheads="1"/>
            </p:cNvSpPr>
            <p:nvPr/>
          </p:nvSpPr>
          <p:spPr bwMode="auto">
            <a:xfrm>
              <a:off x="884" y="1752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65" name="Line 7"/>
            <p:cNvSpPr>
              <a:spLocks noChangeShapeType="1"/>
            </p:cNvSpPr>
            <p:nvPr/>
          </p:nvSpPr>
          <p:spPr bwMode="auto">
            <a:xfrm flipH="1">
              <a:off x="612" y="1798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6" name="Line 9"/>
            <p:cNvSpPr>
              <a:spLocks noChangeShapeType="1"/>
            </p:cNvSpPr>
            <p:nvPr/>
          </p:nvSpPr>
          <p:spPr bwMode="auto">
            <a:xfrm>
              <a:off x="1202" y="1798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7" name="Line 10"/>
            <p:cNvSpPr>
              <a:spLocks noChangeShapeType="1"/>
            </p:cNvSpPr>
            <p:nvPr/>
          </p:nvSpPr>
          <p:spPr bwMode="auto">
            <a:xfrm>
              <a:off x="1202" y="1798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8" name="Rectangle 74"/>
            <p:cNvSpPr>
              <a:spLocks noChangeArrowheads="1"/>
            </p:cNvSpPr>
            <p:nvPr/>
          </p:nvSpPr>
          <p:spPr bwMode="auto">
            <a:xfrm>
              <a:off x="884" y="1752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426" name="Group 127"/>
          <p:cNvGrpSpPr>
            <a:grpSpLocks/>
          </p:cNvGrpSpPr>
          <p:nvPr/>
        </p:nvGrpSpPr>
        <p:grpSpPr bwMode="auto">
          <a:xfrm>
            <a:off x="5364163" y="4797425"/>
            <a:ext cx="2663825" cy="863600"/>
            <a:chOff x="3379" y="3022"/>
            <a:chExt cx="1678" cy="544"/>
          </a:xfrm>
        </p:grpSpPr>
        <p:sp>
          <p:nvSpPr>
            <p:cNvPr id="17551" name="Rectangle 75"/>
            <p:cNvSpPr>
              <a:spLocks noChangeArrowheads="1"/>
            </p:cNvSpPr>
            <p:nvPr/>
          </p:nvSpPr>
          <p:spPr bwMode="auto">
            <a:xfrm>
              <a:off x="3560" y="3249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52" name="Rectangle 76"/>
            <p:cNvSpPr>
              <a:spLocks noChangeArrowheads="1"/>
            </p:cNvSpPr>
            <p:nvPr/>
          </p:nvSpPr>
          <p:spPr bwMode="auto">
            <a:xfrm>
              <a:off x="4332" y="3022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53" name="Rectangle 77"/>
            <p:cNvSpPr>
              <a:spLocks noChangeArrowheads="1"/>
            </p:cNvSpPr>
            <p:nvPr/>
          </p:nvSpPr>
          <p:spPr bwMode="auto">
            <a:xfrm>
              <a:off x="4332" y="3430"/>
              <a:ext cx="303" cy="13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54" name="Line 78"/>
            <p:cNvSpPr>
              <a:spLocks noChangeShapeType="1"/>
            </p:cNvSpPr>
            <p:nvPr/>
          </p:nvSpPr>
          <p:spPr bwMode="auto">
            <a:xfrm flipH="1">
              <a:off x="4150" y="3067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55" name="Line 79"/>
            <p:cNvSpPr>
              <a:spLocks noChangeShapeType="1"/>
            </p:cNvSpPr>
            <p:nvPr/>
          </p:nvSpPr>
          <p:spPr bwMode="auto">
            <a:xfrm flipH="1">
              <a:off x="4150" y="3475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56" name="Line 80"/>
            <p:cNvSpPr>
              <a:spLocks noChangeShapeType="1"/>
            </p:cNvSpPr>
            <p:nvPr/>
          </p:nvSpPr>
          <p:spPr bwMode="auto">
            <a:xfrm flipH="1">
              <a:off x="4649" y="3475"/>
              <a:ext cx="1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57" name="Line 81"/>
            <p:cNvSpPr>
              <a:spLocks noChangeShapeType="1"/>
            </p:cNvSpPr>
            <p:nvPr/>
          </p:nvSpPr>
          <p:spPr bwMode="auto">
            <a:xfrm flipH="1">
              <a:off x="4649" y="3067"/>
              <a:ext cx="1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58" name="Line 82"/>
            <p:cNvSpPr>
              <a:spLocks noChangeShapeType="1"/>
            </p:cNvSpPr>
            <p:nvPr/>
          </p:nvSpPr>
          <p:spPr bwMode="auto">
            <a:xfrm>
              <a:off x="4150" y="3067"/>
              <a:ext cx="0" cy="4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59" name="Line 83"/>
            <p:cNvSpPr>
              <a:spLocks noChangeShapeType="1"/>
            </p:cNvSpPr>
            <p:nvPr/>
          </p:nvSpPr>
          <p:spPr bwMode="auto">
            <a:xfrm>
              <a:off x="4830" y="3067"/>
              <a:ext cx="0" cy="4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0" name="Line 84"/>
            <p:cNvSpPr>
              <a:spLocks noChangeShapeType="1"/>
            </p:cNvSpPr>
            <p:nvPr/>
          </p:nvSpPr>
          <p:spPr bwMode="auto">
            <a:xfrm>
              <a:off x="3878" y="3294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1" name="Line 85"/>
            <p:cNvSpPr>
              <a:spLocks noChangeShapeType="1"/>
            </p:cNvSpPr>
            <p:nvPr/>
          </p:nvSpPr>
          <p:spPr bwMode="auto">
            <a:xfrm>
              <a:off x="3878" y="3294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2" name="Line 86"/>
            <p:cNvSpPr>
              <a:spLocks noChangeShapeType="1"/>
            </p:cNvSpPr>
            <p:nvPr/>
          </p:nvSpPr>
          <p:spPr bwMode="auto">
            <a:xfrm flipH="1">
              <a:off x="3379" y="3294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63" name="Line 87"/>
            <p:cNvSpPr>
              <a:spLocks noChangeShapeType="1"/>
            </p:cNvSpPr>
            <p:nvPr/>
          </p:nvSpPr>
          <p:spPr bwMode="auto">
            <a:xfrm>
              <a:off x="4830" y="3294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27" name="Text Box 88"/>
          <p:cNvSpPr txBox="1">
            <a:spLocks noChangeArrowheads="1"/>
          </p:cNvSpPr>
          <p:nvPr/>
        </p:nvSpPr>
        <p:spPr bwMode="auto">
          <a:xfrm>
            <a:off x="3779838" y="2205038"/>
            <a:ext cx="10541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99"/>
                </a:solidFill>
              </a:rPr>
              <a:t>6 кОм</a:t>
            </a:r>
          </a:p>
        </p:txBody>
      </p:sp>
      <p:sp>
        <p:nvSpPr>
          <p:cNvPr id="17428" name="Text Box 89"/>
          <p:cNvSpPr txBox="1">
            <a:spLocks noChangeArrowheads="1"/>
          </p:cNvSpPr>
          <p:nvPr/>
        </p:nvSpPr>
        <p:spPr bwMode="auto">
          <a:xfrm>
            <a:off x="3779838" y="2997200"/>
            <a:ext cx="1223962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99"/>
                </a:solidFill>
              </a:rPr>
              <a:t>12 кОм</a:t>
            </a:r>
          </a:p>
        </p:txBody>
      </p:sp>
      <p:sp>
        <p:nvSpPr>
          <p:cNvPr id="17429" name="Text Box 90"/>
          <p:cNvSpPr txBox="1">
            <a:spLocks noChangeArrowheads="1"/>
          </p:cNvSpPr>
          <p:nvPr/>
        </p:nvSpPr>
        <p:spPr bwMode="auto">
          <a:xfrm>
            <a:off x="3708400" y="3789363"/>
            <a:ext cx="1223963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99"/>
                </a:solidFill>
              </a:rPr>
              <a:t>18 кОм</a:t>
            </a:r>
          </a:p>
        </p:txBody>
      </p:sp>
      <p:sp>
        <p:nvSpPr>
          <p:cNvPr id="17430" name="Text Box 91"/>
          <p:cNvSpPr txBox="1">
            <a:spLocks noChangeArrowheads="1"/>
          </p:cNvSpPr>
          <p:nvPr/>
        </p:nvSpPr>
        <p:spPr bwMode="auto">
          <a:xfrm>
            <a:off x="3779838" y="4581525"/>
            <a:ext cx="10541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99"/>
                </a:solidFill>
              </a:rPr>
              <a:t>3 кОм</a:t>
            </a:r>
          </a:p>
        </p:txBody>
      </p:sp>
      <p:sp>
        <p:nvSpPr>
          <p:cNvPr id="17431" name="Text Box 92"/>
          <p:cNvSpPr txBox="1">
            <a:spLocks noChangeArrowheads="1"/>
          </p:cNvSpPr>
          <p:nvPr/>
        </p:nvSpPr>
        <p:spPr bwMode="auto">
          <a:xfrm>
            <a:off x="3779838" y="5589588"/>
            <a:ext cx="1054100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99"/>
                </a:solidFill>
              </a:rPr>
              <a:t>2 кОм</a:t>
            </a:r>
          </a:p>
        </p:txBody>
      </p:sp>
      <p:sp>
        <p:nvSpPr>
          <p:cNvPr id="17432" name="Text Box 93"/>
          <p:cNvSpPr txBox="1">
            <a:spLocks noChangeArrowheads="1"/>
          </p:cNvSpPr>
          <p:nvPr/>
        </p:nvSpPr>
        <p:spPr bwMode="auto">
          <a:xfrm>
            <a:off x="8027988" y="34290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0099"/>
                </a:solidFill>
              </a:rPr>
              <a:t>4 кОм</a:t>
            </a:r>
          </a:p>
        </p:txBody>
      </p:sp>
      <p:sp>
        <p:nvSpPr>
          <p:cNvPr id="17433" name="Text Box 94"/>
          <p:cNvSpPr txBox="1">
            <a:spLocks noChangeArrowheads="1"/>
          </p:cNvSpPr>
          <p:nvPr/>
        </p:nvSpPr>
        <p:spPr bwMode="auto">
          <a:xfrm>
            <a:off x="8305800" y="4941888"/>
            <a:ext cx="838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0099"/>
                </a:solidFill>
              </a:rPr>
              <a:t>9 кОм</a:t>
            </a:r>
          </a:p>
        </p:txBody>
      </p:sp>
      <p:grpSp>
        <p:nvGrpSpPr>
          <p:cNvPr id="17434" name="Group 126"/>
          <p:cNvGrpSpPr>
            <a:grpSpLocks/>
          </p:cNvGrpSpPr>
          <p:nvPr/>
        </p:nvGrpSpPr>
        <p:grpSpPr bwMode="auto">
          <a:xfrm>
            <a:off x="1042988" y="2997200"/>
            <a:ext cx="1874837" cy="215900"/>
            <a:chOff x="521" y="1979"/>
            <a:chExt cx="1407" cy="136"/>
          </a:xfrm>
        </p:grpSpPr>
        <p:grpSp>
          <p:nvGrpSpPr>
            <p:cNvPr id="17539" name="Group 99"/>
            <p:cNvGrpSpPr>
              <a:grpSpLocks/>
            </p:cNvGrpSpPr>
            <p:nvPr/>
          </p:nvGrpSpPr>
          <p:grpSpPr bwMode="auto">
            <a:xfrm>
              <a:off x="521" y="1979"/>
              <a:ext cx="817" cy="136"/>
              <a:chOff x="612" y="1752"/>
              <a:chExt cx="817" cy="136"/>
            </a:xfrm>
          </p:grpSpPr>
          <p:sp>
            <p:nvSpPr>
              <p:cNvPr id="17546" name="Rectangle 100"/>
              <p:cNvSpPr>
                <a:spLocks noChangeArrowheads="1"/>
              </p:cNvSpPr>
              <p:nvPr/>
            </p:nvSpPr>
            <p:spPr bwMode="auto">
              <a:xfrm>
                <a:off x="884" y="175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47" name="Line 101"/>
              <p:cNvSpPr>
                <a:spLocks noChangeShapeType="1"/>
              </p:cNvSpPr>
              <p:nvPr/>
            </p:nvSpPr>
            <p:spPr bwMode="auto">
              <a:xfrm flipH="1">
                <a:off x="612" y="17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48" name="Line 102"/>
              <p:cNvSpPr>
                <a:spLocks noChangeShapeType="1"/>
              </p:cNvSpPr>
              <p:nvPr/>
            </p:nvSpPr>
            <p:spPr bwMode="auto">
              <a:xfrm>
                <a:off x="1202" y="179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49" name="Line 103"/>
              <p:cNvSpPr>
                <a:spLocks noChangeShapeType="1"/>
              </p:cNvSpPr>
              <p:nvPr/>
            </p:nvSpPr>
            <p:spPr bwMode="auto">
              <a:xfrm>
                <a:off x="1202" y="1798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50" name="Rectangle 104"/>
              <p:cNvSpPr>
                <a:spLocks noChangeArrowheads="1"/>
              </p:cNvSpPr>
              <p:nvPr/>
            </p:nvSpPr>
            <p:spPr bwMode="auto">
              <a:xfrm>
                <a:off x="884" y="175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540" name="Group 120"/>
            <p:cNvGrpSpPr>
              <a:grpSpLocks/>
            </p:cNvGrpSpPr>
            <p:nvPr/>
          </p:nvGrpSpPr>
          <p:grpSpPr bwMode="auto">
            <a:xfrm>
              <a:off x="1111" y="1979"/>
              <a:ext cx="817" cy="136"/>
              <a:chOff x="612" y="1752"/>
              <a:chExt cx="817" cy="136"/>
            </a:xfrm>
          </p:grpSpPr>
          <p:sp>
            <p:nvSpPr>
              <p:cNvPr id="17541" name="Rectangle 121"/>
              <p:cNvSpPr>
                <a:spLocks noChangeArrowheads="1"/>
              </p:cNvSpPr>
              <p:nvPr/>
            </p:nvSpPr>
            <p:spPr bwMode="auto">
              <a:xfrm>
                <a:off x="884" y="175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42" name="Line 122"/>
              <p:cNvSpPr>
                <a:spLocks noChangeShapeType="1"/>
              </p:cNvSpPr>
              <p:nvPr/>
            </p:nvSpPr>
            <p:spPr bwMode="auto">
              <a:xfrm flipH="1">
                <a:off x="612" y="17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43" name="Line 123"/>
              <p:cNvSpPr>
                <a:spLocks noChangeShapeType="1"/>
              </p:cNvSpPr>
              <p:nvPr/>
            </p:nvSpPr>
            <p:spPr bwMode="auto">
              <a:xfrm>
                <a:off x="1202" y="179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44" name="Line 124"/>
              <p:cNvSpPr>
                <a:spLocks noChangeShapeType="1"/>
              </p:cNvSpPr>
              <p:nvPr/>
            </p:nvSpPr>
            <p:spPr bwMode="auto">
              <a:xfrm>
                <a:off x="1202" y="1798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45" name="Rectangle 125"/>
              <p:cNvSpPr>
                <a:spLocks noChangeArrowheads="1"/>
              </p:cNvSpPr>
              <p:nvPr/>
            </p:nvSpPr>
            <p:spPr bwMode="auto">
              <a:xfrm>
                <a:off x="884" y="175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7435" name="Group 163"/>
          <p:cNvGrpSpPr>
            <a:grpSpLocks/>
          </p:cNvGrpSpPr>
          <p:nvPr/>
        </p:nvGrpSpPr>
        <p:grpSpPr bwMode="auto">
          <a:xfrm>
            <a:off x="827088" y="3716338"/>
            <a:ext cx="3170237" cy="215900"/>
            <a:chOff x="521" y="2341"/>
            <a:chExt cx="1997" cy="136"/>
          </a:xfrm>
        </p:grpSpPr>
        <p:grpSp>
          <p:nvGrpSpPr>
            <p:cNvPr id="17520" name="Group 144"/>
            <p:cNvGrpSpPr>
              <a:grpSpLocks/>
            </p:cNvGrpSpPr>
            <p:nvPr/>
          </p:nvGrpSpPr>
          <p:grpSpPr bwMode="auto">
            <a:xfrm>
              <a:off x="521" y="2341"/>
              <a:ext cx="1407" cy="136"/>
              <a:chOff x="521" y="1979"/>
              <a:chExt cx="1407" cy="136"/>
            </a:xfrm>
          </p:grpSpPr>
          <p:grpSp>
            <p:nvGrpSpPr>
              <p:cNvPr id="17527" name="Group 145"/>
              <p:cNvGrpSpPr>
                <a:grpSpLocks/>
              </p:cNvGrpSpPr>
              <p:nvPr/>
            </p:nvGrpSpPr>
            <p:grpSpPr bwMode="auto">
              <a:xfrm>
                <a:off x="521" y="1979"/>
                <a:ext cx="817" cy="136"/>
                <a:chOff x="612" y="1752"/>
                <a:chExt cx="817" cy="136"/>
              </a:xfrm>
            </p:grpSpPr>
            <p:sp>
              <p:nvSpPr>
                <p:cNvPr id="17534" name="Rectangle 146"/>
                <p:cNvSpPr>
                  <a:spLocks noChangeArrowheads="1"/>
                </p:cNvSpPr>
                <p:nvPr/>
              </p:nvSpPr>
              <p:spPr bwMode="auto">
                <a:xfrm>
                  <a:off x="884" y="1752"/>
                  <a:ext cx="303" cy="13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35" name="Line 147"/>
                <p:cNvSpPr>
                  <a:spLocks noChangeShapeType="1"/>
                </p:cNvSpPr>
                <p:nvPr/>
              </p:nvSpPr>
              <p:spPr bwMode="auto">
                <a:xfrm flipH="1">
                  <a:off x="612" y="1798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36" name="Line 148"/>
                <p:cNvSpPr>
                  <a:spLocks noChangeShapeType="1"/>
                </p:cNvSpPr>
                <p:nvPr/>
              </p:nvSpPr>
              <p:spPr bwMode="auto">
                <a:xfrm>
                  <a:off x="1202" y="1798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37" name="Line 149"/>
                <p:cNvSpPr>
                  <a:spLocks noChangeShapeType="1"/>
                </p:cNvSpPr>
                <p:nvPr/>
              </p:nvSpPr>
              <p:spPr bwMode="auto">
                <a:xfrm>
                  <a:off x="1202" y="1798"/>
                  <a:ext cx="22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38" name="Rectangle 150"/>
                <p:cNvSpPr>
                  <a:spLocks noChangeArrowheads="1"/>
                </p:cNvSpPr>
                <p:nvPr/>
              </p:nvSpPr>
              <p:spPr bwMode="auto">
                <a:xfrm>
                  <a:off x="884" y="1752"/>
                  <a:ext cx="303" cy="13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7528" name="Group 151"/>
              <p:cNvGrpSpPr>
                <a:grpSpLocks/>
              </p:cNvGrpSpPr>
              <p:nvPr/>
            </p:nvGrpSpPr>
            <p:grpSpPr bwMode="auto">
              <a:xfrm>
                <a:off x="1111" y="1979"/>
                <a:ext cx="817" cy="136"/>
                <a:chOff x="612" y="1752"/>
                <a:chExt cx="817" cy="136"/>
              </a:xfrm>
            </p:grpSpPr>
            <p:sp>
              <p:nvSpPr>
                <p:cNvPr id="17529" name="Rectangle 152"/>
                <p:cNvSpPr>
                  <a:spLocks noChangeArrowheads="1"/>
                </p:cNvSpPr>
                <p:nvPr/>
              </p:nvSpPr>
              <p:spPr bwMode="auto">
                <a:xfrm>
                  <a:off x="884" y="1752"/>
                  <a:ext cx="303" cy="13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7530" name="Line 153"/>
                <p:cNvSpPr>
                  <a:spLocks noChangeShapeType="1"/>
                </p:cNvSpPr>
                <p:nvPr/>
              </p:nvSpPr>
              <p:spPr bwMode="auto">
                <a:xfrm flipH="1">
                  <a:off x="612" y="1798"/>
                  <a:ext cx="272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31" name="Line 154"/>
                <p:cNvSpPr>
                  <a:spLocks noChangeShapeType="1"/>
                </p:cNvSpPr>
                <p:nvPr/>
              </p:nvSpPr>
              <p:spPr bwMode="auto">
                <a:xfrm>
                  <a:off x="1202" y="1798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32" name="Line 155"/>
                <p:cNvSpPr>
                  <a:spLocks noChangeShapeType="1"/>
                </p:cNvSpPr>
                <p:nvPr/>
              </p:nvSpPr>
              <p:spPr bwMode="auto">
                <a:xfrm>
                  <a:off x="1202" y="1798"/>
                  <a:ext cx="227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533" name="Rectangle 156"/>
                <p:cNvSpPr>
                  <a:spLocks noChangeArrowheads="1"/>
                </p:cNvSpPr>
                <p:nvPr/>
              </p:nvSpPr>
              <p:spPr bwMode="auto">
                <a:xfrm>
                  <a:off x="884" y="1752"/>
                  <a:ext cx="303" cy="13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7521" name="Group 157"/>
            <p:cNvGrpSpPr>
              <a:grpSpLocks/>
            </p:cNvGrpSpPr>
            <p:nvPr/>
          </p:nvGrpSpPr>
          <p:grpSpPr bwMode="auto">
            <a:xfrm>
              <a:off x="1701" y="2341"/>
              <a:ext cx="817" cy="136"/>
              <a:chOff x="612" y="1752"/>
              <a:chExt cx="817" cy="136"/>
            </a:xfrm>
          </p:grpSpPr>
          <p:sp>
            <p:nvSpPr>
              <p:cNvPr id="17522" name="Rectangle 158"/>
              <p:cNvSpPr>
                <a:spLocks noChangeArrowheads="1"/>
              </p:cNvSpPr>
              <p:nvPr/>
            </p:nvSpPr>
            <p:spPr bwMode="auto">
              <a:xfrm>
                <a:off x="884" y="175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523" name="Line 159"/>
              <p:cNvSpPr>
                <a:spLocks noChangeShapeType="1"/>
              </p:cNvSpPr>
              <p:nvPr/>
            </p:nvSpPr>
            <p:spPr bwMode="auto">
              <a:xfrm flipH="1">
                <a:off x="612" y="1798"/>
                <a:ext cx="27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24" name="Line 160"/>
              <p:cNvSpPr>
                <a:spLocks noChangeShapeType="1"/>
              </p:cNvSpPr>
              <p:nvPr/>
            </p:nvSpPr>
            <p:spPr bwMode="auto">
              <a:xfrm>
                <a:off x="1202" y="179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25" name="Line 161"/>
              <p:cNvSpPr>
                <a:spLocks noChangeShapeType="1"/>
              </p:cNvSpPr>
              <p:nvPr/>
            </p:nvSpPr>
            <p:spPr bwMode="auto">
              <a:xfrm>
                <a:off x="1202" y="1798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26" name="Rectangle 162"/>
              <p:cNvSpPr>
                <a:spLocks noChangeArrowheads="1"/>
              </p:cNvSpPr>
              <p:nvPr/>
            </p:nvSpPr>
            <p:spPr bwMode="auto">
              <a:xfrm>
                <a:off x="884" y="1752"/>
                <a:ext cx="303" cy="13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31" name="Group 128"/>
          <p:cNvGrpSpPr>
            <a:grpSpLocks/>
          </p:cNvGrpSpPr>
          <p:nvPr/>
        </p:nvGrpSpPr>
        <p:grpSpPr bwMode="auto">
          <a:xfrm>
            <a:off x="-252413" y="2060575"/>
            <a:ext cx="5472113" cy="2232025"/>
            <a:chOff x="2064" y="192"/>
            <a:chExt cx="3599" cy="4057"/>
          </a:xfrm>
        </p:grpSpPr>
        <p:sp>
          <p:nvSpPr>
            <p:cNvPr id="2" name="Freeform 129"/>
            <p:cNvSpPr>
              <a:spLocks/>
            </p:cNvSpPr>
            <p:nvPr/>
          </p:nvSpPr>
          <p:spPr bwMode="auto">
            <a:xfrm>
              <a:off x="2064" y="365"/>
              <a:ext cx="3599" cy="3884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7496" name="Group 130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7518" name="Oval 13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3" name="Freeform 132"/>
              <p:cNvSpPr>
                <a:spLocks/>
              </p:cNvSpPr>
              <p:nvPr/>
            </p:nvSpPr>
            <p:spPr bwMode="auto">
              <a:xfrm>
                <a:off x="277" y="191"/>
                <a:ext cx="153" cy="366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97" name="Group 133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17516" name="Oval 134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4" name="Freeform 135"/>
              <p:cNvSpPr>
                <a:spLocks/>
              </p:cNvSpPr>
              <p:nvPr/>
            </p:nvSpPr>
            <p:spPr bwMode="auto">
              <a:xfrm>
                <a:off x="273" y="190"/>
                <a:ext cx="166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98" name="Group 136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7514" name="Oval 13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5" name="Freeform 138"/>
              <p:cNvSpPr>
                <a:spLocks/>
              </p:cNvSpPr>
              <p:nvPr/>
            </p:nvSpPr>
            <p:spPr bwMode="auto">
              <a:xfrm>
                <a:off x="273" y="190"/>
                <a:ext cx="161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99" name="Group 139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7512" name="Oval 14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6" name="Freeform 141"/>
              <p:cNvSpPr>
                <a:spLocks/>
              </p:cNvSpPr>
              <p:nvPr/>
            </p:nvSpPr>
            <p:spPr bwMode="auto">
              <a:xfrm>
                <a:off x="277" y="190"/>
                <a:ext cx="157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500" name="Group 142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7510" name="Oval 14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7" name="Freeform 144"/>
              <p:cNvSpPr>
                <a:spLocks/>
              </p:cNvSpPr>
              <p:nvPr/>
            </p:nvSpPr>
            <p:spPr bwMode="auto">
              <a:xfrm>
                <a:off x="273" y="190"/>
                <a:ext cx="163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501" name="Group 145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7508" name="Oval 14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8" name="Freeform 147"/>
              <p:cNvSpPr>
                <a:spLocks/>
              </p:cNvSpPr>
              <p:nvPr/>
            </p:nvSpPr>
            <p:spPr bwMode="auto">
              <a:xfrm>
                <a:off x="275" y="190"/>
                <a:ext cx="161" cy="369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sp>
          <p:nvSpPr>
            <p:cNvPr id="17502" name="Freeform 148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"/>
                <a:gd name="T13" fmla="*/ 0 h 2377"/>
                <a:gd name="T14" fmla="*/ 206 w 206"/>
                <a:gd name="T15" fmla="*/ 2377 h 2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7503" name="Freeform 149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55 w 384"/>
                <a:gd name="T1" fmla="*/ 9477 h 1248"/>
                <a:gd name="T2" fmla="*/ 97 w 384"/>
                <a:gd name="T3" fmla="*/ 8383 h 1248"/>
                <a:gd name="T4" fmla="*/ 39 w 384"/>
                <a:gd name="T5" fmla="*/ 5103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7504" name="Freeform 150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56 w 384"/>
                <a:gd name="T1" fmla="*/ 1508 h 1248"/>
                <a:gd name="T2" fmla="*/ 98 w 384"/>
                <a:gd name="T3" fmla="*/ 1333 h 1248"/>
                <a:gd name="T4" fmla="*/ 39 w 384"/>
                <a:gd name="T5" fmla="*/ 81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7505" name="Group 151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7506" name="Oval 15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" name="Freeform 153"/>
              <p:cNvSpPr>
                <a:spLocks/>
              </p:cNvSpPr>
              <p:nvPr/>
            </p:nvSpPr>
            <p:spPr bwMode="auto">
              <a:xfrm>
                <a:off x="275" y="191"/>
                <a:ext cx="161" cy="366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</p:grpSp>
      <p:sp>
        <p:nvSpPr>
          <p:cNvPr id="17437" name="Line 190"/>
          <p:cNvSpPr>
            <a:spLocks noChangeShapeType="1"/>
          </p:cNvSpPr>
          <p:nvPr/>
        </p:nvSpPr>
        <p:spPr bwMode="auto">
          <a:xfrm>
            <a:off x="0" y="2133600"/>
            <a:ext cx="52197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38" name="Line 191"/>
          <p:cNvSpPr>
            <a:spLocks noChangeShapeType="1"/>
          </p:cNvSpPr>
          <p:nvPr/>
        </p:nvSpPr>
        <p:spPr bwMode="auto">
          <a:xfrm>
            <a:off x="179388" y="4365625"/>
            <a:ext cx="52197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2636" name="Group 128"/>
          <p:cNvGrpSpPr>
            <a:grpSpLocks/>
          </p:cNvGrpSpPr>
          <p:nvPr/>
        </p:nvGrpSpPr>
        <p:grpSpPr bwMode="auto">
          <a:xfrm>
            <a:off x="-323850" y="4121150"/>
            <a:ext cx="5543550" cy="2736850"/>
            <a:chOff x="2064" y="192"/>
            <a:chExt cx="3599" cy="4057"/>
          </a:xfrm>
        </p:grpSpPr>
        <p:sp>
          <p:nvSpPr>
            <p:cNvPr id="12" name="Freeform 129"/>
            <p:cNvSpPr>
              <a:spLocks/>
            </p:cNvSpPr>
            <p:nvPr/>
          </p:nvSpPr>
          <p:spPr bwMode="auto">
            <a:xfrm>
              <a:off x="2064" y="366"/>
              <a:ext cx="3599" cy="3883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7471" name="Group 130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7493" name="Oval 13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3" name="Freeform 132"/>
              <p:cNvSpPr>
                <a:spLocks/>
              </p:cNvSpPr>
              <p:nvPr/>
            </p:nvSpPr>
            <p:spPr bwMode="auto">
              <a:xfrm>
                <a:off x="277" y="191"/>
                <a:ext cx="155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72" name="Group 133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17491" name="Oval 134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4" name="Freeform 135"/>
              <p:cNvSpPr>
                <a:spLocks/>
              </p:cNvSpPr>
              <p:nvPr/>
            </p:nvSpPr>
            <p:spPr bwMode="auto">
              <a:xfrm>
                <a:off x="273" y="190"/>
                <a:ext cx="166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73" name="Group 136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7489" name="Oval 13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5" name="Freeform 138"/>
              <p:cNvSpPr>
                <a:spLocks/>
              </p:cNvSpPr>
              <p:nvPr/>
            </p:nvSpPr>
            <p:spPr bwMode="auto">
              <a:xfrm>
                <a:off x="273" y="190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74" name="Group 139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7487" name="Oval 14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6" name="Freeform 141"/>
              <p:cNvSpPr>
                <a:spLocks/>
              </p:cNvSpPr>
              <p:nvPr/>
            </p:nvSpPr>
            <p:spPr bwMode="auto">
              <a:xfrm>
                <a:off x="277" y="190"/>
                <a:ext cx="155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75" name="Group 142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7485" name="Oval 14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7" name="Freeform 144"/>
              <p:cNvSpPr>
                <a:spLocks/>
              </p:cNvSpPr>
              <p:nvPr/>
            </p:nvSpPr>
            <p:spPr bwMode="auto">
              <a:xfrm>
                <a:off x="275" y="190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76" name="Group 145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7483" name="Oval 14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8" name="Freeform 147"/>
              <p:cNvSpPr>
                <a:spLocks/>
              </p:cNvSpPr>
              <p:nvPr/>
            </p:nvSpPr>
            <p:spPr bwMode="auto">
              <a:xfrm>
                <a:off x="275" y="190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sp>
          <p:nvSpPr>
            <p:cNvPr id="17477" name="Freeform 148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"/>
                <a:gd name="T13" fmla="*/ 0 h 2377"/>
                <a:gd name="T14" fmla="*/ 206 w 206"/>
                <a:gd name="T15" fmla="*/ 2377 h 2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7478" name="Freeform 149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55 w 384"/>
                <a:gd name="T1" fmla="*/ 9477 h 1248"/>
                <a:gd name="T2" fmla="*/ 97 w 384"/>
                <a:gd name="T3" fmla="*/ 8383 h 1248"/>
                <a:gd name="T4" fmla="*/ 39 w 384"/>
                <a:gd name="T5" fmla="*/ 5103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7479" name="Freeform 150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56 w 384"/>
                <a:gd name="T1" fmla="*/ 1508 h 1248"/>
                <a:gd name="T2" fmla="*/ 98 w 384"/>
                <a:gd name="T3" fmla="*/ 1333 h 1248"/>
                <a:gd name="T4" fmla="*/ 39 w 384"/>
                <a:gd name="T5" fmla="*/ 81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7480" name="Group 151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7481" name="Oval 15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19" name="Freeform 153"/>
              <p:cNvSpPr>
                <a:spLocks/>
              </p:cNvSpPr>
              <p:nvPr/>
            </p:nvSpPr>
            <p:spPr bwMode="auto">
              <a:xfrm>
                <a:off x="275" y="191"/>
                <a:ext cx="161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</p:grpSp>
      <p:sp>
        <p:nvSpPr>
          <p:cNvPr id="17440" name="Line 218"/>
          <p:cNvSpPr>
            <a:spLocks noChangeShapeType="1"/>
          </p:cNvSpPr>
          <p:nvPr/>
        </p:nvSpPr>
        <p:spPr bwMode="auto">
          <a:xfrm>
            <a:off x="5076825" y="3213100"/>
            <a:ext cx="4067175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2644" name="Group 128"/>
          <p:cNvGrpSpPr>
            <a:grpSpLocks/>
          </p:cNvGrpSpPr>
          <p:nvPr/>
        </p:nvGrpSpPr>
        <p:grpSpPr bwMode="auto">
          <a:xfrm>
            <a:off x="4427538" y="3141663"/>
            <a:ext cx="4897437" cy="2735262"/>
            <a:chOff x="2064" y="192"/>
            <a:chExt cx="3599" cy="4057"/>
          </a:xfrm>
        </p:grpSpPr>
        <p:sp>
          <p:nvSpPr>
            <p:cNvPr id="92289" name="Freeform 129"/>
            <p:cNvSpPr>
              <a:spLocks/>
            </p:cNvSpPr>
            <p:nvPr/>
          </p:nvSpPr>
          <p:spPr bwMode="auto">
            <a:xfrm>
              <a:off x="2064" y="366"/>
              <a:ext cx="3599" cy="3883"/>
            </a:xfrm>
            <a:custGeom>
              <a:avLst/>
              <a:gdLst/>
              <a:ahLst/>
              <a:cxnLst>
                <a:cxn ang="0">
                  <a:pos x="387" y="180"/>
                </a:cxn>
                <a:cxn ang="0">
                  <a:pos x="587" y="20"/>
                </a:cxn>
                <a:cxn ang="0">
                  <a:pos x="801" y="188"/>
                </a:cxn>
                <a:cxn ang="0">
                  <a:pos x="1034" y="4"/>
                </a:cxn>
                <a:cxn ang="0">
                  <a:pos x="1268" y="164"/>
                </a:cxn>
                <a:cxn ang="0">
                  <a:pos x="1508" y="20"/>
                </a:cxn>
                <a:cxn ang="0">
                  <a:pos x="1741" y="180"/>
                </a:cxn>
                <a:cxn ang="0">
                  <a:pos x="1981" y="20"/>
                </a:cxn>
                <a:cxn ang="0">
                  <a:pos x="2208" y="188"/>
                </a:cxn>
                <a:cxn ang="0">
                  <a:pos x="2428" y="20"/>
                </a:cxn>
                <a:cxn ang="0">
                  <a:pos x="2669" y="212"/>
                </a:cxn>
                <a:cxn ang="0">
                  <a:pos x="2882" y="44"/>
                </a:cxn>
                <a:cxn ang="0">
                  <a:pos x="3029" y="260"/>
                </a:cxn>
                <a:cxn ang="0">
                  <a:pos x="3312" y="59"/>
                </a:cxn>
                <a:cxn ang="0">
                  <a:pos x="3480" y="251"/>
                </a:cxn>
                <a:cxn ang="0">
                  <a:pos x="3488" y="827"/>
                </a:cxn>
                <a:cxn ang="0">
                  <a:pos x="3456" y="1763"/>
                </a:cxn>
                <a:cxn ang="0">
                  <a:pos x="3408" y="2499"/>
                </a:cxn>
                <a:cxn ang="0">
                  <a:pos x="3416" y="3083"/>
                </a:cxn>
                <a:cxn ang="0">
                  <a:pos x="3488" y="3419"/>
                </a:cxn>
                <a:cxn ang="0">
                  <a:pos x="3589" y="3524"/>
                </a:cxn>
                <a:cxn ang="0">
                  <a:pos x="3549" y="3572"/>
                </a:cxn>
                <a:cxn ang="0">
                  <a:pos x="3389" y="3668"/>
                </a:cxn>
                <a:cxn ang="0">
                  <a:pos x="3229" y="3668"/>
                </a:cxn>
                <a:cxn ang="0">
                  <a:pos x="2909" y="3572"/>
                </a:cxn>
                <a:cxn ang="0">
                  <a:pos x="2709" y="3764"/>
                </a:cxn>
                <a:cxn ang="0">
                  <a:pos x="2468" y="3860"/>
                </a:cxn>
                <a:cxn ang="0">
                  <a:pos x="2068" y="3668"/>
                </a:cxn>
                <a:cxn ang="0">
                  <a:pos x="1628" y="3860"/>
                </a:cxn>
                <a:cxn ang="0">
                  <a:pos x="1067" y="3668"/>
                </a:cxn>
                <a:cxn ang="0">
                  <a:pos x="627" y="3860"/>
                </a:cxn>
                <a:cxn ang="0">
                  <a:pos x="347" y="3812"/>
                </a:cxn>
                <a:cxn ang="0">
                  <a:pos x="27" y="3620"/>
                </a:cxn>
                <a:cxn ang="0">
                  <a:pos x="187" y="3524"/>
                </a:cxn>
                <a:cxn ang="0">
                  <a:pos x="307" y="3044"/>
                </a:cxn>
                <a:cxn ang="0">
                  <a:pos x="352" y="2331"/>
                </a:cxn>
                <a:cxn ang="0">
                  <a:pos x="347" y="1076"/>
                </a:cxn>
                <a:cxn ang="0">
                  <a:pos x="336" y="523"/>
                </a:cxn>
                <a:cxn ang="0">
                  <a:pos x="389" y="176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  <a:defRPr/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7446" name="Group 130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17468" name="Oval 13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2" name="Freeform 132"/>
              <p:cNvSpPr>
                <a:spLocks/>
              </p:cNvSpPr>
              <p:nvPr/>
            </p:nvSpPr>
            <p:spPr bwMode="auto">
              <a:xfrm>
                <a:off x="276" y="191"/>
                <a:ext cx="156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47" name="Group 133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17466" name="Oval 134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5" name="Freeform 135"/>
              <p:cNvSpPr>
                <a:spLocks/>
              </p:cNvSpPr>
              <p:nvPr/>
            </p:nvSpPr>
            <p:spPr bwMode="auto">
              <a:xfrm>
                <a:off x="274" y="190"/>
                <a:ext cx="163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48" name="Group 136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17464" name="Oval 13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298" name="Freeform 138"/>
              <p:cNvSpPr>
                <a:spLocks/>
              </p:cNvSpPr>
              <p:nvPr/>
            </p:nvSpPr>
            <p:spPr bwMode="auto">
              <a:xfrm>
                <a:off x="274" y="190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49" name="Group 139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17462" name="Oval 140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1" name="Freeform 141"/>
              <p:cNvSpPr>
                <a:spLocks/>
              </p:cNvSpPr>
              <p:nvPr/>
            </p:nvSpPr>
            <p:spPr bwMode="auto">
              <a:xfrm>
                <a:off x="277" y="190"/>
                <a:ext cx="153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50" name="Group 142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17460" name="Oval 143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4" name="Freeform 144"/>
              <p:cNvSpPr>
                <a:spLocks/>
              </p:cNvSpPr>
              <p:nvPr/>
            </p:nvSpPr>
            <p:spPr bwMode="auto">
              <a:xfrm>
                <a:off x="275" y="190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grpSp>
          <p:nvGrpSpPr>
            <p:cNvPr id="17451" name="Group 145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17458" name="Oval 14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07" name="Freeform 147"/>
              <p:cNvSpPr>
                <a:spLocks/>
              </p:cNvSpPr>
              <p:nvPr/>
            </p:nvSpPr>
            <p:spPr bwMode="auto">
              <a:xfrm>
                <a:off x="275" y="190"/>
                <a:ext cx="161" cy="367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  <p:sp>
          <p:nvSpPr>
            <p:cNvPr id="17452" name="Freeform 148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"/>
                <a:gd name="T13" fmla="*/ 0 h 2377"/>
                <a:gd name="T14" fmla="*/ 206 w 206"/>
                <a:gd name="T15" fmla="*/ 2377 h 23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7453" name="Freeform 149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55 w 384"/>
                <a:gd name="T1" fmla="*/ 9477 h 1248"/>
                <a:gd name="T2" fmla="*/ 97 w 384"/>
                <a:gd name="T3" fmla="*/ 8383 h 1248"/>
                <a:gd name="T4" fmla="*/ 39 w 384"/>
                <a:gd name="T5" fmla="*/ 5103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sp>
          <p:nvSpPr>
            <p:cNvPr id="17454" name="Freeform 150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56 w 384"/>
                <a:gd name="T1" fmla="*/ 1508 h 1248"/>
                <a:gd name="T2" fmla="*/ 98 w 384"/>
                <a:gd name="T3" fmla="*/ 1333 h 1248"/>
                <a:gd name="T4" fmla="*/ 39 w 384"/>
                <a:gd name="T5" fmla="*/ 81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248"/>
                <a:gd name="T14" fmla="*/ 384 w 384"/>
                <a:gd name="T15" fmla="*/ 1248 h 12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>
              <a:solidFill>
                <a:srgbClr val="0099FF">
                  <a:alpha val="50195"/>
                </a:srgbClr>
              </a:solidFill>
              <a:round/>
              <a:headEnd type="none" w="lg" len="lg"/>
              <a:tailEnd type="none" w="lg" len="lg"/>
            </a:ln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sz="2800" b="1">
                <a:latin typeface="Georgia" pitchFamily="18" charset="0"/>
              </a:endParaRPr>
            </a:p>
          </p:txBody>
        </p:sp>
        <p:grpSp>
          <p:nvGrpSpPr>
            <p:cNvPr id="17455" name="Group 151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7456" name="Oval 15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</p:spPr>
            <p:txBody>
              <a:bodyPr wrap="none" anchor="ctr"/>
              <a:lstStyle/>
              <a:p>
                <a:pPr>
                  <a:spcBef>
                    <a:spcPct val="50000"/>
                  </a:spcBef>
                </a:pPr>
                <a:endParaRPr lang="ru-RU" sz="2800" b="1">
                  <a:latin typeface="Georgia" pitchFamily="18" charset="0"/>
                </a:endParaRPr>
              </a:p>
            </p:txBody>
          </p:sp>
          <p:sp>
            <p:nvSpPr>
              <p:cNvPr id="92313" name="Freeform 153"/>
              <p:cNvSpPr>
                <a:spLocks/>
              </p:cNvSpPr>
              <p:nvPr/>
            </p:nvSpPr>
            <p:spPr bwMode="auto">
              <a:xfrm>
                <a:off x="275" y="191"/>
                <a:ext cx="161" cy="372"/>
              </a:xfrm>
              <a:custGeom>
                <a:avLst/>
                <a:gdLst/>
                <a:ahLst/>
                <a:cxnLst>
                  <a:cxn ang="0">
                    <a:pos x="97" y="295"/>
                  </a:cxn>
                  <a:cxn ang="0">
                    <a:pos x="88" y="363"/>
                  </a:cxn>
                  <a:cxn ang="0">
                    <a:pos x="51" y="319"/>
                  </a:cxn>
                  <a:cxn ang="0">
                    <a:pos x="6" y="216"/>
                  </a:cxn>
                  <a:cxn ang="0">
                    <a:pos x="13" y="95"/>
                  </a:cxn>
                  <a:cxn ang="0">
                    <a:pos x="37" y="25"/>
                  </a:cxn>
                  <a:cxn ang="0">
                    <a:pos x="82" y="0"/>
                  </a:cxn>
                  <a:cxn ang="0">
                    <a:pos x="130" y="25"/>
                  </a:cxn>
                  <a:cxn ang="0">
                    <a:pos x="156" y="81"/>
                  </a:cxn>
                  <a:cxn ang="0">
                    <a:pos x="159" y="198"/>
                  </a:cxn>
                  <a:cxn ang="0">
                    <a:pos x="145" y="198"/>
                  </a:cxn>
                  <a:cxn ang="0">
                    <a:pos x="133" y="195"/>
                  </a:cxn>
                  <a:cxn ang="0">
                    <a:pos x="136" y="134"/>
                  </a:cxn>
                  <a:cxn ang="0">
                    <a:pos x="129" y="85"/>
                  </a:cxn>
                  <a:cxn ang="0">
                    <a:pos x="108" y="53"/>
                  </a:cxn>
                  <a:cxn ang="0">
                    <a:pos x="82" y="43"/>
                  </a:cxn>
                  <a:cxn ang="0">
                    <a:pos x="61" y="53"/>
                  </a:cxn>
                  <a:cxn ang="0">
                    <a:pos x="42" y="111"/>
                  </a:cxn>
                  <a:cxn ang="0">
                    <a:pos x="39" y="193"/>
                  </a:cxn>
                  <a:cxn ang="0">
                    <a:pos x="58" y="264"/>
                  </a:cxn>
                  <a:cxn ang="0">
                    <a:pos x="84" y="292"/>
                  </a:cxn>
                  <a:cxn ang="0">
                    <a:pos x="97" y="295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</p:spPr>
            <p:txBody>
              <a:bodyPr/>
              <a:lstStyle/>
              <a:p>
                <a:pPr>
                  <a:spcBef>
                    <a:spcPct val="50000"/>
                  </a:spcBef>
                  <a:defRPr/>
                </a:pPr>
                <a:endParaRPr lang="ru-RU" sz="2800" b="1">
                  <a:latin typeface="Georgia" pitchFamily="18" charset="0"/>
                </a:endParaRPr>
              </a:p>
            </p:txBody>
          </p:sp>
        </p:grpSp>
      </p:grpSp>
      <p:sp>
        <p:nvSpPr>
          <p:cNvPr id="17442" name="Line 245"/>
          <p:cNvSpPr>
            <a:spLocks noChangeShapeType="1"/>
          </p:cNvSpPr>
          <p:nvPr/>
        </p:nvSpPr>
        <p:spPr bwMode="auto">
          <a:xfrm>
            <a:off x="5076825" y="3141663"/>
            <a:ext cx="4067175" cy="0"/>
          </a:xfrm>
          <a:prstGeom prst="line">
            <a:avLst/>
          </a:prstGeom>
          <a:noFill/>
          <a:ln w="57150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3" name="Line 246"/>
          <p:cNvSpPr>
            <a:spLocks noChangeShapeType="1"/>
          </p:cNvSpPr>
          <p:nvPr/>
        </p:nvSpPr>
        <p:spPr bwMode="auto">
          <a:xfrm>
            <a:off x="0" y="2060575"/>
            <a:ext cx="5219700" cy="0"/>
          </a:xfrm>
          <a:prstGeom prst="line">
            <a:avLst/>
          </a:prstGeom>
          <a:noFill/>
          <a:ln w="57150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4" name="Line 247"/>
          <p:cNvSpPr>
            <a:spLocks noChangeShapeType="1"/>
          </p:cNvSpPr>
          <p:nvPr/>
        </p:nvSpPr>
        <p:spPr bwMode="auto">
          <a:xfrm>
            <a:off x="179388" y="4292600"/>
            <a:ext cx="4752975" cy="0"/>
          </a:xfrm>
          <a:prstGeom prst="line">
            <a:avLst/>
          </a:prstGeom>
          <a:noFill/>
          <a:ln w="57150">
            <a:solidFill>
              <a:srgbClr val="6600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815" y="415217"/>
            <a:ext cx="2207881" cy="1655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528 -0.00509 L -0.5408 -0.0050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17 -0.0051 L -0.51979 -0.0051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2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014 0.01065 L 0.49427 0.0106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26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1422</TotalTime>
  <Words>461</Words>
  <Application>Microsoft Office PowerPoint</Application>
  <PresentationFormat>Экран (4:3)</PresentationFormat>
  <Paragraphs>155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Волна</vt:lpstr>
      <vt:lpstr>Формула</vt:lpstr>
      <vt:lpstr>Рішення задач по темі  «З'єднання провідників» </vt:lpstr>
      <vt:lpstr>Мета уроку: </vt:lpstr>
      <vt:lpstr>РОБОТА  З ВЕЛИЧИНАМИ</vt:lpstr>
      <vt:lpstr>ЗНАЙДІТЬ ПОМИЛКУ</vt:lpstr>
      <vt:lpstr>Вкажіть, на яких електричних схемах елементи з’єднані паралельно, а на яких – послідовно.</vt:lpstr>
      <vt:lpstr>Визначте опір ділянки кола:</vt:lpstr>
      <vt:lpstr>Визначте опір ділянки кола</vt:lpstr>
      <vt:lpstr>Визначте опір ділянки кола</vt:lpstr>
      <vt:lpstr>Робота у парах</vt:lpstr>
      <vt:lpstr>Визначте опір ділянки кола між точками      А и В</vt:lpstr>
      <vt:lpstr>Дано:</vt:lpstr>
      <vt:lpstr>У скільки разів відрізняються опори між точками А и В? Опори усіх резисторів однаковію</vt:lpstr>
      <vt:lpstr>Рішення задач на мішані з’єднання:</vt:lpstr>
      <vt:lpstr>Презентация PowerPoint</vt:lpstr>
      <vt:lpstr>В електричному колі, схема якого навендена на малюнку, амперметр показує силу струму 1,5 А, а вольтметр – напругу 3 В. Опори резисторів   3 Ом, 6 Ом и 2 Ом відповідно. Чому дорівнює опір ділянки ВС? Визначте сили струмів в 1 и 2 резисторах. Чому дорівнює напруга на ділянці СD? Що покаже вольтметр, якщо його підключити до точок В и D? </vt:lpstr>
      <vt:lpstr>Дано: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по теме «Последовательное и параллельное  соединение проводников»</dc:title>
  <dc:creator>User</dc:creator>
  <cp:lastModifiedBy>Пользователь</cp:lastModifiedBy>
  <cp:revision>38</cp:revision>
  <dcterms:created xsi:type="dcterms:W3CDTF">2009-05-03T12:45:52Z</dcterms:created>
  <dcterms:modified xsi:type="dcterms:W3CDTF">2018-04-16T12:28:14Z</dcterms:modified>
  <cp:contentStatus/>
</cp:coreProperties>
</file>