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1E931B-FF12-4E62-BBDD-8D42070D4BAB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920186D3-DA23-43BC-B909-536C491FD9CA}">
      <dgm:prSet phldrT="[Текст]" custT="1"/>
      <dgm:spPr/>
      <dgm:t>
        <a:bodyPr/>
        <a:lstStyle/>
        <a:p>
          <a:r>
            <a: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родовжити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знайомство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з 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видатною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пам’яткою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давньоруської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літератури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739955-627F-471D-80D2-25B89C856601}" type="parTrans" cxnId="{553ACACF-66D3-4CB9-B2B5-B5B6932317CB}">
      <dgm:prSet/>
      <dgm:spPr/>
      <dgm:t>
        <a:bodyPr/>
        <a:lstStyle/>
        <a:p>
          <a:endParaRPr lang="ru-RU" sz="1600"/>
        </a:p>
      </dgm:t>
    </dgm:pt>
    <dgm:pt modelId="{C8B8C11A-8719-44BD-87EC-4A88FEB08E76}" type="sibTrans" cxnId="{553ACACF-66D3-4CB9-B2B5-B5B6932317CB}">
      <dgm:prSet/>
      <dgm:spPr/>
      <dgm:t>
        <a:bodyPr/>
        <a:lstStyle/>
        <a:p>
          <a:endParaRPr lang="ru-RU" sz="1600"/>
        </a:p>
      </dgm:t>
    </dgm:pt>
    <dgm:pt modelId="{42A0F222-1BE9-4B9D-AEBB-3092322AD9E2}">
      <dgm:prSet phldrT="[Текст]" custT="1"/>
      <dgm:spPr/>
      <dgm:t>
        <a:bodyPr/>
        <a:lstStyle/>
        <a:p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охарактеризувати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образи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руських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князів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02571D-735E-4DCD-9848-BE299CC70982}" type="parTrans" cxnId="{5550F80C-55FA-4FC7-8FD1-7F5B6BF6E4EA}">
      <dgm:prSet/>
      <dgm:spPr/>
      <dgm:t>
        <a:bodyPr/>
        <a:lstStyle/>
        <a:p>
          <a:endParaRPr lang="ru-RU" sz="1600"/>
        </a:p>
      </dgm:t>
    </dgm:pt>
    <dgm:pt modelId="{47DBFA18-F544-47C0-88BC-64B24E0B45AE}" type="sibTrans" cxnId="{5550F80C-55FA-4FC7-8FD1-7F5B6BF6E4EA}">
      <dgm:prSet/>
      <dgm:spPr/>
      <dgm:t>
        <a:bodyPr/>
        <a:lstStyle/>
        <a:p>
          <a:endParaRPr lang="ru-RU" sz="1600"/>
        </a:p>
      </dgm:t>
    </dgm:pt>
    <dgm:pt modelId="{91875FD7-8DC3-4816-AA63-053F8FFBE0D8}">
      <dgm:prSet phldrT="[Текст]" custT="1"/>
      <dgm:spPr/>
      <dgm:t>
        <a:bodyPr/>
        <a:lstStyle/>
        <a:p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дослідити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наскрізну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ідею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патріотизму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в «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Слові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…»;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41EFE5-7EC7-4AE1-BA08-C2FBE59504DB}" type="parTrans" cxnId="{0BF96186-D4DB-4DA3-9F6E-624E7611E57A}">
      <dgm:prSet/>
      <dgm:spPr/>
      <dgm:t>
        <a:bodyPr/>
        <a:lstStyle/>
        <a:p>
          <a:endParaRPr lang="ru-RU" sz="1600"/>
        </a:p>
      </dgm:t>
    </dgm:pt>
    <dgm:pt modelId="{37B054AA-F12B-4F84-93C7-651F31A1B3E6}" type="sibTrans" cxnId="{0BF96186-D4DB-4DA3-9F6E-624E7611E57A}">
      <dgm:prSet/>
      <dgm:spPr/>
      <dgm:t>
        <a:bodyPr/>
        <a:lstStyle/>
        <a:p>
          <a:endParaRPr lang="ru-RU" sz="1600"/>
        </a:p>
      </dgm:t>
    </dgm:pt>
    <dgm:pt modelId="{AE4DC19D-357E-49BA-B300-E825D2FC1C4E}">
      <dgm:prSet phldrT="[Текст]" custT="1"/>
      <dgm:spPr/>
      <dgm:t>
        <a:bodyPr/>
        <a:lstStyle/>
        <a:p>
          <a:r>
            <a: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визначити символічно-</a:t>
          </a:r>
          <a:r>
            <a:rPr lang="uk-UA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міфілогічні</a:t>
          </a:r>
          <a:r>
            <a: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образи, фольклорні мотиви, роль пейзажу;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33A0FC-2098-4F47-B1DA-E5A35E329C2A}" type="parTrans" cxnId="{4F8DCA62-72A3-4FEF-8887-7F4141DA4312}">
      <dgm:prSet/>
      <dgm:spPr/>
      <dgm:t>
        <a:bodyPr/>
        <a:lstStyle/>
        <a:p>
          <a:endParaRPr lang="ru-RU" sz="1600"/>
        </a:p>
      </dgm:t>
    </dgm:pt>
    <dgm:pt modelId="{8BF4BBB0-1578-48B7-BCFA-E72EA6D5572B}" type="sibTrans" cxnId="{4F8DCA62-72A3-4FEF-8887-7F4141DA4312}">
      <dgm:prSet/>
      <dgm:spPr/>
      <dgm:t>
        <a:bodyPr/>
        <a:lstStyle/>
        <a:p>
          <a:endParaRPr lang="ru-RU" sz="1600"/>
        </a:p>
      </dgm:t>
    </dgm:pt>
    <dgm:pt modelId="{F869B19E-E4FA-4FDC-B168-C71F4E7FBAFF}">
      <dgm:prSet phldrT="[Текст]" custT="1"/>
      <dgm:spPr/>
      <dgm:t>
        <a:bodyPr/>
        <a:lstStyle/>
        <a:p>
          <a:r>
            <a: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охарактеризувати образ Ярославни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657DEA-AEAF-4FE0-8B5F-FAC6A192A715}" type="parTrans" cxnId="{1350FB19-FE11-49AB-BFAD-98DF4B54FE4B}">
      <dgm:prSet/>
      <dgm:spPr/>
      <dgm:t>
        <a:bodyPr/>
        <a:lstStyle/>
        <a:p>
          <a:endParaRPr lang="ru-RU" sz="1600"/>
        </a:p>
      </dgm:t>
    </dgm:pt>
    <dgm:pt modelId="{FFCA8539-CFB5-4E74-80E9-6930D1705A1D}" type="sibTrans" cxnId="{1350FB19-FE11-49AB-BFAD-98DF4B54FE4B}">
      <dgm:prSet/>
      <dgm:spPr/>
      <dgm:t>
        <a:bodyPr/>
        <a:lstStyle/>
        <a:p>
          <a:endParaRPr lang="ru-RU" sz="1600"/>
        </a:p>
      </dgm:t>
    </dgm:pt>
    <dgm:pt modelId="{B1CD1555-4D4E-48E4-AA3D-182D5F2FA509}" type="pres">
      <dgm:prSet presAssocID="{201E931B-FF12-4E62-BBDD-8D42070D4BAB}" presName="linear" presStyleCnt="0">
        <dgm:presLayoutVars>
          <dgm:dir/>
          <dgm:animLvl val="lvl"/>
          <dgm:resizeHandles val="exact"/>
        </dgm:presLayoutVars>
      </dgm:prSet>
      <dgm:spPr/>
    </dgm:pt>
    <dgm:pt modelId="{4D3E31F5-416C-43BA-8B6F-7BC86B5B7212}" type="pres">
      <dgm:prSet presAssocID="{920186D3-DA23-43BC-B909-536C491FD9CA}" presName="parentLin" presStyleCnt="0"/>
      <dgm:spPr/>
    </dgm:pt>
    <dgm:pt modelId="{C60914D7-651F-405A-9D2E-9F2EB3544D15}" type="pres">
      <dgm:prSet presAssocID="{920186D3-DA23-43BC-B909-536C491FD9CA}" presName="parentLeftMargin" presStyleLbl="node1" presStyleIdx="0" presStyleCnt="5"/>
      <dgm:spPr/>
    </dgm:pt>
    <dgm:pt modelId="{25691147-A3E4-46BF-92EE-97BD356D5489}" type="pres">
      <dgm:prSet presAssocID="{920186D3-DA23-43BC-B909-536C491FD9C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A1826-4902-44A8-BCF6-ECE282F00FBC}" type="pres">
      <dgm:prSet presAssocID="{920186D3-DA23-43BC-B909-536C491FD9CA}" presName="negativeSpace" presStyleCnt="0"/>
      <dgm:spPr/>
    </dgm:pt>
    <dgm:pt modelId="{05632C8D-9785-4664-9EF0-4A4F482333B6}" type="pres">
      <dgm:prSet presAssocID="{920186D3-DA23-43BC-B909-536C491FD9CA}" presName="childText" presStyleLbl="conFgAcc1" presStyleIdx="0" presStyleCnt="5">
        <dgm:presLayoutVars>
          <dgm:bulletEnabled val="1"/>
        </dgm:presLayoutVars>
      </dgm:prSet>
      <dgm:spPr/>
    </dgm:pt>
    <dgm:pt modelId="{6EFA5C3C-257C-41AB-9B56-3F052191743F}" type="pres">
      <dgm:prSet presAssocID="{C8B8C11A-8719-44BD-87EC-4A88FEB08E76}" presName="spaceBetweenRectangles" presStyleCnt="0"/>
      <dgm:spPr/>
    </dgm:pt>
    <dgm:pt modelId="{553D7383-5CD7-45AA-BDF2-7B94F35066CC}" type="pres">
      <dgm:prSet presAssocID="{42A0F222-1BE9-4B9D-AEBB-3092322AD9E2}" presName="parentLin" presStyleCnt="0"/>
      <dgm:spPr/>
    </dgm:pt>
    <dgm:pt modelId="{5A3060E1-BA27-4299-9F55-EE0F4C4B7ED1}" type="pres">
      <dgm:prSet presAssocID="{42A0F222-1BE9-4B9D-AEBB-3092322AD9E2}" presName="parentLeftMargin" presStyleLbl="node1" presStyleIdx="0" presStyleCnt="5"/>
      <dgm:spPr/>
    </dgm:pt>
    <dgm:pt modelId="{126C37A3-86F0-4FA0-8CC6-99C4503BB751}" type="pres">
      <dgm:prSet presAssocID="{42A0F222-1BE9-4B9D-AEBB-3092322AD9E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54A43A-8608-41A9-976C-AB6ED1B3206D}" type="pres">
      <dgm:prSet presAssocID="{42A0F222-1BE9-4B9D-AEBB-3092322AD9E2}" presName="negativeSpace" presStyleCnt="0"/>
      <dgm:spPr/>
    </dgm:pt>
    <dgm:pt modelId="{BB7533FF-2C83-4EDE-AFF5-49FD942F23F1}" type="pres">
      <dgm:prSet presAssocID="{42A0F222-1BE9-4B9D-AEBB-3092322AD9E2}" presName="childText" presStyleLbl="conFgAcc1" presStyleIdx="1" presStyleCnt="5">
        <dgm:presLayoutVars>
          <dgm:bulletEnabled val="1"/>
        </dgm:presLayoutVars>
      </dgm:prSet>
      <dgm:spPr/>
    </dgm:pt>
    <dgm:pt modelId="{93B40FCE-0546-4A8E-8283-6EAB96EBCDF6}" type="pres">
      <dgm:prSet presAssocID="{47DBFA18-F544-47C0-88BC-64B24E0B45AE}" presName="spaceBetweenRectangles" presStyleCnt="0"/>
      <dgm:spPr/>
    </dgm:pt>
    <dgm:pt modelId="{B99727E5-696A-44DD-98C2-30E4352BDCB4}" type="pres">
      <dgm:prSet presAssocID="{91875FD7-8DC3-4816-AA63-053F8FFBE0D8}" presName="parentLin" presStyleCnt="0"/>
      <dgm:spPr/>
    </dgm:pt>
    <dgm:pt modelId="{103FF15D-D281-4F23-A1FD-DB6F933902F3}" type="pres">
      <dgm:prSet presAssocID="{91875FD7-8DC3-4816-AA63-053F8FFBE0D8}" presName="parentLeftMargin" presStyleLbl="node1" presStyleIdx="1" presStyleCnt="5"/>
      <dgm:spPr/>
    </dgm:pt>
    <dgm:pt modelId="{731D30B0-7FA0-4A3F-9920-3A64F1BB28FF}" type="pres">
      <dgm:prSet presAssocID="{91875FD7-8DC3-4816-AA63-053F8FFBE0D8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BCA787-145D-4F03-AB8A-1A1C530BC96C}" type="pres">
      <dgm:prSet presAssocID="{91875FD7-8DC3-4816-AA63-053F8FFBE0D8}" presName="negativeSpace" presStyleCnt="0"/>
      <dgm:spPr/>
    </dgm:pt>
    <dgm:pt modelId="{099ACDA8-7711-4199-BAC9-04633789156C}" type="pres">
      <dgm:prSet presAssocID="{91875FD7-8DC3-4816-AA63-053F8FFBE0D8}" presName="childText" presStyleLbl="conFgAcc1" presStyleIdx="2" presStyleCnt="5">
        <dgm:presLayoutVars>
          <dgm:bulletEnabled val="1"/>
        </dgm:presLayoutVars>
      </dgm:prSet>
      <dgm:spPr/>
    </dgm:pt>
    <dgm:pt modelId="{A7A16A41-26A4-4CE6-B15C-9D6A9DF1387F}" type="pres">
      <dgm:prSet presAssocID="{37B054AA-F12B-4F84-93C7-651F31A1B3E6}" presName="spaceBetweenRectangles" presStyleCnt="0"/>
      <dgm:spPr/>
    </dgm:pt>
    <dgm:pt modelId="{015750D9-B819-4028-BC17-3EF9F5CB5D3C}" type="pres">
      <dgm:prSet presAssocID="{AE4DC19D-357E-49BA-B300-E825D2FC1C4E}" presName="parentLin" presStyleCnt="0"/>
      <dgm:spPr/>
    </dgm:pt>
    <dgm:pt modelId="{161D561A-B1CE-4931-8CC5-604B72914DB8}" type="pres">
      <dgm:prSet presAssocID="{AE4DC19D-357E-49BA-B300-E825D2FC1C4E}" presName="parentLeftMargin" presStyleLbl="node1" presStyleIdx="2" presStyleCnt="5"/>
      <dgm:spPr/>
    </dgm:pt>
    <dgm:pt modelId="{13463965-70C6-4C97-954F-A7E2076B15A9}" type="pres">
      <dgm:prSet presAssocID="{AE4DC19D-357E-49BA-B300-E825D2FC1C4E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E94E26-C330-4282-B0A6-AF1EC867FD26}" type="pres">
      <dgm:prSet presAssocID="{AE4DC19D-357E-49BA-B300-E825D2FC1C4E}" presName="negativeSpace" presStyleCnt="0"/>
      <dgm:spPr/>
    </dgm:pt>
    <dgm:pt modelId="{77BF853F-0A77-4C9A-A487-3EA1CD3FED38}" type="pres">
      <dgm:prSet presAssocID="{AE4DC19D-357E-49BA-B300-E825D2FC1C4E}" presName="childText" presStyleLbl="conFgAcc1" presStyleIdx="3" presStyleCnt="5">
        <dgm:presLayoutVars>
          <dgm:bulletEnabled val="1"/>
        </dgm:presLayoutVars>
      </dgm:prSet>
      <dgm:spPr/>
    </dgm:pt>
    <dgm:pt modelId="{948A0FDC-94FC-4C0D-89D6-722CA13E599F}" type="pres">
      <dgm:prSet presAssocID="{8BF4BBB0-1578-48B7-BCFA-E72EA6D5572B}" presName="spaceBetweenRectangles" presStyleCnt="0"/>
      <dgm:spPr/>
    </dgm:pt>
    <dgm:pt modelId="{88892A33-0493-477F-9503-08E71510D5F9}" type="pres">
      <dgm:prSet presAssocID="{F869B19E-E4FA-4FDC-B168-C71F4E7FBAFF}" presName="parentLin" presStyleCnt="0"/>
      <dgm:spPr/>
    </dgm:pt>
    <dgm:pt modelId="{9923FBCD-F072-478D-A8E6-4E7578025F79}" type="pres">
      <dgm:prSet presAssocID="{F869B19E-E4FA-4FDC-B168-C71F4E7FBAFF}" presName="parentLeftMargin" presStyleLbl="node1" presStyleIdx="3" presStyleCnt="5"/>
      <dgm:spPr/>
    </dgm:pt>
    <dgm:pt modelId="{10BDD8F9-20B7-49F1-98B9-23377EC0F679}" type="pres">
      <dgm:prSet presAssocID="{F869B19E-E4FA-4FDC-B168-C71F4E7FBAF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92653-3D7C-4E6B-A868-2A3947DEBC62}" type="pres">
      <dgm:prSet presAssocID="{F869B19E-E4FA-4FDC-B168-C71F4E7FBAFF}" presName="negativeSpace" presStyleCnt="0"/>
      <dgm:spPr/>
    </dgm:pt>
    <dgm:pt modelId="{07C2D5D4-1E0C-4A88-BD5F-C5D18962A4D2}" type="pres">
      <dgm:prSet presAssocID="{F869B19E-E4FA-4FDC-B168-C71F4E7FBAFF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553ACACF-66D3-4CB9-B2B5-B5B6932317CB}" srcId="{201E931B-FF12-4E62-BBDD-8D42070D4BAB}" destId="{920186D3-DA23-43BC-B909-536C491FD9CA}" srcOrd="0" destOrd="0" parTransId="{5B739955-627F-471D-80D2-25B89C856601}" sibTransId="{C8B8C11A-8719-44BD-87EC-4A88FEB08E76}"/>
    <dgm:cxn modelId="{0BF96186-D4DB-4DA3-9F6E-624E7611E57A}" srcId="{201E931B-FF12-4E62-BBDD-8D42070D4BAB}" destId="{91875FD7-8DC3-4816-AA63-053F8FFBE0D8}" srcOrd="2" destOrd="0" parTransId="{3441EFE5-7EC7-4AE1-BA08-C2FBE59504DB}" sibTransId="{37B054AA-F12B-4F84-93C7-651F31A1B3E6}"/>
    <dgm:cxn modelId="{75280231-7C37-408A-B864-163096F6A3CC}" type="presOf" srcId="{920186D3-DA23-43BC-B909-536C491FD9CA}" destId="{C60914D7-651F-405A-9D2E-9F2EB3544D15}" srcOrd="0" destOrd="0" presId="urn:microsoft.com/office/officeart/2005/8/layout/list1"/>
    <dgm:cxn modelId="{5550F80C-55FA-4FC7-8FD1-7F5B6BF6E4EA}" srcId="{201E931B-FF12-4E62-BBDD-8D42070D4BAB}" destId="{42A0F222-1BE9-4B9D-AEBB-3092322AD9E2}" srcOrd="1" destOrd="0" parTransId="{D702571D-735E-4DCD-9848-BE299CC70982}" sibTransId="{47DBFA18-F544-47C0-88BC-64B24E0B45AE}"/>
    <dgm:cxn modelId="{0DDD8C67-B5F6-445B-892A-7BC97513AB98}" type="presOf" srcId="{91875FD7-8DC3-4816-AA63-053F8FFBE0D8}" destId="{103FF15D-D281-4F23-A1FD-DB6F933902F3}" srcOrd="0" destOrd="0" presId="urn:microsoft.com/office/officeart/2005/8/layout/list1"/>
    <dgm:cxn modelId="{4F8DCA62-72A3-4FEF-8887-7F4141DA4312}" srcId="{201E931B-FF12-4E62-BBDD-8D42070D4BAB}" destId="{AE4DC19D-357E-49BA-B300-E825D2FC1C4E}" srcOrd="3" destOrd="0" parTransId="{3E33A0FC-2098-4F47-B1DA-E5A35E329C2A}" sibTransId="{8BF4BBB0-1578-48B7-BCFA-E72EA6D5572B}"/>
    <dgm:cxn modelId="{258F4A52-DFF7-4307-B134-32CDCE173F6D}" type="presOf" srcId="{F869B19E-E4FA-4FDC-B168-C71F4E7FBAFF}" destId="{9923FBCD-F072-478D-A8E6-4E7578025F79}" srcOrd="0" destOrd="0" presId="urn:microsoft.com/office/officeart/2005/8/layout/list1"/>
    <dgm:cxn modelId="{1350FB19-FE11-49AB-BFAD-98DF4B54FE4B}" srcId="{201E931B-FF12-4E62-BBDD-8D42070D4BAB}" destId="{F869B19E-E4FA-4FDC-B168-C71F4E7FBAFF}" srcOrd="4" destOrd="0" parTransId="{0E657DEA-AEAF-4FE0-8B5F-FAC6A192A715}" sibTransId="{FFCA8539-CFB5-4E74-80E9-6930D1705A1D}"/>
    <dgm:cxn modelId="{1EB28CB2-B0BE-412D-BB0C-B16EB5EFF646}" type="presOf" srcId="{AE4DC19D-357E-49BA-B300-E825D2FC1C4E}" destId="{161D561A-B1CE-4931-8CC5-604B72914DB8}" srcOrd="0" destOrd="0" presId="urn:microsoft.com/office/officeart/2005/8/layout/list1"/>
    <dgm:cxn modelId="{F3B2D799-0DF1-41FD-A2F1-30D9202728CA}" type="presOf" srcId="{F869B19E-E4FA-4FDC-B168-C71F4E7FBAFF}" destId="{10BDD8F9-20B7-49F1-98B9-23377EC0F679}" srcOrd="1" destOrd="0" presId="urn:microsoft.com/office/officeart/2005/8/layout/list1"/>
    <dgm:cxn modelId="{33415B46-23EF-4B99-830F-67B47BC72E58}" type="presOf" srcId="{42A0F222-1BE9-4B9D-AEBB-3092322AD9E2}" destId="{5A3060E1-BA27-4299-9F55-EE0F4C4B7ED1}" srcOrd="0" destOrd="0" presId="urn:microsoft.com/office/officeart/2005/8/layout/list1"/>
    <dgm:cxn modelId="{03DED305-ED26-42CA-908C-637053C244A1}" type="presOf" srcId="{91875FD7-8DC3-4816-AA63-053F8FFBE0D8}" destId="{731D30B0-7FA0-4A3F-9920-3A64F1BB28FF}" srcOrd="1" destOrd="0" presId="urn:microsoft.com/office/officeart/2005/8/layout/list1"/>
    <dgm:cxn modelId="{A52A7AF0-6109-4B18-A637-D7BE522B789D}" type="presOf" srcId="{920186D3-DA23-43BC-B909-536C491FD9CA}" destId="{25691147-A3E4-46BF-92EE-97BD356D5489}" srcOrd="1" destOrd="0" presId="urn:microsoft.com/office/officeart/2005/8/layout/list1"/>
    <dgm:cxn modelId="{0C39DFFD-7DD5-4142-935F-1F8D3C70A12A}" type="presOf" srcId="{AE4DC19D-357E-49BA-B300-E825D2FC1C4E}" destId="{13463965-70C6-4C97-954F-A7E2076B15A9}" srcOrd="1" destOrd="0" presId="urn:microsoft.com/office/officeart/2005/8/layout/list1"/>
    <dgm:cxn modelId="{8538F718-0528-45F8-B741-A5FEB875C1D2}" type="presOf" srcId="{201E931B-FF12-4E62-BBDD-8D42070D4BAB}" destId="{B1CD1555-4D4E-48E4-AA3D-182D5F2FA509}" srcOrd="0" destOrd="0" presId="urn:microsoft.com/office/officeart/2005/8/layout/list1"/>
    <dgm:cxn modelId="{27F2A808-B187-45D7-BD5E-5E9BE411DCDC}" type="presOf" srcId="{42A0F222-1BE9-4B9D-AEBB-3092322AD9E2}" destId="{126C37A3-86F0-4FA0-8CC6-99C4503BB751}" srcOrd="1" destOrd="0" presId="urn:microsoft.com/office/officeart/2005/8/layout/list1"/>
    <dgm:cxn modelId="{43A553B3-DA8E-4CBA-B9A0-49AC2C4FDF28}" type="presParOf" srcId="{B1CD1555-4D4E-48E4-AA3D-182D5F2FA509}" destId="{4D3E31F5-416C-43BA-8B6F-7BC86B5B7212}" srcOrd="0" destOrd="0" presId="urn:microsoft.com/office/officeart/2005/8/layout/list1"/>
    <dgm:cxn modelId="{43BABB09-D0D4-483D-AB11-53F5D49953AC}" type="presParOf" srcId="{4D3E31F5-416C-43BA-8B6F-7BC86B5B7212}" destId="{C60914D7-651F-405A-9D2E-9F2EB3544D15}" srcOrd="0" destOrd="0" presId="urn:microsoft.com/office/officeart/2005/8/layout/list1"/>
    <dgm:cxn modelId="{974D04C6-3CEC-4192-AB01-9812E18B46C9}" type="presParOf" srcId="{4D3E31F5-416C-43BA-8B6F-7BC86B5B7212}" destId="{25691147-A3E4-46BF-92EE-97BD356D5489}" srcOrd="1" destOrd="0" presId="urn:microsoft.com/office/officeart/2005/8/layout/list1"/>
    <dgm:cxn modelId="{16D41368-A648-4927-9063-E16C8B624D67}" type="presParOf" srcId="{B1CD1555-4D4E-48E4-AA3D-182D5F2FA509}" destId="{FB3A1826-4902-44A8-BCF6-ECE282F00FBC}" srcOrd="1" destOrd="0" presId="urn:microsoft.com/office/officeart/2005/8/layout/list1"/>
    <dgm:cxn modelId="{9D7A25B1-65B7-47E0-A1B4-F7BE8E6BE8F7}" type="presParOf" srcId="{B1CD1555-4D4E-48E4-AA3D-182D5F2FA509}" destId="{05632C8D-9785-4664-9EF0-4A4F482333B6}" srcOrd="2" destOrd="0" presId="urn:microsoft.com/office/officeart/2005/8/layout/list1"/>
    <dgm:cxn modelId="{883F40F5-7EDD-4E4C-B508-01EF6E36A425}" type="presParOf" srcId="{B1CD1555-4D4E-48E4-AA3D-182D5F2FA509}" destId="{6EFA5C3C-257C-41AB-9B56-3F052191743F}" srcOrd="3" destOrd="0" presId="urn:microsoft.com/office/officeart/2005/8/layout/list1"/>
    <dgm:cxn modelId="{B458F292-96BE-4ED3-B89B-A0EEDAECA2DA}" type="presParOf" srcId="{B1CD1555-4D4E-48E4-AA3D-182D5F2FA509}" destId="{553D7383-5CD7-45AA-BDF2-7B94F35066CC}" srcOrd="4" destOrd="0" presId="urn:microsoft.com/office/officeart/2005/8/layout/list1"/>
    <dgm:cxn modelId="{41E1EC9B-EBDE-48E2-83FF-D5FE1C462C6A}" type="presParOf" srcId="{553D7383-5CD7-45AA-BDF2-7B94F35066CC}" destId="{5A3060E1-BA27-4299-9F55-EE0F4C4B7ED1}" srcOrd="0" destOrd="0" presId="urn:microsoft.com/office/officeart/2005/8/layout/list1"/>
    <dgm:cxn modelId="{39ACDE5B-11F6-4683-83F6-BEEB5A772676}" type="presParOf" srcId="{553D7383-5CD7-45AA-BDF2-7B94F35066CC}" destId="{126C37A3-86F0-4FA0-8CC6-99C4503BB751}" srcOrd="1" destOrd="0" presId="urn:microsoft.com/office/officeart/2005/8/layout/list1"/>
    <dgm:cxn modelId="{302EA739-7FFD-4123-9D6D-2D6D4FC4C892}" type="presParOf" srcId="{B1CD1555-4D4E-48E4-AA3D-182D5F2FA509}" destId="{BC54A43A-8608-41A9-976C-AB6ED1B3206D}" srcOrd="5" destOrd="0" presId="urn:microsoft.com/office/officeart/2005/8/layout/list1"/>
    <dgm:cxn modelId="{1930BBA8-D1CD-4E85-9285-19AF101888AE}" type="presParOf" srcId="{B1CD1555-4D4E-48E4-AA3D-182D5F2FA509}" destId="{BB7533FF-2C83-4EDE-AFF5-49FD942F23F1}" srcOrd="6" destOrd="0" presId="urn:microsoft.com/office/officeart/2005/8/layout/list1"/>
    <dgm:cxn modelId="{341E1DCC-C727-42C2-A86A-A2FFDF1B6515}" type="presParOf" srcId="{B1CD1555-4D4E-48E4-AA3D-182D5F2FA509}" destId="{93B40FCE-0546-4A8E-8283-6EAB96EBCDF6}" srcOrd="7" destOrd="0" presId="urn:microsoft.com/office/officeart/2005/8/layout/list1"/>
    <dgm:cxn modelId="{5529FA19-6628-460A-85E4-1C639A65A4E4}" type="presParOf" srcId="{B1CD1555-4D4E-48E4-AA3D-182D5F2FA509}" destId="{B99727E5-696A-44DD-98C2-30E4352BDCB4}" srcOrd="8" destOrd="0" presId="urn:microsoft.com/office/officeart/2005/8/layout/list1"/>
    <dgm:cxn modelId="{DBD96452-D10C-4040-8F6B-D52D094518F9}" type="presParOf" srcId="{B99727E5-696A-44DD-98C2-30E4352BDCB4}" destId="{103FF15D-D281-4F23-A1FD-DB6F933902F3}" srcOrd="0" destOrd="0" presId="urn:microsoft.com/office/officeart/2005/8/layout/list1"/>
    <dgm:cxn modelId="{6D9BC06A-1277-4011-8D84-E67D061DB516}" type="presParOf" srcId="{B99727E5-696A-44DD-98C2-30E4352BDCB4}" destId="{731D30B0-7FA0-4A3F-9920-3A64F1BB28FF}" srcOrd="1" destOrd="0" presId="urn:microsoft.com/office/officeart/2005/8/layout/list1"/>
    <dgm:cxn modelId="{25C81C68-82D2-4D4F-8022-6C6B64DEACE8}" type="presParOf" srcId="{B1CD1555-4D4E-48E4-AA3D-182D5F2FA509}" destId="{4BBCA787-145D-4F03-AB8A-1A1C530BC96C}" srcOrd="9" destOrd="0" presId="urn:microsoft.com/office/officeart/2005/8/layout/list1"/>
    <dgm:cxn modelId="{6BBAFB38-0386-4A55-AA28-E614ECBF7BCA}" type="presParOf" srcId="{B1CD1555-4D4E-48E4-AA3D-182D5F2FA509}" destId="{099ACDA8-7711-4199-BAC9-04633789156C}" srcOrd="10" destOrd="0" presId="urn:microsoft.com/office/officeart/2005/8/layout/list1"/>
    <dgm:cxn modelId="{B7E1A1C2-54C3-487E-8655-C335BB5B0ADF}" type="presParOf" srcId="{B1CD1555-4D4E-48E4-AA3D-182D5F2FA509}" destId="{A7A16A41-26A4-4CE6-B15C-9D6A9DF1387F}" srcOrd="11" destOrd="0" presId="urn:microsoft.com/office/officeart/2005/8/layout/list1"/>
    <dgm:cxn modelId="{F75ACEE1-C823-41CA-B69C-F41C2E4BB683}" type="presParOf" srcId="{B1CD1555-4D4E-48E4-AA3D-182D5F2FA509}" destId="{015750D9-B819-4028-BC17-3EF9F5CB5D3C}" srcOrd="12" destOrd="0" presId="urn:microsoft.com/office/officeart/2005/8/layout/list1"/>
    <dgm:cxn modelId="{B0CF4395-02E1-4395-85BA-6DD127D6E91F}" type="presParOf" srcId="{015750D9-B819-4028-BC17-3EF9F5CB5D3C}" destId="{161D561A-B1CE-4931-8CC5-604B72914DB8}" srcOrd="0" destOrd="0" presId="urn:microsoft.com/office/officeart/2005/8/layout/list1"/>
    <dgm:cxn modelId="{B51EF874-4147-4BD3-B98E-3273B7BEA034}" type="presParOf" srcId="{015750D9-B819-4028-BC17-3EF9F5CB5D3C}" destId="{13463965-70C6-4C97-954F-A7E2076B15A9}" srcOrd="1" destOrd="0" presId="urn:microsoft.com/office/officeart/2005/8/layout/list1"/>
    <dgm:cxn modelId="{714BB3D6-E7D6-4124-A3B9-6CD1A37E8D51}" type="presParOf" srcId="{B1CD1555-4D4E-48E4-AA3D-182D5F2FA509}" destId="{11E94E26-C330-4282-B0A6-AF1EC867FD26}" srcOrd="13" destOrd="0" presId="urn:microsoft.com/office/officeart/2005/8/layout/list1"/>
    <dgm:cxn modelId="{2715FD5F-C7E7-4B82-A34C-70918D9EE67B}" type="presParOf" srcId="{B1CD1555-4D4E-48E4-AA3D-182D5F2FA509}" destId="{77BF853F-0A77-4C9A-A487-3EA1CD3FED38}" srcOrd="14" destOrd="0" presId="urn:microsoft.com/office/officeart/2005/8/layout/list1"/>
    <dgm:cxn modelId="{1994E316-68CB-4F49-AB28-DB2A014EC76C}" type="presParOf" srcId="{B1CD1555-4D4E-48E4-AA3D-182D5F2FA509}" destId="{948A0FDC-94FC-4C0D-89D6-722CA13E599F}" srcOrd="15" destOrd="0" presId="urn:microsoft.com/office/officeart/2005/8/layout/list1"/>
    <dgm:cxn modelId="{5AC8E1F2-D116-4627-927C-C7D6FB5227B1}" type="presParOf" srcId="{B1CD1555-4D4E-48E4-AA3D-182D5F2FA509}" destId="{88892A33-0493-477F-9503-08E71510D5F9}" srcOrd="16" destOrd="0" presId="urn:microsoft.com/office/officeart/2005/8/layout/list1"/>
    <dgm:cxn modelId="{93C65C07-21DB-4124-9B07-E1EE6F34C06E}" type="presParOf" srcId="{88892A33-0493-477F-9503-08E71510D5F9}" destId="{9923FBCD-F072-478D-A8E6-4E7578025F79}" srcOrd="0" destOrd="0" presId="urn:microsoft.com/office/officeart/2005/8/layout/list1"/>
    <dgm:cxn modelId="{AF237B65-062A-4322-B425-3485AB19FFAC}" type="presParOf" srcId="{88892A33-0493-477F-9503-08E71510D5F9}" destId="{10BDD8F9-20B7-49F1-98B9-23377EC0F679}" srcOrd="1" destOrd="0" presId="urn:microsoft.com/office/officeart/2005/8/layout/list1"/>
    <dgm:cxn modelId="{B2B063E7-41C8-4376-9CD9-CCEE9FB65678}" type="presParOf" srcId="{B1CD1555-4D4E-48E4-AA3D-182D5F2FA509}" destId="{B1B92653-3D7C-4E6B-A868-2A3947DEBC62}" srcOrd="17" destOrd="0" presId="urn:microsoft.com/office/officeart/2005/8/layout/list1"/>
    <dgm:cxn modelId="{5AAF964D-D3C1-4BBA-8EB2-BCE3E414DB27}" type="presParOf" srcId="{B1CD1555-4D4E-48E4-AA3D-182D5F2FA509}" destId="{07C2D5D4-1E0C-4A88-BD5F-C5D18962A4D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632C8D-9785-4664-9EF0-4A4F482333B6}">
      <dsp:nvSpPr>
        <dsp:cNvPr id="0" name=""/>
        <dsp:cNvSpPr/>
      </dsp:nvSpPr>
      <dsp:spPr>
        <a:xfrm>
          <a:off x="0" y="439016"/>
          <a:ext cx="9746018" cy="705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691147-A3E4-46BF-92EE-97BD356D5489}">
      <dsp:nvSpPr>
        <dsp:cNvPr id="0" name=""/>
        <dsp:cNvSpPr/>
      </dsp:nvSpPr>
      <dsp:spPr>
        <a:xfrm>
          <a:off x="487300" y="25736"/>
          <a:ext cx="6822212" cy="8265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863" tIns="0" rIns="257863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родовжити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знайомство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з 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видатною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пам’яткою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давньоруської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літератури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7649" y="66085"/>
        <a:ext cx="6741514" cy="745862"/>
      </dsp:txXfrm>
    </dsp:sp>
    <dsp:sp modelId="{BB7533FF-2C83-4EDE-AFF5-49FD942F23F1}">
      <dsp:nvSpPr>
        <dsp:cNvPr id="0" name=""/>
        <dsp:cNvSpPr/>
      </dsp:nvSpPr>
      <dsp:spPr>
        <a:xfrm>
          <a:off x="0" y="1709096"/>
          <a:ext cx="9746018" cy="705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6C37A3-86F0-4FA0-8CC6-99C4503BB751}">
      <dsp:nvSpPr>
        <dsp:cNvPr id="0" name=""/>
        <dsp:cNvSpPr/>
      </dsp:nvSpPr>
      <dsp:spPr>
        <a:xfrm>
          <a:off x="487300" y="1295816"/>
          <a:ext cx="6822212" cy="8265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863" tIns="0" rIns="25786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охарактеризувати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образи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руських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князів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7649" y="1336165"/>
        <a:ext cx="6741514" cy="745862"/>
      </dsp:txXfrm>
    </dsp:sp>
    <dsp:sp modelId="{099ACDA8-7711-4199-BAC9-04633789156C}">
      <dsp:nvSpPr>
        <dsp:cNvPr id="0" name=""/>
        <dsp:cNvSpPr/>
      </dsp:nvSpPr>
      <dsp:spPr>
        <a:xfrm>
          <a:off x="0" y="2979176"/>
          <a:ext cx="9746018" cy="705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D30B0-7FA0-4A3F-9920-3A64F1BB28FF}">
      <dsp:nvSpPr>
        <dsp:cNvPr id="0" name=""/>
        <dsp:cNvSpPr/>
      </dsp:nvSpPr>
      <dsp:spPr>
        <a:xfrm>
          <a:off x="487300" y="2565897"/>
          <a:ext cx="6822212" cy="8265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863" tIns="0" rIns="25786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дослідити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наскрізну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ідею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патріотизму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в «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Слові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…»;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7649" y="2606246"/>
        <a:ext cx="6741514" cy="745862"/>
      </dsp:txXfrm>
    </dsp:sp>
    <dsp:sp modelId="{77BF853F-0A77-4C9A-A487-3EA1CD3FED38}">
      <dsp:nvSpPr>
        <dsp:cNvPr id="0" name=""/>
        <dsp:cNvSpPr/>
      </dsp:nvSpPr>
      <dsp:spPr>
        <a:xfrm>
          <a:off x="0" y="4249257"/>
          <a:ext cx="9746018" cy="705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463965-70C6-4C97-954F-A7E2076B15A9}">
      <dsp:nvSpPr>
        <dsp:cNvPr id="0" name=""/>
        <dsp:cNvSpPr/>
      </dsp:nvSpPr>
      <dsp:spPr>
        <a:xfrm>
          <a:off x="487300" y="3835977"/>
          <a:ext cx="6822212" cy="8265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863" tIns="0" rIns="25786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визначити символічно-</a:t>
          </a:r>
          <a:r>
            <a:rPr lang="uk-UA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міфілогічні</a:t>
          </a:r>
          <a:r>
            <a:rPr lang="uk-UA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образи, фольклорні мотиви, роль пейзажу;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7649" y="3876326"/>
        <a:ext cx="6741514" cy="745862"/>
      </dsp:txXfrm>
    </dsp:sp>
    <dsp:sp modelId="{07C2D5D4-1E0C-4A88-BD5F-C5D18962A4D2}">
      <dsp:nvSpPr>
        <dsp:cNvPr id="0" name=""/>
        <dsp:cNvSpPr/>
      </dsp:nvSpPr>
      <dsp:spPr>
        <a:xfrm>
          <a:off x="0" y="5519337"/>
          <a:ext cx="9746018" cy="705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BDD8F9-20B7-49F1-98B9-23377EC0F679}">
      <dsp:nvSpPr>
        <dsp:cNvPr id="0" name=""/>
        <dsp:cNvSpPr/>
      </dsp:nvSpPr>
      <dsp:spPr>
        <a:xfrm>
          <a:off x="487300" y="5106057"/>
          <a:ext cx="6822212" cy="8265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863" tIns="0" rIns="25786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охарактеризувати образ Ярославни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7649" y="5146406"/>
        <a:ext cx="6741514" cy="745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C370-0B9D-4CF9-B51C-4E9CC5FCA3F5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EF01-31AC-45A3-A1E5-D6408E61A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987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C370-0B9D-4CF9-B51C-4E9CC5FCA3F5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EF01-31AC-45A3-A1E5-D6408E61A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838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C370-0B9D-4CF9-B51C-4E9CC5FCA3F5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EF01-31AC-45A3-A1E5-D6408E61A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348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C370-0B9D-4CF9-B51C-4E9CC5FCA3F5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EF01-31AC-45A3-A1E5-D6408E61A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59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C370-0B9D-4CF9-B51C-4E9CC5FCA3F5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EF01-31AC-45A3-A1E5-D6408E61A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183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C370-0B9D-4CF9-B51C-4E9CC5FCA3F5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EF01-31AC-45A3-A1E5-D6408E61A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429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C370-0B9D-4CF9-B51C-4E9CC5FCA3F5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EF01-31AC-45A3-A1E5-D6408E61A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98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C370-0B9D-4CF9-B51C-4E9CC5FCA3F5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EF01-31AC-45A3-A1E5-D6408E61A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705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C370-0B9D-4CF9-B51C-4E9CC5FCA3F5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EF01-31AC-45A3-A1E5-D6408E61A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32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C370-0B9D-4CF9-B51C-4E9CC5FCA3F5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EF01-31AC-45A3-A1E5-D6408E61A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58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C370-0B9D-4CF9-B51C-4E9CC5FCA3F5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EF01-31AC-45A3-A1E5-D6408E61A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359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370-0B9D-4CF9-B51C-4E9CC5FCA3F5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8EF01-31AC-45A3-A1E5-D6408E61A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11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%D0%91%D0%B0%D1%82%D1%8C%D0%BA%D1%96%D0%B2%D1%89%D0%B8%D0%BD%D0%B0" TargetMode="External"/><Relationship Id="rId3" Type="http://schemas.openxmlformats.org/officeDocument/2006/relationships/image" Target="../media/image12.jpeg"/><Relationship Id="rId7" Type="http://schemas.openxmlformats.org/officeDocument/2006/relationships/hyperlink" Target="https://uk.wikipedia.org/wiki/%D0%9B%D0%B0%D1%82%D0%B8%D0%BD%D1%81%D1%8C%D0%BA%D0%B0_%D0%BC%D0%BE%D0%B2%D0%B0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hyperlink" Target="https://uk.wikipedia.org/wiki/%D0%93%D1%80%D0%B5%D1%86%D1%8C%D0%BA%D0%B0_%D0%BC%D0%BE%D0%B2%D0%B0" TargetMode="External"/><Relationship Id="rId11" Type="http://schemas.openxmlformats.org/officeDocument/2006/relationships/hyperlink" Target="https://uk.wikipedia.org/wiki/%D0%A4%D1%80%D0%B0%D0%BD%D1%86%D1%83%D0%B7%D1%8C%D0%BA%D0%B0_%D0%BC%D0%BE%D0%B2%D0%B0" TargetMode="External"/><Relationship Id="rId5" Type="http://schemas.openxmlformats.org/officeDocument/2006/relationships/hyperlink" Target="https://uk.wikipedia.org/wiki/%D0%97%D0%BD%D0%B0%D0%BA" TargetMode="External"/><Relationship Id="rId10" Type="http://schemas.openxmlformats.org/officeDocument/2006/relationships/hyperlink" Target="https://uk.wikipedia.org/wiki/%D0%92%D1%96%D1%82%D1%87%D0%B8%D0%B7%D0%BD%D0%B0" TargetMode="External"/><Relationship Id="rId4" Type="http://schemas.openxmlformats.org/officeDocument/2006/relationships/hyperlink" Target="https://uk.wikipedia.org/wiki/%D0%90%D0%BD%D0%B3%D0%BB%D1%96%D0%B9%D1%81%D1%8C%D0%BA%D0%B0_%D0%BC%D0%BE%D0%B2%D0%B0" TargetMode="External"/><Relationship Id="rId9" Type="http://schemas.openxmlformats.org/officeDocument/2006/relationships/hyperlink" Target="https://uk.wikipedia.org/wiki/%D0%93%D1%80%D0%BE%D0%BC%D0%B0%D0%B4%D1%8F%D0%BD%D1%81%D1%82%D0%B2%D0%BE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ÐÐ°ÑÑÐ¸Ð½ÐºÐ¸ Ð¿Ð¾ Ð·Ð°Ð¿ÑÐ¾ÑÑ Ð¿Ð¾ÑÐ¼ÑÑ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120" y="0"/>
            <a:ext cx="4722880" cy="337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Ð¿Ð¾ÑÐ¼ÑÑÐº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90596" cy="3192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Ð¿Ð¾ÑÐ¼ÑÑÐºÐ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643" y="103211"/>
            <a:ext cx="4422430" cy="294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ÐÐ°ÑÑÐ¸Ð½ÐºÐ¸ Ð¿Ð¾ Ð·Ð°Ð¿ÑÐ¾ÑÑ Ð¿Ð¾ÑÐ¼ÑÑÐºÐ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37" y="3266971"/>
            <a:ext cx="6191250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Ð°ÑÑÐ¸Ð½ÐºÐ¸ Ð¿Ð¾ Ð·Ð°Ð¿ÑÐ¾ÑÑ Ð¿Ð¾ÑÐ¼ÑÑÐºÐ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7715"/>
            <a:ext cx="3597156" cy="2507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ÐÐ°ÑÑÐ¸Ð½ÐºÐ¸ Ð¿Ð¾ Ð·Ð°Ð¿ÑÐ¾ÑÑ Ð¿Ð¾ÑÐ¼ÑÑÐºÐ¸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144" y="3379812"/>
            <a:ext cx="3916856" cy="304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461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4" y="-227887"/>
            <a:ext cx="12192000" cy="708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Проблемне питання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22291"/>
          </a:xfrm>
        </p:spPr>
        <p:txBody>
          <a:bodyPr>
            <a:normAutofit/>
          </a:bodyPr>
          <a:lstStyle/>
          <a:p>
            <a:pPr marL="0" indent="0" algn="r">
              <a:spcAft>
                <a:spcPts val="0"/>
              </a:spcAft>
              <a:buNone/>
            </a:pP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 в образах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руських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князів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жінок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прослідковується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наскрізна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ідея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патріотизму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Яке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слово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патріотизм</a:t>
            </a:r>
            <a:r>
              <a:rPr lang="ru-RU" i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i="1" dirty="0" err="1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контексті</a:t>
            </a:r>
            <a:r>
              <a:rPr lang="ru-RU" i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твору</a:t>
            </a:r>
            <a:r>
              <a:rPr lang="ru-RU" i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endParaRPr lang="ru-RU" dirty="0"/>
          </a:p>
        </p:txBody>
      </p:sp>
      <p:pic>
        <p:nvPicPr>
          <p:cNvPr id="7170" name="Picture 2" descr="ÐÐ°ÑÑÐ¸Ð½ÐºÐ¸ Ð¿Ð¾ Ð·Ð°Ð¿ÑÐ¾ÑÑ ÑÑÑÑÐºÐ° Ð·ÐµÐ¼Ð»Ñ Ð¸Ð· ÑÐ»Ð¾Ð²Ð° Ð¾ Ð¿Ð¾Ð»ÐºÑ Ð¸Ð³Ð¾ÑÐµÐ²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970777"/>
            <a:ext cx="3640302" cy="221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ÐÐ°ÑÑÐ¸Ð½ÐºÐ¸ Ð¿Ð¾ Ð·Ð°Ð¿ÑÐ¾ÑÑ ÑÐ»Ð¾Ð²Ð¾ Ð¾ Ð¿Ð¾Ð»ÐºÑ Ð¸Ð³Ð¾ÑÐµÐ²Ðµ Ð¸Ð»Ð»ÑÑÑÑÐ°ÑÐ¸Ð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788" y="2842230"/>
            <a:ext cx="3666422" cy="272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ÐÐ°ÑÑÐ¸Ð½ÐºÐ¸ Ð¿Ð¾ Ð·Ð°Ð¿ÑÐ¾ÑÑ ÑÐ»Ð¾Ð²Ð¾ Ð¾ Ð¿Ð¾Ð»ÐºÑ Ð¸Ð³Ð¾ÑÐµÐ²Ðµ ÐºÐ½ÑÐ·ÑÑ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266" y="4076519"/>
            <a:ext cx="3797070" cy="2531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200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4" y="-227887"/>
            <a:ext cx="12192000" cy="708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436729"/>
            <a:ext cx="10515600" cy="2169993"/>
          </a:xfrm>
        </p:spPr>
        <p:txBody>
          <a:bodyPr>
            <a:normAutofit/>
          </a:bodyPr>
          <a:lstStyle/>
          <a:p>
            <a:pPr algn="r">
              <a:spcAft>
                <a:spcPts val="0"/>
              </a:spcAft>
            </a:pPr>
            <a:r>
              <a:rPr lang="ru-RU" sz="4000" b="1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Гронування</a:t>
            </a:r>
            <a:r>
              <a:rPr lang="ru-RU" sz="4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Визначти</a:t>
            </a:r>
            <a:r>
              <a:rPr lang="ru-RU" sz="36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символічно-міфологічні</a:t>
            </a:r>
            <a:r>
              <a:rPr lang="ru-RU" sz="36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образи</a:t>
            </a:r>
            <a:r>
              <a:rPr lang="ru-RU" sz="36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600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творі</a:t>
            </a:r>
            <a:r>
              <a:rPr lang="ru-RU" sz="36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яке </a:t>
            </a:r>
            <a:r>
              <a:rPr lang="ru-RU" sz="3600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6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36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16540" y="2838734"/>
            <a:ext cx="9635320" cy="345288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Серед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символічно-міфологічних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образів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«Слова...»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зустрічаємо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Дива-обида,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птиця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Див,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язичницькі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боги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Даждьбог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Велес,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Хорос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найцікавіші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найменш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відомі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Карна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Жля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Деякі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вчені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Карна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Жля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вбачають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конкретних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історичних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половецьких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ханів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половецьких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проводирів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половецьких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полководців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половецьких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воєвод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 а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дехто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навіть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Кончака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Карна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і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Гзака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Жля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Ворони, орли, лисиці, вовки – це символи зла, таємниці, небезпеки, що підстерігає Ігоря. У кінці «Слова…» згадуються  </a:t>
            </a:r>
            <a:r>
              <a:rPr lang="uk-UA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солов’ї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символ перемоги добра над злом.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924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08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9520" y="0"/>
            <a:ext cx="10515600" cy="1559209"/>
          </a:xfrm>
        </p:spPr>
        <p:txBody>
          <a:bodyPr>
            <a:normAutofit/>
          </a:bodyPr>
          <a:lstStyle/>
          <a:p>
            <a:pPr algn="r"/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Текстуальне дослідження</a:t>
            </a:r>
            <a:b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Випишіть</a:t>
            </a: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твору афоризми і крилаті вислови запозичені з фольклору.</a:t>
            </a:r>
            <a:r>
              <a:rPr lang="uk-UA" sz="28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Яку функцію вони виконують?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1508270"/>
            <a:ext cx="10515600" cy="3633479"/>
          </a:xfrm>
        </p:spPr>
        <p:txBody>
          <a:bodyPr>
            <a:normAutofit fontScale="62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uk-UA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uk-UA" sz="4400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Лучче</a:t>
            </a: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ж би потятим бути,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аніж полоненим бути»</a:t>
            </a:r>
            <a:endParaRPr lang="ru-RU" sz="4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«О,  руська земле, уже за горами єси! »</a:t>
            </a:r>
            <a:r>
              <a:rPr lang="uk-UA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uk-UA" sz="4400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Хоть</a:t>
            </a: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тяжко тій голові бути без пліч –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зле тілу без голови»</a:t>
            </a:r>
            <a:endParaRPr lang="ru-RU" sz="4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«Ні хитрому,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Ні скритному,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Ні чаклуну спритному – </a:t>
            </a:r>
            <a:r>
              <a:rPr lang="uk-UA" sz="4400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Суда</a:t>
            </a: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Божого не минути»</a:t>
            </a:r>
          </a:p>
          <a:p>
            <a:pPr marL="0" indent="0">
              <a:spcAft>
                <a:spcPts val="0"/>
              </a:spcAft>
              <a:buNone/>
            </a:pP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«Не буря соколів занесла через поля </a:t>
            </a:r>
            <a:r>
              <a:rPr lang="uk-UA" sz="4400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широкії</a:t>
            </a: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стадами галки біжать до Дону великого</a:t>
            </a:r>
            <a:r>
              <a:rPr lang="uk-UA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4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«Уже на своїх милих лад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ні </a:t>
            </a:r>
            <a:r>
              <a:rPr lang="uk-UA" sz="4400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мислію</a:t>
            </a: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помислити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ні думою здумати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ні очима огледіти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4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золота і срібла того не мало загубити»                        </a:t>
            </a:r>
            <a:endParaRPr lang="ru-RU" sz="4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5376" y="5141749"/>
            <a:ext cx="9157648" cy="174691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uk-UA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Давньоруська поема стала джерелом крилатим слів. Наприклад: </a:t>
            </a:r>
            <a:endParaRPr lang="ru-RU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uk-UA" sz="20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Були віки </a:t>
            </a:r>
            <a:r>
              <a:rPr lang="uk-UA" sz="2000" b="1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Трояна</a:t>
            </a:r>
            <a:r>
              <a:rPr lang="uk-UA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– йде мова про дуже давні часи; </a:t>
            </a:r>
            <a:endParaRPr lang="ru-RU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uk-UA" sz="20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Напитися шоломом з Дону</a:t>
            </a:r>
            <a:r>
              <a:rPr lang="uk-UA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- образна назва походу на половців, «військові походи»</a:t>
            </a:r>
            <a:endParaRPr lang="ru-RU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uk-UA" sz="20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Руська земле, уже за </a:t>
            </a:r>
            <a:r>
              <a:rPr lang="uk-UA" sz="2000" b="1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шеломянем</a:t>
            </a:r>
            <a:r>
              <a:rPr lang="uk-UA" sz="20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єси</a:t>
            </a:r>
            <a:r>
              <a:rPr lang="uk-UA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- туга за рідним краєм.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815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08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5277" y="2280002"/>
            <a:ext cx="9778624" cy="4385085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•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якою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метою поет у «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Слові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...»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поруч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описом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історичних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минулого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важливу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роль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приділяє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зображенню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природу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вважати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дійовою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особою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поеми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свідчить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знання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автором «Слова...»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степової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Для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чого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вашу думку, поет в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поемі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наділяє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природу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людськими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якостями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Як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впливає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природа на 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поведінку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вчинки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прагнення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головних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героїв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7595" y="576313"/>
            <a:ext cx="2608993" cy="12828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Природа наділена людськими думками і почуттями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16500" y="576313"/>
            <a:ext cx="2727274" cy="128289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Ярославна і Ігор спілкуються як з живими істотами 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614621" y="576313"/>
            <a:ext cx="2597618" cy="12828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Злиття природи з діями людей </a:t>
            </a:r>
            <a:endParaRPr lang="ru-RU" sz="2000" b="1" dirty="0"/>
          </a:p>
        </p:txBody>
      </p:sp>
      <p:sp>
        <p:nvSpPr>
          <p:cNvPr id="7" name="Овал 6"/>
          <p:cNvSpPr/>
          <p:nvPr/>
        </p:nvSpPr>
        <p:spPr>
          <a:xfrm>
            <a:off x="9212239" y="163773"/>
            <a:ext cx="2845561" cy="178493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Бесіда 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682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4" y="-227887"/>
            <a:ext cx="12192000" cy="708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4236" y="390596"/>
            <a:ext cx="10515600" cy="134949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>
              <a:spcAft>
                <a:spcPts val="0"/>
              </a:spcAft>
            </a:pP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Складіть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хмару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тегів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образу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Ярославний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прослуховування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уривку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"Плач.."</a:t>
            </a:r>
            <a:endParaRPr lang="ru-RU" dirty="0"/>
          </a:p>
        </p:txBody>
      </p:sp>
      <p:pic>
        <p:nvPicPr>
          <p:cNvPr id="9220" name="Picture 4" descr="ÐÐ°ÑÑÐ¸Ð½ÐºÐ¸ Ð¿Ð¾ Ð·Ð°Ð¿ÑÐ¾ÑÑ ÑÑÐ¾ÑÐ»Ð°Ð²Ð½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743" y="3480180"/>
            <a:ext cx="6558257" cy="3245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82" y="2424107"/>
            <a:ext cx="5248780" cy="314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445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831" y="0"/>
            <a:ext cx="12192000" cy="708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34984" y="146761"/>
            <a:ext cx="6263185" cy="1325563"/>
          </a:xfrm>
        </p:spPr>
        <p:txBody>
          <a:bodyPr/>
          <a:lstStyle/>
          <a:p>
            <a:pPr algn="r"/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Виконайте тестування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759855" y="1472324"/>
            <a:ext cx="5076967" cy="223246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i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uk-UA" sz="4000" i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ru-RU" sz="4000" i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learningapps</a:t>
            </a:r>
            <a:r>
              <a:rPr lang="uk-UA" sz="4000" i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000" i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</a:t>
            </a:r>
            <a:r>
              <a:rPr lang="uk-UA" sz="4000" i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4000" i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</a:t>
            </a:r>
            <a:r>
              <a:rPr lang="uk-UA" sz="4000" i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4000" i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uk-UA" sz="4000" i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4000" i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pecs</a:t>
            </a:r>
            <a:r>
              <a:rPr lang="uk-UA" sz="4000" i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4000" i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mw</a:t>
            </a:r>
            <a:r>
              <a:rPr lang="uk-UA" sz="4000" i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000" i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uk-UA" sz="4000" i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ru-RU" sz="4000"/>
          </a:p>
        </p:txBody>
      </p:sp>
      <p:pic>
        <p:nvPicPr>
          <p:cNvPr id="15364" name="Picture 4" descr="ÐÐ°ÑÑÐ¸Ð½ÐºÐ¸ Ð¿Ð¾ Ð·Ð°Ð¿ÑÐ¾ÑÑ ÑÐµÑÑÑ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622" y="4212630"/>
            <a:ext cx="3502780" cy="262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ÐÐ°ÑÑÐ¸Ð½ÐºÐ¸ Ð¿Ð¾ Ð·Ð°Ð¿ÑÐ¾ÑÑ ÑÐ»Ð¾Ð²Ð¾ Ð¾ Ð¿Ð¾Ð»ÐºÑ Ð¸Ð³Ð¾ÑÐµÐ²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424" y="0"/>
            <a:ext cx="3020305" cy="409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ÐÐ°ÑÑÐ¸Ð½ÐºÐ¸ Ð¿Ð¾ Ð·Ð°Ð¿ÑÐ¾ÑÑ ÑÐ»Ð¾Ð²Ð¾ Ð¾ Ð¿Ð¾Ð»ÐºÑ Ð¸Ð³Ð¾ÑÐµÐ²Ð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941" y="4097111"/>
            <a:ext cx="3392703" cy="2544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ÐÐ°ÑÑÐ¸Ð½ÐºÐ¸ Ð¿Ð¾ Ð·Ð°Ð¿ÑÐ¾ÑÑ ÑÐ»Ð¾Ð²Ð¾ Ð¾ Ð¿Ð¾Ð»ÐºÑ Ð¸Ð³Ð¾ÑÐµÐ²Ð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424" y="4189932"/>
            <a:ext cx="2066956" cy="280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090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4" y="-227887"/>
            <a:ext cx="12192000" cy="708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3919" y="136088"/>
            <a:ext cx="6313227" cy="1325563"/>
          </a:xfrm>
        </p:spPr>
        <p:txBody>
          <a:bodyPr/>
          <a:lstStyle/>
          <a:p>
            <a:pPr algn="r"/>
            <a:r>
              <a:rPr lang="ru-RU" cap="all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ДОМАШНЕ ЗАВДАННЯ</a:t>
            </a:r>
            <a: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3957" y="1266067"/>
            <a:ext cx="6850039" cy="4351338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uk-UA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Різнорівневі завдання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spcAft>
                <a:spcPts val="0"/>
              </a:spcAft>
              <a:buAutoNum type="arabicPeriod"/>
            </a:pP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Скласти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хронологию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твору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Складіть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діалог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автором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твору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ваші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враження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образів</a:t>
            </a:r>
            <a:r>
              <a:rPr lang="ru-RU" i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твору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6386" name="Picture 2" descr="ÐÐ°ÑÑÐ¸Ð½ÐºÐ¸ Ð¿Ð¾ Ð·Ð°Ð¿ÑÐ¾ÑÑ Ð´Ð¾Ð¼Ð°ÑÐ½Ñ Ð·Ð°Ð²Ð´Ð°Ð½Ð½Ñ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0528" y="-227887"/>
            <a:ext cx="3185815" cy="229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ÐÐ°ÑÑÐ¸Ð½ÐºÐ¸ Ð¿Ð¾ Ð·Ð°Ð¿ÑÐ¾ÑÑ Ð´Ð¾Ð¼Ð°ÑÐ½Ñ Ð·Ð°Ð²Ð´Ð°Ð½Ð½Ñ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846" y="3441736"/>
            <a:ext cx="4207291" cy="3155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709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Ð¸Ð´ÑÐ¸ Ðº ÑÐµÐ»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81" y="0"/>
            <a:ext cx="102778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82603" y="5750592"/>
            <a:ext cx="5809397" cy="112008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uk-UA" b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«Щоб дійти до мети, треба перш за все йти».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uk-UA" b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Оноре де Бальзак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0598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9219" y="3500513"/>
            <a:ext cx="10515600" cy="86798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Сучасний</a:t>
            </a:r>
            <a:r>
              <a:rPr lang="ru-RU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українець</a:t>
            </a:r>
            <a:r>
              <a:rPr lang="ru-RU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....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яким</a:t>
            </a:r>
            <a:r>
              <a:rPr lang="ru-RU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він</a:t>
            </a:r>
            <a:r>
              <a:rPr lang="ru-RU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має</a:t>
            </a:r>
            <a:r>
              <a:rPr lang="ru-RU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бути?</a:t>
            </a:r>
            <a:endParaRPr lang="ru-RU" dirty="0"/>
          </a:p>
        </p:txBody>
      </p:sp>
      <p:pic>
        <p:nvPicPr>
          <p:cNvPr id="2052" name="Picture 4" descr="ÐÐ°ÑÑÐ¸Ð½ÐºÐ¸ Ð¿Ð¾ Ð·Ð°Ð¿ÑÐ¾ÑÑ Ð³ÑÐ¸Ð²Ð½Ñ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68998"/>
            <a:ext cx="5810250" cy="28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ÐÐ°ÑÑÐ¸Ð½ÐºÐ¸ Ð¿Ð¾ Ð·Ð°Ð¿ÑÐ¾ÑÑ 10 Ð³ÑÐ¸Ð²ÐµÐ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144" y="268998"/>
            <a:ext cx="5619750" cy="3015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486" y="3284931"/>
            <a:ext cx="6334692" cy="356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ÐÐ°ÑÑÐ¸Ð½ÐºÐ¸ Ð¿Ð¾ Ð·Ð°Ð¿ÑÐ¾ÑÑ ÑÐºÑÐ°ÑÐ½ÐµÑÑ Ñ ÑÐºÑÐ°ÑÐ½ÐºÐ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453" y="3934505"/>
            <a:ext cx="3289132" cy="3108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056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88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334240"/>
            <a:ext cx="10515600" cy="4351338"/>
          </a:xfrm>
        </p:spPr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Слово о полку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Ігоревім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Образи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руських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князів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творі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Наскрізна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ідея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патріотизму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Символічно-міфологічні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образи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їхнє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значення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Фольклорні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мотиви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Роль пейзажу в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розгортанні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сюжету.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Поетичність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образу </a:t>
            </a:r>
            <a:r>
              <a:rPr lang="ru-RU" sz="3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Ярославни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ÐÐ°ÑÑÐ¸Ð½ÐºÐ¸ Ð¿Ð¾ Ð·Ð°Ð¿ÑÐ¾ÑÑ ÑÐ»Ð¾Ð²Ð¾ Ð¾ Ð¿Ð¾Ð»ÐºÑ ÑÐ³Ð¾ÑÐµÐ²ÑÐ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572" y="3094480"/>
            <a:ext cx="4544323" cy="340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Ð°ÑÑÐ¸Ð½ÐºÐ¸ Ð¿Ð¾ Ð·Ð°Ð¿ÑÐ¾ÑÑ ÑÐ»Ð¾Ð²Ð¾ Ð¾ Ð¿Ð¾Ð»ÐºÑ ÑÐ³Ð¾ÑÐµÐ²ÑÐ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433" y="3094479"/>
            <a:ext cx="4854350" cy="340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960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67278279"/>
              </p:ext>
            </p:extLst>
          </p:nvPr>
        </p:nvGraphicFramePr>
        <p:xfrm>
          <a:off x="2032000" y="177422"/>
          <a:ext cx="9746018" cy="6250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49195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4" y="-227887"/>
            <a:ext cx="12192000" cy="708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223982" y="3838435"/>
            <a:ext cx="3111690" cy="13784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ln w="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Фольклорний мотив</a:t>
            </a:r>
            <a:endParaRPr lang="ru-RU" sz="2800" b="1" dirty="0">
              <a:ln w="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9433" y="3946479"/>
            <a:ext cx="3111690" cy="13784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ln w="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Міф</a:t>
            </a:r>
            <a:endParaRPr lang="ru-RU" sz="2800" b="1" dirty="0">
              <a:ln w="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493457" y="2068775"/>
            <a:ext cx="3111690" cy="13784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ln w="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Символ</a:t>
            </a:r>
            <a:endParaRPr lang="ru-RU" sz="2800" b="1" dirty="0">
              <a:ln w="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23982" y="2068775"/>
            <a:ext cx="3111690" cy="13784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ln w="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Патріотизм </a:t>
            </a:r>
            <a:endParaRPr lang="ru-RU" sz="2800" b="1" dirty="0">
              <a:ln w="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9433" y="2056263"/>
            <a:ext cx="3111690" cy="13784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ln w="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Руські князі</a:t>
            </a:r>
            <a:endParaRPr lang="ru-RU" sz="2800" b="1" dirty="0">
              <a:ln w="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08328" y="381001"/>
            <a:ext cx="9335069" cy="12965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5400" b="1" dirty="0" smtClean="0">
                <a:ln w="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 поняття теми</a:t>
            </a:r>
            <a:endParaRPr lang="ru-RU" sz="5400" b="1" dirty="0">
              <a:ln w="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493457" y="3838435"/>
            <a:ext cx="3111690" cy="13784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ln w="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</a:t>
            </a:r>
            <a:endParaRPr lang="ru-RU" sz="2800" b="1" dirty="0">
              <a:ln w="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76817" y="5402239"/>
            <a:ext cx="3111690" cy="13784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ln w="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Пейзаж </a:t>
            </a:r>
            <a:endParaRPr lang="ru-RU" sz="2800" b="1" dirty="0">
              <a:ln w="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93726" y="5324903"/>
            <a:ext cx="3111690" cy="13784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ln w="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Сюжет </a:t>
            </a:r>
            <a:endParaRPr lang="ru-RU" sz="2800" b="1" dirty="0">
              <a:ln w="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69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4" y="-227887"/>
            <a:ext cx="12192000" cy="708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4916" y="226106"/>
            <a:ext cx="5821908" cy="117159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sz="4800" b="1" i="1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Інтелектуальна пауза </a:t>
            </a:r>
            <a:endParaRPr lang="ru-RU" sz="4800" b="1" i="1" dirty="0">
              <a:ln w="0"/>
              <a:solidFill>
                <a:schemeClr val="tx1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642" y="1599153"/>
            <a:ext cx="7574508" cy="59340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i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Си́мвол (</a:t>
            </a:r>
            <a:r>
              <a:rPr lang="ru-RU" sz="1600" i="0" u="none" strike="noStrike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tooltip="Англійська мова"/>
              </a:rPr>
              <a:t>англ.</a:t>
            </a:r>
            <a:r>
              <a:rPr lang="ru-RU" sz="1600" i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600" i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symbol</a:t>
            </a:r>
            <a:r>
              <a:rPr lang="en-US" sz="1600" i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символ) — </a:t>
            </a:r>
            <a:r>
              <a:rPr lang="ru-RU" sz="1600" i="0" u="none" strike="noStrike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5" tooltip="Знак"/>
              </a:rPr>
              <a:t>знак</a:t>
            </a:r>
            <a:r>
              <a:rPr lang="ru-RU" sz="1600" i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сутність, яка позначає іншу сутність.</a:t>
            </a:r>
            <a:endParaRPr lang="ru-RU" sz="1600">
              <a:ln w="0"/>
              <a:solidFill>
                <a:schemeClr val="tx1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66799" y="2350523"/>
            <a:ext cx="8636759" cy="13490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Патріоти́зм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1600" i="0" u="none" strike="noStrike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tooltip="Грецька мова"/>
              </a:rPr>
              <a:t>грец</a:t>
            </a:r>
            <a:r>
              <a:rPr lang="ru-RU" sz="1600" i="0" u="none" strike="noStrike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tooltip="Грецька мова"/>
              </a:rPr>
              <a:t>.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l-GR" sz="1600" i="1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πατριώτης</a:t>
            </a:r>
            <a:r>
              <a:rPr lang="el-GR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ru-RU" sz="1600" i="1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співвітчизник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1600" i="0" u="none" strike="noStrike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tooltip="Грецька мова"/>
              </a:rPr>
              <a:t>грец</a:t>
            </a:r>
            <a:r>
              <a:rPr lang="ru-RU" sz="1600" i="0" u="none" strike="noStrike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tooltip="Грецька мова"/>
              </a:rPr>
              <a:t>.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l-GR" sz="1600" i="1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πατρίς</a:t>
            </a:r>
            <a:r>
              <a:rPr lang="el-GR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 </a:t>
            </a:r>
            <a:r>
              <a:rPr lang="ru-RU" sz="1600" i="0" u="none" strike="noStrike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7" tooltip="Латинська мова"/>
              </a:rPr>
              <a:t>лат.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600" i="1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patria</a:t>
            </a:r>
            <a:r>
              <a:rPr lang="en-US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ru-RU" sz="1600" i="1" u="none" strike="noStrike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8" tooltip="Батьківщина"/>
              </a:rPr>
              <a:t>батьківщина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 — </a:t>
            </a:r>
            <a:r>
              <a:rPr lang="ru-RU" sz="1600" i="0" u="none" strike="noStrike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9" tooltip="Громадянство"/>
              </a:rPr>
              <a:t>громадянське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почуття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змістом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якого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любов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до </a:t>
            </a:r>
            <a:r>
              <a:rPr lang="ru-RU" sz="1600" i="0" u="none" strike="noStrike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8" tooltip="Батьківщина"/>
              </a:rPr>
              <a:t>батьківщини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і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готовність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пожертвувати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своїми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інтересами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заради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неї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відданість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своєму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народові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гордість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надбання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національної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культури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особливе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емоційне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переживання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своєї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приналежності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країни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свого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громадянства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історії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готовність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діяти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інтересах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0" u="none" strike="noStrike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10" tooltip="Вітчизна"/>
              </a:rPr>
              <a:t>вітчизни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та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постати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захист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необхідності</a:t>
            </a:r>
            <a:endParaRPr lang="ru-RU" sz="1600" dirty="0">
              <a:ln w="0"/>
              <a:solidFill>
                <a:schemeClr val="tx1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6418" y="3857551"/>
            <a:ext cx="7574508" cy="9394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Міф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міт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0" u="none" strike="noStrike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tooltip="Грецька мова"/>
              </a:rPr>
              <a:t>грец</a:t>
            </a:r>
            <a:r>
              <a:rPr lang="ru-RU" sz="1600" i="0" u="none" strike="noStrike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tooltip="Грецька мова"/>
              </a:rPr>
              <a:t>.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l-GR" sz="1600" i="1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Μύθος</a:t>
            </a:r>
            <a:r>
              <a:rPr lang="el-GR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перекладі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грецької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1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оповідь</a:t>
            </a:r>
            <a:r>
              <a:rPr lang="ru-RU" sz="1600" i="1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i="1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розповідь</a:t>
            </a:r>
            <a:r>
              <a:rPr lang="ru-RU" sz="1600" i="1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i="1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казка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 —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оповідь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пояснює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походження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речей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явищ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через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емоційно-чуттєві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о́брази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Міф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є основою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релігійних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систем,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фольклорних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художньої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творчості</a:t>
            </a:r>
            <a:endParaRPr lang="ru-RU" sz="1600" dirty="0">
              <a:ln w="0"/>
              <a:solidFill>
                <a:schemeClr val="tx1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5896" y="4954937"/>
            <a:ext cx="7574508" cy="9019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</a:t>
            </a:r>
            <a:r>
              <a:rPr lang="ru-RU" sz="1600" dirty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- </a:t>
            </a:r>
            <a:r>
              <a:rPr lang="ru-RU" sz="1600" dirty="0" err="1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600" dirty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узагальнена</a:t>
            </a:r>
            <a:r>
              <a:rPr lang="ru-RU" sz="1600" dirty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і разом з </a:t>
            </a:r>
            <a:r>
              <a:rPr lang="ru-RU" sz="1600" dirty="0" err="1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1600" dirty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конкретна картина </a:t>
            </a:r>
            <a:r>
              <a:rPr lang="ru-RU" sz="1600" dirty="0" err="1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людського</a:t>
            </a:r>
            <a:r>
              <a:rPr lang="ru-RU" sz="1600" dirty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1600" dirty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600" dirty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навколишнього</a:t>
            </a:r>
            <a:r>
              <a:rPr lang="ru-RU" sz="1600" dirty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світу</a:t>
            </a:r>
            <a:r>
              <a:rPr lang="ru-RU" sz="1600" dirty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створена </a:t>
            </a:r>
            <a:r>
              <a:rPr lang="ru-RU" sz="1600" dirty="0" err="1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творчою</a:t>
            </a:r>
            <a:r>
              <a:rPr lang="ru-RU" sz="1600" dirty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уявою</a:t>
            </a:r>
            <a:r>
              <a:rPr lang="ru-RU" sz="1600" dirty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митця</a:t>
            </a:r>
            <a:r>
              <a:rPr lang="ru-RU" sz="1600" dirty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17492" y="6058326"/>
            <a:ext cx="7574508" cy="8190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Сюж</a:t>
            </a:r>
            <a:r>
              <a:rPr lang="en-US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 (</a:t>
            </a:r>
            <a:r>
              <a:rPr lang="ru-RU" sz="1600" i="0" u="none" strike="noStrike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11" tooltip="Французька мова"/>
              </a:rPr>
              <a:t>фр.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600" i="1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sujet</a:t>
            </a:r>
            <a:r>
              <a:rPr lang="en-US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ru-RU" sz="1600" i="1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тема, предмет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0" u="none" strike="noStrike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7" tooltip="Латинська мова"/>
              </a:rPr>
              <a:t>лат.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600" i="1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subjectum</a:t>
            </a:r>
            <a:r>
              <a:rPr lang="en-US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ru-RU" sz="1600" i="1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підмет</a:t>
            </a:r>
            <a:r>
              <a:rPr lang="ru-RU" sz="1600" i="1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i="1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суб'єкт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—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под</a:t>
            </a:r>
            <a:r>
              <a:rPr lang="en-US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 под</a:t>
            </a:r>
            <a:r>
              <a:rPr lang="en-US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й, у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розкриваються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розв'язують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суперечност</a:t>
            </a:r>
            <a:r>
              <a:rPr lang="en-US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en-US" sz="1600" i="0" dirty="0" err="1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600" i="0" dirty="0" smtClean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 ними.</a:t>
            </a:r>
            <a:endParaRPr lang="ru-RU" sz="1600" dirty="0">
              <a:ln w="0"/>
              <a:solidFill>
                <a:schemeClr val="tx1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968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4" y="-227887"/>
            <a:ext cx="12192000" cy="708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25541" y="-111573"/>
            <a:ext cx="3597036" cy="1246603"/>
          </a:xfrm>
        </p:spPr>
        <p:txBody>
          <a:bodyPr/>
          <a:lstStyle/>
          <a:p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 часу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06290" y="2022417"/>
            <a:ext cx="388065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З</a:t>
            </a: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Ярославни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княгині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чути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голос.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 та чайка-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жалібниця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Стогне вона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вранці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-рано</a:t>
            </a:r>
          </a:p>
          <a:p>
            <a:pPr>
              <a:spcAft>
                <a:spcPts val="0"/>
              </a:spcAft>
            </a:pP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І.</a:t>
            </a: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Половці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наступають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Дону,</a:t>
            </a:r>
          </a:p>
          <a:p>
            <a:pPr>
              <a:spcAft>
                <a:spcPts val="0"/>
              </a:spcAft>
            </a:pP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Дону та й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моря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всіх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сторін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широких,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Обступили полки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руські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Діти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бісові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поле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чисте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К.</a:t>
            </a: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Каже </a:t>
            </a:r>
            <a:r>
              <a:rPr lang="uk-UA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Гзак</a:t>
            </a: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Кончакові</a:t>
            </a: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«Коли сокіл до гнізда відлітає, —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Ігореві князю бог путь являє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Із землі Половецької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</a:t>
            </a: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Іде Ігор Боричевим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святої </a:t>
            </a:r>
            <a:r>
              <a:rPr lang="uk-UA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богород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иці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Пирогощої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Землі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раді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городи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веселі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62701" y="2001062"/>
            <a:ext cx="33697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uk-UA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*.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Пересів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Ігор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князь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із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сідла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золотого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сідло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невольницьке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lvl="0"/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Мури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містах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засмутилися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Померкли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веселощі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Д.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п’ятницю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рано-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пораненьку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Розтоптали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вони полки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погані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Полки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половецькі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lvl="0"/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Е.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на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третій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південну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годину,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Похилились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Ігореві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стяги!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Тут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брати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розлучились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Є.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Опівночі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море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заграло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lvl="0"/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Мла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іде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стовпами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-вихрами, </a:t>
            </a:r>
          </a:p>
          <a:p>
            <a:pPr lvl="0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5854" y="363915"/>
            <a:ext cx="2756847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uk-UA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uk-UA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Глянув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Ігор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ясне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сонце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 й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побачив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військо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тьма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покрила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lvl="0"/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Ой рано-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вранці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пораненьку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Кривава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зоря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світ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-день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ізвістує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lvl="0"/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Чорні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хмари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находять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моря,</a:t>
            </a:r>
          </a:p>
          <a:p>
            <a:pPr lvl="0"/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Чотири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сонця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закрити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хочуть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Смутен сон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приснився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Святославові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горах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київських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Ігор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сей, славен князь,</a:t>
            </a:r>
          </a:p>
          <a:p>
            <a:pPr lvl="0"/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Міццю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розум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оперезав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lvl="0"/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Мужністю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сердечною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нагострив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Ратного духу </a:t>
            </a:r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виповнився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317225" y="966818"/>
            <a:ext cx="4705352" cy="105559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Встановіть послідовність сюжет твору за допомогою сервісу </a:t>
            </a: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Tiki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Toki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275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4" y="-227887"/>
            <a:ext cx="12192000" cy="708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38303" y="-98402"/>
            <a:ext cx="4242001" cy="1325563"/>
          </a:xfrm>
        </p:spPr>
        <p:txBody>
          <a:bodyPr/>
          <a:lstStyle/>
          <a:p>
            <a:pPr algn="r"/>
            <a:r>
              <a:rPr lang="uk-UA" sz="4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Ейдосконспект</a:t>
            </a:r>
            <a:r>
              <a:rPr lang="uk-UA" b="1" i="1" dirty="0" smtClean="0"/>
              <a:t> </a:t>
            </a:r>
            <a:endParaRPr lang="ru-RU" b="1" i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082748"/>
              </p:ext>
            </p:extLst>
          </p:nvPr>
        </p:nvGraphicFramePr>
        <p:xfrm>
          <a:off x="1733266" y="561378"/>
          <a:ext cx="6400800" cy="3610288"/>
        </p:xfrm>
        <a:graphic>
          <a:graphicData uri="http://schemas.openxmlformats.org/drawingml/2006/table">
            <a:tbl>
              <a:tblPr firstRow="1" firstCol="1" bandRow="1"/>
              <a:tblGrid>
                <a:gridCol w="1733265"/>
                <a:gridCol w="4667535"/>
              </a:tblGrid>
              <a:tr h="9086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Святослав</a:t>
                      </a:r>
                      <a:endParaRPr lang="ru-RU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глава всієї Руської держави, який турбується про загальноруські інтереси, мудрий державний діяч і організатор ефективного захисту Вітчизни, й талановитий воєначальник,, автор ідеалізує Святослава,</a:t>
                      </a:r>
                      <a:endParaRPr lang="ru-RU" sz="1400" b="1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1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Ігор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молодий,сміливий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6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гарячий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6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відважний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але </a:t>
                      </a:r>
                      <a:r>
                        <a:rPr lang="ru-RU" sz="16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необачний</a:t>
                      </a:r>
                      <a:endParaRPr lang="ru-RU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4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Всеволод </a:t>
                      </a:r>
                      <a:endParaRPr lang="ru-RU" sz="1400" b="1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брата </a:t>
                      </a:r>
                      <a:r>
                        <a:rPr lang="ru-RU" sz="16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Ігоря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6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лицар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до </a:t>
                      </a:r>
                      <a:r>
                        <a:rPr lang="ru-RU" sz="16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билинного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богатир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мужний, </a:t>
                      </a:r>
                      <a:r>
                        <a:rPr lang="ru-RU" sz="16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безросудливий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6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необачний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6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егоїзм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РУСЬКА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ЗЕМЛЯ</a:t>
                      </a:r>
                      <a:endParaRPr lang="ru-RU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</a:t>
                      </a: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можна</a:t>
                      </a: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вважати</a:t>
                      </a: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руську</a:t>
                      </a: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землю –князем</a:t>
                      </a:r>
                      <a:r>
                        <a:rPr lang="uk-UA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1200" b="1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0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ІНШІ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КНЯЗІ</a:t>
                      </a:r>
                      <a:endParaRPr lang="ru-RU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Роман </a:t>
                      </a:r>
                      <a:r>
                        <a:rPr lang="ru-RU" sz="1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Волинський</a:t>
                      </a: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Рюрик Ростиславович, Всеволод </a:t>
                      </a:r>
                      <a:r>
                        <a:rPr lang="ru-RU" sz="1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Володимиро-Суздальський</a:t>
                      </a: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Ярослав </a:t>
                      </a:r>
                      <a:r>
                        <a:rPr lang="ru-RU" sz="1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Осмомисл</a:t>
                      </a: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Галицький</a:t>
                      </a: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Яка задумка автор, </a:t>
                      </a:r>
                      <a:r>
                        <a:rPr lang="ru-RU" sz="1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якщо</a:t>
                      </a: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згадуються</a:t>
                      </a: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їх</a:t>
                      </a: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імена</a:t>
                      </a: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1200" b="1" i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46" name="Picture 2" descr="ÐÐ°ÑÑÐ¸Ð½ÐºÐ¸ Ð¿Ð¾ Ð·Ð°Ð¿ÑÐ¾ÑÑ ÑÐ²ÑÑÐ¾ÑÐ»Ð°Ð² Ð¸Ð· ÑÐ»Ð¾Ð²Ð° Ð¾ Ð¿Ð¾Ð»ÐºÑ Ð¸Ð³Ð¾ÑÐµÐ²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9305" y="4171666"/>
            <a:ext cx="19050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ÐÐ°ÑÑÐ¸Ð½ÐºÐ¸ Ð¿Ð¾ Ð·Ð°Ð¿ÑÐ¾ÑÑ ÑÐ³Ð¾Ñ Ð¸Ð· ÑÐ»Ð¾Ð²Ð° Ð¾ Ð¿Ð¾Ð»ÐºÑ Ð¸Ð³Ð¾ÑÐµÐ²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668" y="1774209"/>
            <a:ext cx="3659637" cy="220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570" y="4521710"/>
            <a:ext cx="4107364" cy="2149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ÐÐ°ÑÑÐ¸Ð½ÐºÐ¸ Ð¿Ð¾ Ð·Ð°Ð¿ÑÐ¾ÑÑ ÑÑÑÑÐºÐ° Ð·ÐµÐ¼Ð»Ñ Ð¸Ð· ÑÐ»Ð¾Ð²Ð° Ð¾ Ð¿Ð¾Ð»ÐºÑ Ð¸Ð³Ð¾ÑÐµÐ²Ð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051" y="4521710"/>
            <a:ext cx="3231739" cy="212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8368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620</Words>
  <Application>Microsoft Office PowerPoint</Application>
  <PresentationFormat>Широкоэкранный</PresentationFormat>
  <Paragraphs>117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Monotype Corsiva</vt:lpstr>
      <vt:lpstr>Times New Roman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Інтелектуальна пауза </vt:lpstr>
      <vt:lpstr>Шкала часу</vt:lpstr>
      <vt:lpstr>Ейдосконспект </vt:lpstr>
      <vt:lpstr>Проблемне питання</vt:lpstr>
      <vt:lpstr>Гронування  Визначти символічно-міфологічні образи у творі, яке їх значення?</vt:lpstr>
      <vt:lpstr>Текстуальне дослідження Випишіть з твору афоризми і крилаті вислови запозичені з фольклору. Яку функцію вони виконують?</vt:lpstr>
      <vt:lpstr>Презентация PowerPoint</vt:lpstr>
      <vt:lpstr>Складіть хмару тегів до образу Ярославний, під час прослуховування уривку "Плач.."</vt:lpstr>
      <vt:lpstr>Виконайте тестування </vt:lpstr>
      <vt:lpstr>ДОМАШНЕ ЗАВДАННЯ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24</cp:revision>
  <dcterms:created xsi:type="dcterms:W3CDTF">2018-04-08T15:08:21Z</dcterms:created>
  <dcterms:modified xsi:type="dcterms:W3CDTF">2018-04-08T18:31:36Z</dcterms:modified>
</cp:coreProperties>
</file>