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48"/>
  </p:notesMasterIdLst>
  <p:sldIdLst>
    <p:sldId id="258" r:id="rId3"/>
    <p:sldId id="320" r:id="rId4"/>
    <p:sldId id="323" r:id="rId5"/>
    <p:sldId id="262" r:id="rId6"/>
    <p:sldId id="266" r:id="rId7"/>
    <p:sldId id="267" r:id="rId8"/>
    <p:sldId id="269" r:id="rId9"/>
    <p:sldId id="270" r:id="rId10"/>
    <p:sldId id="271" r:id="rId11"/>
    <p:sldId id="321" r:id="rId12"/>
    <p:sldId id="272" r:id="rId13"/>
    <p:sldId id="303" r:id="rId14"/>
    <p:sldId id="304" r:id="rId15"/>
    <p:sldId id="305" r:id="rId16"/>
    <p:sldId id="306" r:id="rId17"/>
    <p:sldId id="273" r:id="rId18"/>
    <p:sldId id="319" r:id="rId19"/>
    <p:sldId id="302" r:id="rId20"/>
    <p:sldId id="277" r:id="rId21"/>
    <p:sldId id="286" r:id="rId22"/>
    <p:sldId id="281" r:id="rId23"/>
    <p:sldId id="278" r:id="rId24"/>
    <p:sldId id="291" r:id="rId25"/>
    <p:sldId id="279" r:id="rId26"/>
    <p:sldId id="280" r:id="rId27"/>
    <p:sldId id="282" r:id="rId28"/>
    <p:sldId id="283" r:id="rId29"/>
    <p:sldId id="292" r:id="rId30"/>
    <p:sldId id="324" r:id="rId31"/>
    <p:sldId id="308" r:id="rId32"/>
    <p:sldId id="325" r:id="rId33"/>
    <p:sldId id="309" r:id="rId34"/>
    <p:sldId id="310" r:id="rId35"/>
    <p:sldId id="318" r:id="rId36"/>
    <p:sldId id="288" r:id="rId37"/>
    <p:sldId id="293" r:id="rId38"/>
    <p:sldId id="326" r:id="rId39"/>
    <p:sldId id="311" r:id="rId40"/>
    <p:sldId id="312" r:id="rId41"/>
    <p:sldId id="294" r:id="rId42"/>
    <p:sldId id="313" r:id="rId43"/>
    <p:sldId id="316" r:id="rId44"/>
    <p:sldId id="314" r:id="rId45"/>
    <p:sldId id="296" r:id="rId46"/>
    <p:sldId id="317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0000FF"/>
    <a:srgbClr val="990000"/>
    <a:srgbClr val="F40C12"/>
    <a:srgbClr val="F9F937"/>
    <a:srgbClr val="00FF00"/>
    <a:srgbClr val="008080"/>
    <a:srgbClr val="FF0066"/>
    <a:srgbClr val="008CFF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498FC2-EB16-4A8B-A4FE-D5174795B937}" type="datetimeFigureOut">
              <a:rPr lang="uk-UA" smtClean="0"/>
              <a:t>10.04.2018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5477D9-E23C-45E4-A105-A39CCB1D20C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507021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B7AA01-5DC2-4F29-9A93-676D4BCAC48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98210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5477D9-E23C-45E4-A105-A39CCB1D20CF}" type="slidenum">
              <a:rPr lang="uk-UA" smtClean="0"/>
              <a:t>24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439287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4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8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2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A7BDA-E9DD-4FFB-88E2-C2260800CD15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47818-F6FA-4F18-8B68-F7EAAB745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4839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A7BDA-E9DD-4FFB-88E2-C2260800CD15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47818-F6FA-4F18-8B68-F7EAAB745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2326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A7BDA-E9DD-4FFB-88E2-C2260800CD15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47818-F6FA-4F18-8B68-F7EAAB745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7070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A7BDA-E9DD-4FFB-88E2-C2260800CD15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47818-F6FA-4F18-8B68-F7EAAB745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0415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4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4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A7BDA-E9DD-4FFB-88E2-C2260800CD15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47818-F6FA-4F18-8B68-F7EAAB745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486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A7BDA-E9DD-4FFB-88E2-C2260800CD15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47818-F6FA-4F18-8B68-F7EAAB745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642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A7BDA-E9DD-4FFB-88E2-C2260800CD15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47818-F6FA-4F18-8B68-F7EAAB745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2612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A7BDA-E9DD-4FFB-88E2-C2260800CD15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47818-F6FA-4F18-8B68-F7EAAB745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100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7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A7BDA-E9DD-4FFB-88E2-C2260800CD15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47818-F6FA-4F18-8B68-F7EAAB745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2482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A7BDA-E9DD-4FFB-88E2-C2260800CD15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47818-F6FA-4F18-8B68-F7EAAB745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6656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6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A7BDA-E9DD-4FFB-88E2-C2260800CD15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47818-F6FA-4F18-8B68-F7EAAB745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8118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A7BDA-E9DD-4FFB-88E2-C2260800CD15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47818-F6FA-4F18-8B68-F7EAAB745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854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37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gif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1.jpeg"/><Relationship Id="rId4" Type="http://schemas.openxmlformats.org/officeDocument/2006/relationships/image" Target="../media/image4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svitppt.com.ua/images/58/57178/960/img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515"/>
            <a:ext cx="9288757" cy="8109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4464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edsovet.su/_ld/369/248678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128"/>
            <a:ext cx="9143998" cy="6862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admin\Desktop\d0cdb811504a859b5744f3c17bda3ef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56692"/>
            <a:ext cx="8208912" cy="572463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3407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pedsovet.su/_ld/369/248678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005"/>
            <a:ext cx="914400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260648"/>
            <a:ext cx="885698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b="1" dirty="0">
                <a:solidFill>
                  <a:srgbClr val="FF0066"/>
                </a:solidFill>
              </a:rPr>
              <a:t> </a:t>
            </a:r>
            <a:r>
              <a:rPr lang="uk-UA" sz="6600" b="1" dirty="0" err="1">
                <a:solidFill>
                  <a:srgbClr val="FF0066"/>
                </a:solidFill>
              </a:rPr>
              <a:t>Цікавинки</a:t>
            </a:r>
            <a:r>
              <a:rPr lang="uk-UA" sz="6600" b="1" dirty="0">
                <a:solidFill>
                  <a:srgbClr val="FF0066"/>
                </a:solidFill>
              </a:rPr>
              <a:t> на уроці</a:t>
            </a:r>
            <a:endParaRPr lang="ru-RU" sz="6600" b="1" dirty="0">
              <a:solidFill>
                <a:srgbClr val="FF0066"/>
              </a:solidFill>
            </a:endParaRPr>
          </a:p>
        </p:txBody>
      </p:sp>
      <p:pic>
        <p:nvPicPr>
          <p:cNvPr id="1026" name="Picture 2" descr="C:\Users\admin\Desktop\b30047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9144000" cy="5661248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41877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pedsovet.su/_ld/369/248678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005"/>
            <a:ext cx="914400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nexplorer.ru/load/Image/0813/medvedik_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420889"/>
            <a:ext cx="4752528" cy="417646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stat17.privet.ru/lr/0a06346a4bff7104cb4deb7fd475224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05" y="332657"/>
            <a:ext cx="4464496" cy="417646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073601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pedsovet.su/_ld/369/248678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7"/>
            <a:ext cx="914400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://smaylik.ru/uploads/posts/2000/1713/11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28698"/>
            <a:ext cx="4280656" cy="3794755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https://pp.userapi.com/c639530/v639530837/25120/QY5GCwf6PY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C:\Users\admin\Desktop\QY5GCwf6PY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71" y="185033"/>
            <a:ext cx="4803803" cy="388208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\Desktop\44-1024x57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9898" y="4033392"/>
            <a:ext cx="5302817" cy="309634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6129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pedsovet.su/_ld/369/248678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005"/>
            <a:ext cx="914400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letopisi.org/images/2/2a/%D0%90%D0%BB%D0%B8%D0%BD%D0%B0_%D0%9F%D1%83%D0%BB%D1%8C%D1%8F%D0%BD_%D0%91%D0%B5%D0%BB%D1%8B%D0%B9_%D0%BC%D0%B5%D0%B4%D0%B2%D0%B5%D0%B4%D1%8C_%D1%81_%D0%BC%D0%B5%D0%B4%D0%B2%D0%B5%D0%B6%D0%B0%D1%82%D0%B0%D0%BC%D0%B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171400"/>
            <a:ext cx="5184576" cy="551723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oboi.kards.qip.ru/images/wallpaper/24/90/102436_1024_76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400909"/>
            <a:ext cx="4785048" cy="559248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635714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pedsovet.su/_ld/369/248678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005"/>
            <a:ext cx="914400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curious-world.ru/images/content/animals/12-2017/grizli/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4608512" cy="6965504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svitppt.com.ua/images/35/34453/960/img1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-4092"/>
            <a:ext cx="5040560" cy="6858001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6886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pedsovet.su/_ld/369/248678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005"/>
            <a:ext cx="914400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548680"/>
            <a:ext cx="9217024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600" b="1" dirty="0">
                <a:solidFill>
                  <a:srgbClr val="FF0000"/>
                </a:solidFill>
              </a:rPr>
              <a:t>Дружба</a:t>
            </a:r>
            <a:r>
              <a:rPr lang="uk-UA" sz="2400" b="1" i="1" dirty="0"/>
              <a:t> </a:t>
            </a:r>
            <a:r>
              <a:rPr lang="uk-UA" sz="4000" b="1" i="1" dirty="0"/>
              <a:t>—</a:t>
            </a:r>
            <a:r>
              <a:rPr lang="ru-RU" sz="4000" dirty="0"/>
              <a:t> </a:t>
            </a:r>
            <a:r>
              <a:rPr lang="ru-RU" sz="6000" b="1" dirty="0" err="1"/>
              <a:t>це</a:t>
            </a:r>
            <a:r>
              <a:rPr lang="ru-RU" sz="6000" b="1" dirty="0"/>
              <a:t> </a:t>
            </a:r>
            <a:r>
              <a:rPr lang="ru-RU" sz="6000" b="1" dirty="0" err="1"/>
              <a:t>відносини</a:t>
            </a:r>
            <a:r>
              <a:rPr lang="ru-RU" sz="6000" b="1" dirty="0"/>
              <a:t> </a:t>
            </a:r>
            <a:r>
              <a:rPr lang="en-US" sz="6000" b="1" dirty="0"/>
              <a:t>  </a:t>
            </a:r>
          </a:p>
          <a:p>
            <a:r>
              <a:rPr lang="en-US" sz="6000" b="1" dirty="0"/>
              <a:t>  </a:t>
            </a:r>
            <a:r>
              <a:rPr lang="ru-RU" sz="6000" b="1" dirty="0" err="1"/>
              <a:t>між</a:t>
            </a:r>
            <a:r>
              <a:rPr lang="ru-RU" sz="6000" b="1" dirty="0"/>
              <a:t> людьми, </a:t>
            </a:r>
            <a:r>
              <a:rPr lang="ru-RU" sz="6000" b="1" dirty="0" err="1"/>
              <a:t>які</a:t>
            </a:r>
            <a:r>
              <a:rPr lang="ru-RU" sz="6000" b="1" dirty="0"/>
              <a:t> </a:t>
            </a:r>
            <a:r>
              <a:rPr lang="en-US" sz="6000" b="1" dirty="0"/>
              <a:t>  </a:t>
            </a:r>
          </a:p>
          <a:p>
            <a:r>
              <a:rPr lang="en-US" sz="6000" b="1" dirty="0"/>
              <a:t>  </a:t>
            </a:r>
            <a:r>
              <a:rPr lang="ru-RU" sz="6000" b="1" dirty="0" err="1"/>
              <a:t>будуються</a:t>
            </a:r>
            <a:r>
              <a:rPr lang="ru-RU" sz="6000" b="1" dirty="0"/>
              <a:t> на </a:t>
            </a:r>
            <a:r>
              <a:rPr lang="ru-RU" sz="6000" b="1" dirty="0" err="1"/>
              <a:t>основі</a:t>
            </a:r>
            <a:r>
              <a:rPr lang="ru-RU" sz="6000" b="1" dirty="0"/>
              <a:t> </a:t>
            </a:r>
            <a:endParaRPr lang="en-US" sz="6000" b="1" dirty="0"/>
          </a:p>
          <a:p>
            <a:r>
              <a:rPr lang="en-US" sz="6000" b="1" dirty="0"/>
              <a:t>  </a:t>
            </a:r>
            <a:r>
              <a:rPr lang="ru-RU" sz="6000" b="1" dirty="0" err="1"/>
              <a:t>взаємної</a:t>
            </a:r>
            <a:r>
              <a:rPr lang="ru-RU" sz="6000" b="1" dirty="0"/>
              <a:t> </a:t>
            </a:r>
            <a:r>
              <a:rPr lang="ru-RU" sz="6000" b="1" dirty="0" err="1"/>
              <a:t>симпатії</a:t>
            </a:r>
            <a:r>
              <a:rPr lang="ru-RU" sz="6000" b="1" dirty="0"/>
              <a:t>, </a:t>
            </a:r>
            <a:r>
              <a:rPr lang="en-US" sz="6000" b="1" dirty="0"/>
              <a:t>  </a:t>
            </a:r>
          </a:p>
          <a:p>
            <a:r>
              <a:rPr lang="en-US" sz="6000" b="1" dirty="0"/>
              <a:t>  </a:t>
            </a:r>
            <a:r>
              <a:rPr lang="ru-RU" sz="6000" b="1" dirty="0" err="1"/>
              <a:t>довіри</a:t>
            </a:r>
            <a:r>
              <a:rPr lang="ru-RU" sz="6000" b="1" dirty="0"/>
              <a:t>, </a:t>
            </a:r>
            <a:r>
              <a:rPr lang="ru-RU" sz="6000" b="1" dirty="0" err="1"/>
              <a:t>відданості</a:t>
            </a:r>
            <a:r>
              <a:rPr lang="ru-RU" sz="6000" b="1" dirty="0"/>
              <a:t>, </a:t>
            </a:r>
            <a:endParaRPr lang="en-US" sz="6000" b="1" dirty="0"/>
          </a:p>
          <a:p>
            <a:r>
              <a:rPr lang="en-US" sz="6000" b="1" dirty="0"/>
              <a:t>  </a:t>
            </a:r>
            <a:r>
              <a:rPr lang="ru-RU" sz="6000" b="1" dirty="0" err="1"/>
              <a:t>спільних</a:t>
            </a:r>
            <a:r>
              <a:rPr lang="ru-RU" sz="6000" b="1" dirty="0"/>
              <a:t> </a:t>
            </a:r>
            <a:r>
              <a:rPr lang="ru-RU" sz="6000" b="1" dirty="0" err="1"/>
              <a:t>інтересів</a:t>
            </a:r>
            <a:r>
              <a:rPr lang="uk-UA" sz="4000" b="1" dirty="0"/>
              <a:t>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410300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pedsovet.su/_ld/369/248678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36005"/>
            <a:ext cx="925252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61CBBB68-A4FD-44A9-9265-C0D8475F15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0" t="8226" r="5910" b="42279"/>
          <a:stretch/>
        </p:blipFill>
        <p:spPr bwMode="auto">
          <a:xfrm>
            <a:off x="0" y="0"/>
            <a:ext cx="9144000" cy="682767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0982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pedsovet.su/_ld/369/248678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005"/>
            <a:ext cx="914400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виток: горизонтальный 4">
            <a:extLst>
              <a:ext uri="{FF2B5EF4-FFF2-40B4-BE49-F238E27FC236}">
                <a16:creationId xmlns:a16="http://schemas.microsoft.com/office/drawing/2014/main" xmlns="" id="{33B6A254-728E-4E6F-8880-E64B0B465605}"/>
              </a:ext>
            </a:extLst>
          </p:cNvPr>
          <p:cNvSpPr/>
          <p:nvPr/>
        </p:nvSpPr>
        <p:spPr>
          <a:xfrm>
            <a:off x="2395641" y="2081699"/>
            <a:ext cx="4048513" cy="2289053"/>
          </a:xfrm>
          <a:prstGeom prst="horizontalScroll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9EDB817-2461-4E7B-B571-994B3D445CEF}"/>
              </a:ext>
            </a:extLst>
          </p:cNvPr>
          <p:cNvSpPr txBox="1"/>
          <p:nvPr/>
        </p:nvSpPr>
        <p:spPr>
          <a:xfrm>
            <a:off x="1979712" y="2349062"/>
            <a:ext cx="44897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>
                <a:solidFill>
                  <a:srgbClr val="FF0000"/>
                </a:solidFill>
              </a:rPr>
              <a:t>   Літературні </a:t>
            </a:r>
          </a:p>
          <a:p>
            <a:pPr algn="ctr"/>
            <a:r>
              <a:rPr lang="uk-UA" sz="5400" b="1" dirty="0">
                <a:solidFill>
                  <a:srgbClr val="FF0000"/>
                </a:solidFill>
              </a:rPr>
              <a:t>жанри: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D37F7C3-F8B9-4B18-956F-B292399D2817}"/>
              </a:ext>
            </a:extLst>
          </p:cNvPr>
          <p:cNvSpPr txBox="1"/>
          <p:nvPr/>
        </p:nvSpPr>
        <p:spPr>
          <a:xfrm>
            <a:off x="756745" y="867104"/>
            <a:ext cx="21991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казки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333EDB95-0C52-4B46-A2C2-817A8D2F2BF9}"/>
              </a:ext>
            </a:extLst>
          </p:cNvPr>
          <p:cNvSpPr txBox="1"/>
          <p:nvPr/>
        </p:nvSpPr>
        <p:spPr>
          <a:xfrm>
            <a:off x="6444154" y="1352471"/>
            <a:ext cx="228620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байки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A40EE07-D96F-40E9-A199-7229566A63AE}"/>
              </a:ext>
            </a:extLst>
          </p:cNvPr>
          <p:cNvSpPr txBox="1"/>
          <p:nvPr/>
        </p:nvSpPr>
        <p:spPr>
          <a:xfrm>
            <a:off x="6581211" y="3226224"/>
            <a:ext cx="21034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вірші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C140720E-97E9-4B17-B206-BC844B8BE4D0}"/>
              </a:ext>
            </a:extLst>
          </p:cNvPr>
          <p:cNvSpPr txBox="1"/>
          <p:nvPr/>
        </p:nvSpPr>
        <p:spPr>
          <a:xfrm>
            <a:off x="4572000" y="4905984"/>
            <a:ext cx="408644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оповідання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E468FA2B-268C-41A2-A062-1881B9395055}"/>
              </a:ext>
            </a:extLst>
          </p:cNvPr>
          <p:cNvSpPr txBox="1"/>
          <p:nvPr/>
        </p:nvSpPr>
        <p:spPr>
          <a:xfrm>
            <a:off x="436450" y="2507749"/>
            <a:ext cx="195919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п'єси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16F48DED-A931-44BC-8FB7-969F0F992CFE}"/>
              </a:ext>
            </a:extLst>
          </p:cNvPr>
          <p:cNvSpPr txBox="1"/>
          <p:nvPr/>
        </p:nvSpPr>
        <p:spPr>
          <a:xfrm>
            <a:off x="757744" y="4995734"/>
            <a:ext cx="37240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прислів'я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0401C1CA-C0F1-4583-B1F7-1F5959D01BE3}"/>
              </a:ext>
            </a:extLst>
          </p:cNvPr>
          <p:cNvSpPr txBox="1"/>
          <p:nvPr/>
        </p:nvSpPr>
        <p:spPr>
          <a:xfrm>
            <a:off x="2803043" y="200586"/>
            <a:ext cx="43256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скоромовки</a:t>
            </a:r>
          </a:p>
        </p:txBody>
      </p:sp>
    </p:spTree>
    <p:extLst>
      <p:ext uri="{BB962C8B-B14F-4D97-AF65-F5344CB8AC3E}">
        <p14:creationId xmlns:p14="http://schemas.microsoft.com/office/powerpoint/2010/main" val="861140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2BED8B7-ACE9-49FE-8A9A-3A15AD8B59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57" y="16672"/>
            <a:ext cx="9323469" cy="6940719"/>
          </a:xfrm>
          <a:prstGeom prst="rect">
            <a:avLst/>
          </a:prstGeom>
        </p:spPr>
      </p:pic>
      <p:pic>
        <p:nvPicPr>
          <p:cNvPr id="4" name="Picture 2" descr="http://pedsovet.su/_ld/369/2486786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6657" y="4869160"/>
            <a:ext cx="1296144" cy="1692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548680"/>
            <a:ext cx="9073008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7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Байка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8000" b="1" dirty="0" err="1">
                <a:latin typeface="Times New Roman" pitchFamily="18" charset="0"/>
                <a:cs typeface="Times New Roman" pitchFamily="18" charset="0"/>
              </a:rPr>
              <a:t>–невеликий</a:t>
            </a:r>
            <a:r>
              <a:rPr lang="uk-UA" sz="8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8000" b="1" dirty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uk-UA" sz="8000" b="1" dirty="0">
                <a:latin typeface="Times New Roman" pitchFamily="18" charset="0"/>
                <a:cs typeface="Times New Roman" pitchFamily="18" charset="0"/>
              </a:rPr>
              <a:t> частіше віршова -</a:t>
            </a:r>
          </a:p>
          <a:p>
            <a:r>
              <a:rPr lang="uk-UA" sz="8000" b="1" dirty="0">
                <a:latin typeface="Times New Roman" pitchFamily="18" charset="0"/>
                <a:cs typeface="Times New Roman" pitchFamily="18" charset="0"/>
              </a:rPr>
              <a:t> ний </a:t>
            </a:r>
            <a:r>
              <a:rPr lang="uk-UA" sz="8000" b="1" dirty="0" smtClean="0">
                <a:latin typeface="Times New Roman" pitchFamily="18" charset="0"/>
                <a:cs typeface="Times New Roman" pitchFamily="18" charset="0"/>
              </a:rPr>
              <a:t>твір </a:t>
            </a:r>
            <a:r>
              <a:rPr lang="uk-UA" sz="8000" b="1" dirty="0" err="1">
                <a:latin typeface="Times New Roman" pitchFamily="18" charset="0"/>
                <a:cs typeface="Times New Roman" pitchFamily="18" charset="0"/>
              </a:rPr>
              <a:t>повчаль-</a:t>
            </a:r>
            <a:endParaRPr lang="uk-UA" sz="8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8000" b="1" dirty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uk-UA" sz="8000" b="1" dirty="0" err="1">
                <a:latin typeface="Times New Roman" pitchFamily="18" charset="0"/>
                <a:cs typeface="Times New Roman" pitchFamily="18" charset="0"/>
              </a:rPr>
              <a:t>ного</a:t>
            </a:r>
            <a:r>
              <a:rPr lang="en-US" sz="8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8000" b="1" dirty="0">
                <a:latin typeface="Times New Roman" pitchFamily="18" charset="0"/>
                <a:cs typeface="Times New Roman" pitchFamily="18" charset="0"/>
              </a:rPr>
              <a:t>змісту</a:t>
            </a:r>
            <a:r>
              <a:rPr lang="en-US" sz="8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80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uk-UA" sz="8000" b="1" dirty="0">
                <a:latin typeface="Times New Roman" pitchFamily="18" charset="0"/>
                <a:cs typeface="Times New Roman" pitchFamily="18" charset="0"/>
              </a:rPr>
              <a:t>   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19013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pedsovet.su/_ld/369/248678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8" cy="6862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i04.fotocdn.net/s18/239/public_pin_l/333/251194903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8496944" cy="612068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3526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95A18E8-EDE9-49F9-93A3-2AAD388418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054" y="-10683"/>
            <a:ext cx="9256573" cy="6769754"/>
          </a:xfrm>
          <a:prstGeom prst="rect">
            <a:avLst/>
          </a:prstGeom>
        </p:spPr>
      </p:pic>
      <p:graphicFrame>
        <p:nvGraphicFramePr>
          <p:cNvPr id="13" name="Таблица 12"/>
          <p:cNvGraphicFramePr>
            <a:graphicFrameLocks noGrp="1"/>
          </p:cNvGraphicFramePr>
          <p:nvPr>
            <p:extLst/>
          </p:nvPr>
        </p:nvGraphicFramePr>
        <p:xfrm>
          <a:off x="629004" y="4740647"/>
          <a:ext cx="5438780" cy="7412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3878">
                  <a:extLst>
                    <a:ext uri="{9D8B030D-6E8A-4147-A177-3AD203B41FA5}">
                      <a16:colId xmlns:a16="http://schemas.microsoft.com/office/drawing/2014/main" xmlns="" val="243939033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627633770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2207380825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3492100688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970506864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913621965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1542486467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3438852843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4238869233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1672096248"/>
                    </a:ext>
                  </a:extLst>
                </a:gridCol>
              </a:tblGrid>
              <a:tr h="741264"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18517201"/>
                  </a:ext>
                </a:extLst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/>
          </p:nvPr>
        </p:nvGraphicFramePr>
        <p:xfrm>
          <a:off x="3350966" y="2516897"/>
          <a:ext cx="5438780" cy="7412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3878">
                  <a:extLst>
                    <a:ext uri="{9D8B030D-6E8A-4147-A177-3AD203B41FA5}">
                      <a16:colId xmlns:a16="http://schemas.microsoft.com/office/drawing/2014/main" xmlns="" val="243939033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627633770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2207380825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3492100688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970506864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913621965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1542486467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3438852843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4238869233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1672096248"/>
                    </a:ext>
                  </a:extLst>
                </a:gridCol>
              </a:tblGrid>
              <a:tr h="741264"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18517201"/>
                  </a:ext>
                </a:extLst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/>
          </p:nvPr>
        </p:nvGraphicFramePr>
        <p:xfrm>
          <a:off x="4980024" y="1775633"/>
          <a:ext cx="2719390" cy="7412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3878">
                  <a:extLst>
                    <a:ext uri="{9D8B030D-6E8A-4147-A177-3AD203B41FA5}">
                      <a16:colId xmlns:a16="http://schemas.microsoft.com/office/drawing/2014/main" xmlns="" val="243939033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627633770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2207380825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3492100688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970506864"/>
                    </a:ext>
                  </a:extLst>
                </a:gridCol>
              </a:tblGrid>
              <a:tr h="741264"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18517201"/>
                  </a:ext>
                </a:extLst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/>
          </p:nvPr>
        </p:nvGraphicFramePr>
        <p:xfrm>
          <a:off x="3348392" y="1026740"/>
          <a:ext cx="3263268" cy="7412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3878">
                  <a:extLst>
                    <a:ext uri="{9D8B030D-6E8A-4147-A177-3AD203B41FA5}">
                      <a16:colId xmlns:a16="http://schemas.microsoft.com/office/drawing/2014/main" xmlns="" val="243939033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627633770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2207380825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3492100688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970506864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913621965"/>
                    </a:ext>
                  </a:extLst>
                </a:gridCol>
              </a:tblGrid>
              <a:tr h="741264"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18517201"/>
                  </a:ext>
                </a:extLst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>
            <p:extLst/>
          </p:nvPr>
        </p:nvGraphicFramePr>
        <p:xfrm>
          <a:off x="5523902" y="3999383"/>
          <a:ext cx="2175512" cy="7412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3878">
                  <a:extLst>
                    <a:ext uri="{9D8B030D-6E8A-4147-A177-3AD203B41FA5}">
                      <a16:colId xmlns:a16="http://schemas.microsoft.com/office/drawing/2014/main" xmlns="" val="243939033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627633770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2207380825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3492100688"/>
                    </a:ext>
                  </a:extLst>
                </a:gridCol>
              </a:tblGrid>
              <a:tr h="741264"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18517201"/>
                  </a:ext>
                </a:extLst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>
            <p:extLst/>
          </p:nvPr>
        </p:nvGraphicFramePr>
        <p:xfrm>
          <a:off x="4980024" y="3258161"/>
          <a:ext cx="1631634" cy="7412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3878">
                  <a:extLst>
                    <a:ext uri="{9D8B030D-6E8A-4147-A177-3AD203B41FA5}">
                      <a16:colId xmlns:a16="http://schemas.microsoft.com/office/drawing/2014/main" xmlns="" val="243939033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627633770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2207380825"/>
                    </a:ext>
                  </a:extLst>
                </a:gridCol>
              </a:tblGrid>
              <a:tr h="741264"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18517201"/>
                  </a:ext>
                </a:extLst>
              </a:tr>
            </a:tbl>
          </a:graphicData>
        </a:graphic>
      </p:graphicFrame>
      <p:sp>
        <p:nvSpPr>
          <p:cNvPr id="30" name="TextBox 29"/>
          <p:cNvSpPr txBox="1"/>
          <p:nvPr/>
        </p:nvSpPr>
        <p:spPr>
          <a:xfrm flipH="1">
            <a:off x="3151226" y="838734"/>
            <a:ext cx="35269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uk-UA" sz="5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 у ж о м у</a:t>
            </a:r>
            <a:endParaRPr lang="en-US" sz="5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973085" y="1674215"/>
            <a:ext cx="31136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uk-UA" sz="5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  о л у б</a:t>
            </a:r>
            <a:endParaRPr lang="en-US" sz="5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250732" y="2390082"/>
            <a:ext cx="55178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uk-UA" sz="5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  о в </a:t>
            </a:r>
            <a:r>
              <a:rPr lang="uk-UA" sz="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uk-UA" sz="5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р и </a:t>
            </a:r>
            <a:r>
              <a:rPr lang="uk-UA" sz="788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uk-UA" sz="5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т</a:t>
            </a:r>
            <a:r>
              <a:rPr lang="uk-UA" sz="67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uk-UA" sz="9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5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о</a:t>
            </a:r>
            <a:endParaRPr lang="en-US" sz="5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08013" y="3108726"/>
            <a:ext cx="23286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uk-UA" sz="5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 </a:t>
            </a:r>
            <a:r>
              <a:rPr lang="uk-UA" sz="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uk-UA" sz="5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uk-UA" sz="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uk-UA" sz="67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uk-UA" sz="5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en-US" sz="5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508349" y="3824971"/>
            <a:ext cx="241123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uk-UA" sz="5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  і  т о </a:t>
            </a:r>
            <a:endParaRPr lang="en-US" sz="5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99841" y="4542673"/>
            <a:ext cx="54825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uk-UA" sz="5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 т р и </a:t>
            </a:r>
            <a:r>
              <a:rPr lang="uk-UA" sz="67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uk-UA" sz="5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 у н </a:t>
            </a:r>
            <a:r>
              <a:rPr lang="uk-UA" sz="82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uk-UA" sz="5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 ц ь</a:t>
            </a:r>
            <a:endParaRPr lang="en-US" sz="5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6" name="Таблица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4875242"/>
              </p:ext>
            </p:extLst>
          </p:nvPr>
        </p:nvGraphicFramePr>
        <p:xfrm>
          <a:off x="621746" y="4739864"/>
          <a:ext cx="5438780" cy="7412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3878">
                  <a:extLst>
                    <a:ext uri="{9D8B030D-6E8A-4147-A177-3AD203B41FA5}">
                      <a16:colId xmlns:a16="http://schemas.microsoft.com/office/drawing/2014/main" xmlns="" val="243939033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627633770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2207380825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3492100688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970506864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913621965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1542486467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3438852843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4238869233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1672096248"/>
                    </a:ext>
                  </a:extLst>
                </a:gridCol>
              </a:tblGrid>
              <a:tr h="741264"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18517201"/>
                  </a:ext>
                </a:extLst>
              </a:tr>
            </a:tbl>
          </a:graphicData>
        </a:graphic>
      </p:graphicFrame>
      <p:graphicFrame>
        <p:nvGraphicFramePr>
          <p:cNvPr id="37" name="Таблица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5437265"/>
              </p:ext>
            </p:extLst>
          </p:nvPr>
        </p:nvGraphicFramePr>
        <p:xfrm>
          <a:off x="3341136" y="2513612"/>
          <a:ext cx="5438780" cy="7412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3878">
                  <a:extLst>
                    <a:ext uri="{9D8B030D-6E8A-4147-A177-3AD203B41FA5}">
                      <a16:colId xmlns:a16="http://schemas.microsoft.com/office/drawing/2014/main" xmlns="" val="243939033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627633770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2207380825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3492100688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970506864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913621965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1542486467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3438852843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4238869233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1672096248"/>
                    </a:ext>
                  </a:extLst>
                </a:gridCol>
              </a:tblGrid>
              <a:tr h="741264"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18517201"/>
                  </a:ext>
                </a:extLst>
              </a:tr>
            </a:tbl>
          </a:graphicData>
        </a:graphic>
      </p:graphicFrame>
      <p:graphicFrame>
        <p:nvGraphicFramePr>
          <p:cNvPr id="38" name="Таблица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6489937"/>
              </p:ext>
            </p:extLst>
          </p:nvPr>
        </p:nvGraphicFramePr>
        <p:xfrm>
          <a:off x="4969535" y="1772816"/>
          <a:ext cx="2719390" cy="7412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3878">
                  <a:extLst>
                    <a:ext uri="{9D8B030D-6E8A-4147-A177-3AD203B41FA5}">
                      <a16:colId xmlns:a16="http://schemas.microsoft.com/office/drawing/2014/main" xmlns="" val="243939033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627633770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2207380825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3492100688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970506864"/>
                    </a:ext>
                  </a:extLst>
                </a:gridCol>
              </a:tblGrid>
              <a:tr h="741264"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18517201"/>
                  </a:ext>
                </a:extLst>
              </a:tr>
            </a:tbl>
          </a:graphicData>
        </a:graphic>
      </p:graphicFrame>
      <p:graphicFrame>
        <p:nvGraphicFramePr>
          <p:cNvPr id="39" name="Таблица 38"/>
          <p:cNvGraphicFramePr>
            <a:graphicFrameLocks noGrp="1"/>
          </p:cNvGraphicFramePr>
          <p:nvPr>
            <p:extLst/>
          </p:nvPr>
        </p:nvGraphicFramePr>
        <p:xfrm>
          <a:off x="3341453" y="1020169"/>
          <a:ext cx="3263268" cy="7412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3878">
                  <a:extLst>
                    <a:ext uri="{9D8B030D-6E8A-4147-A177-3AD203B41FA5}">
                      <a16:colId xmlns:a16="http://schemas.microsoft.com/office/drawing/2014/main" xmlns="" val="243939033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627633770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2207380825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3492100688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970506864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913621965"/>
                    </a:ext>
                  </a:extLst>
                </a:gridCol>
              </a:tblGrid>
              <a:tr h="741264"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18517201"/>
                  </a:ext>
                </a:extLst>
              </a:tr>
            </a:tbl>
          </a:graphicData>
        </a:graphic>
      </p:graphicFrame>
      <p:graphicFrame>
        <p:nvGraphicFramePr>
          <p:cNvPr id="40" name="Таблица 39"/>
          <p:cNvGraphicFramePr>
            <a:graphicFrameLocks noGrp="1"/>
          </p:cNvGraphicFramePr>
          <p:nvPr>
            <p:extLst/>
          </p:nvPr>
        </p:nvGraphicFramePr>
        <p:xfrm>
          <a:off x="5516963" y="3992812"/>
          <a:ext cx="2175512" cy="7412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3878">
                  <a:extLst>
                    <a:ext uri="{9D8B030D-6E8A-4147-A177-3AD203B41FA5}">
                      <a16:colId xmlns:a16="http://schemas.microsoft.com/office/drawing/2014/main" xmlns="" val="243939033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627633770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2207380825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3492100688"/>
                    </a:ext>
                  </a:extLst>
                </a:gridCol>
              </a:tblGrid>
              <a:tr h="741264"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18517201"/>
                  </a:ext>
                </a:extLst>
              </a:tr>
            </a:tbl>
          </a:graphicData>
        </a:graphic>
      </p:graphicFrame>
      <p:graphicFrame>
        <p:nvGraphicFramePr>
          <p:cNvPr id="41" name="Таблица 40"/>
          <p:cNvGraphicFramePr>
            <a:graphicFrameLocks noGrp="1"/>
          </p:cNvGraphicFramePr>
          <p:nvPr>
            <p:extLst/>
          </p:nvPr>
        </p:nvGraphicFramePr>
        <p:xfrm>
          <a:off x="4973085" y="3251590"/>
          <a:ext cx="1631634" cy="7412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3878">
                  <a:extLst>
                    <a:ext uri="{9D8B030D-6E8A-4147-A177-3AD203B41FA5}">
                      <a16:colId xmlns:a16="http://schemas.microsoft.com/office/drawing/2014/main" xmlns="" val="243939033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627633770"/>
                    </a:ext>
                  </a:extLst>
                </a:gridCol>
                <a:gridCol w="543878">
                  <a:extLst>
                    <a:ext uri="{9D8B030D-6E8A-4147-A177-3AD203B41FA5}">
                      <a16:colId xmlns:a16="http://schemas.microsoft.com/office/drawing/2014/main" xmlns="" val="2207380825"/>
                    </a:ext>
                  </a:extLst>
                </a:gridCol>
              </a:tblGrid>
              <a:tr h="741264"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18517201"/>
                  </a:ext>
                </a:extLst>
              </a:tr>
            </a:tbl>
          </a:graphicData>
        </a:graphic>
      </p:graphicFrame>
      <p:sp>
        <p:nvSpPr>
          <p:cNvPr id="48" name="TextBox 47"/>
          <p:cNvSpPr txBox="1"/>
          <p:nvPr/>
        </p:nvSpPr>
        <p:spPr>
          <a:xfrm>
            <a:off x="2832028" y="1017764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uk-UA" sz="3600" b="1" dirty="0">
                <a:solidFill>
                  <a:prstClr val="black"/>
                </a:solidFill>
                <a:latin typeface="Calibri" panose="020F0502020204030204"/>
              </a:rPr>
              <a:t>1</a:t>
            </a:r>
            <a:endParaRPr lang="en-US" sz="360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873236" y="2564988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uk-UA" sz="3600" b="1" dirty="0">
                <a:solidFill>
                  <a:prstClr val="black"/>
                </a:solidFill>
                <a:latin typeface="Calibri" panose="020F0502020204030204"/>
              </a:rPr>
              <a:t>3</a:t>
            </a:r>
            <a:endParaRPr lang="en-US" sz="360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514228" y="3332893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uk-UA" sz="3600" b="1" dirty="0">
                <a:solidFill>
                  <a:prstClr val="black"/>
                </a:solidFill>
                <a:latin typeface="Calibri" panose="020F0502020204030204"/>
              </a:rPr>
              <a:t>4</a:t>
            </a:r>
            <a:endParaRPr lang="en-US" sz="360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509116" y="1794704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uk-UA" sz="3600" b="1" dirty="0">
                <a:solidFill>
                  <a:prstClr val="black"/>
                </a:solidFill>
                <a:latin typeface="Calibri" panose="020F0502020204030204"/>
              </a:rPr>
              <a:t>2</a:t>
            </a:r>
            <a:endParaRPr lang="en-US" sz="360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008013" y="3982781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uk-UA" sz="3600" b="1" dirty="0">
                <a:solidFill>
                  <a:prstClr val="black"/>
                </a:solidFill>
                <a:latin typeface="Calibri" panose="020F0502020204030204"/>
              </a:rPr>
              <a:t>5</a:t>
            </a:r>
            <a:endParaRPr lang="en-US" sz="360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17662" y="4792552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uk-UA" sz="3600" b="1" dirty="0">
                <a:solidFill>
                  <a:prstClr val="black"/>
                </a:solidFill>
                <a:latin typeface="Calibri" panose="020F0502020204030204"/>
              </a:rPr>
              <a:t>6</a:t>
            </a:r>
            <a:endParaRPr lang="en-US" sz="360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71478"/>
              </p:ext>
            </p:extLst>
          </p:nvPr>
        </p:nvGraphicFramePr>
        <p:xfrm>
          <a:off x="5502701" y="1026740"/>
          <a:ext cx="574743" cy="44543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4743">
                  <a:extLst>
                    <a:ext uri="{9D8B030D-6E8A-4147-A177-3AD203B41FA5}">
                      <a16:colId xmlns:a16="http://schemas.microsoft.com/office/drawing/2014/main" xmlns="" val="3491593480"/>
                    </a:ext>
                  </a:extLst>
                </a:gridCol>
              </a:tblGrid>
              <a:tr h="741663">
                <a:tc>
                  <a:txBody>
                    <a:bodyPr/>
                    <a:lstStyle/>
                    <a:p>
                      <a:pPr algn="ctr"/>
                      <a:r>
                        <a:rPr lang="uk-UA" sz="41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en-US" sz="41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1642676"/>
                  </a:ext>
                </a:extLst>
              </a:tr>
              <a:tr h="746075">
                <a:tc>
                  <a:txBody>
                    <a:bodyPr/>
                    <a:lstStyle/>
                    <a:p>
                      <a:pPr algn="ctr"/>
                      <a:r>
                        <a:rPr lang="uk-UA" sz="41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 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8050500"/>
                  </a:ext>
                </a:extLst>
              </a:tr>
              <a:tr h="741663">
                <a:tc>
                  <a:txBody>
                    <a:bodyPr/>
                    <a:lstStyle/>
                    <a:p>
                      <a:pPr algn="ctr"/>
                      <a:r>
                        <a:rPr lang="uk-UA" sz="41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en-US" sz="41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279702"/>
                  </a:ext>
                </a:extLst>
              </a:tr>
              <a:tr h="741663">
                <a:tc>
                  <a:txBody>
                    <a:bodyPr/>
                    <a:lstStyle/>
                    <a:p>
                      <a:pPr algn="ctr"/>
                      <a:r>
                        <a:rPr lang="uk-UA" sz="41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en-US" sz="41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73213905"/>
                  </a:ext>
                </a:extLst>
              </a:tr>
              <a:tr h="741663">
                <a:tc>
                  <a:txBody>
                    <a:bodyPr/>
                    <a:lstStyle/>
                    <a:p>
                      <a:pPr algn="ctr"/>
                      <a:r>
                        <a:rPr lang="uk-UA" sz="41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en-US" sz="41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62969404"/>
                  </a:ext>
                </a:extLst>
              </a:tr>
              <a:tr h="741663">
                <a:tc>
                  <a:txBody>
                    <a:bodyPr/>
                    <a:lstStyle/>
                    <a:p>
                      <a:pPr algn="ctr"/>
                      <a:r>
                        <a:rPr lang="uk-UA" sz="41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en-US" sz="41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27553062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475656" y="-10684"/>
            <a:ext cx="576064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uk-UA" sz="6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Кросворд</a:t>
            </a:r>
            <a:endParaRPr lang="ru-RU" sz="6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70751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12BED8B7-ACE9-49FE-8A9A-3A15AD8B59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32655" y="-80449"/>
            <a:ext cx="11377264" cy="694071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CDAF13C-4CE3-4C71-8223-280C736505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80728" y="4293515"/>
            <a:ext cx="792088" cy="86409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-108520" y="389016"/>
            <a:ext cx="950505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7200" b="1" dirty="0">
                <a:solidFill>
                  <a:srgbClr val="FF0000"/>
                </a:solidFill>
              </a:rPr>
              <a:t>     Мораль </a:t>
            </a:r>
            <a:r>
              <a:rPr lang="uk-UA" sz="7200" dirty="0"/>
              <a:t>–</a:t>
            </a:r>
          </a:p>
          <a:p>
            <a:r>
              <a:rPr lang="uk-UA" sz="8000" dirty="0"/>
              <a:t>це повчальний  </a:t>
            </a:r>
          </a:p>
          <a:p>
            <a:r>
              <a:rPr lang="uk-UA" sz="8000" dirty="0"/>
              <a:t>висновок байки.  Часто вона звучить  </a:t>
            </a:r>
          </a:p>
          <a:p>
            <a:r>
              <a:rPr lang="uk-UA" sz="8000" dirty="0"/>
              <a:t>        наче</a:t>
            </a:r>
            <a:r>
              <a:rPr lang="uk-UA" sz="7200" b="1" dirty="0"/>
              <a:t> прислів'я.</a:t>
            </a:r>
            <a:endParaRPr lang="ru-RU" sz="7200" b="1" dirty="0"/>
          </a:p>
        </p:txBody>
      </p:sp>
    </p:spTree>
    <p:extLst>
      <p:ext uri="{BB962C8B-B14F-4D97-AF65-F5344CB8AC3E}">
        <p14:creationId xmlns:p14="http://schemas.microsoft.com/office/powerpoint/2010/main" val="4724958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pedsovet.su/_ld/369/248678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601" y="-36005"/>
            <a:ext cx="914400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95A18E8-EDE9-49F9-93A3-2AAD388418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24744" y="2348880"/>
            <a:ext cx="1452607" cy="1801202"/>
          </a:xfrm>
          <a:prstGeom prst="rect">
            <a:avLst/>
          </a:prstGeom>
        </p:spPr>
      </p:pic>
      <p:pic>
        <p:nvPicPr>
          <p:cNvPr id="4098" name="Picture 2" descr="C:\Users\admin\Desktop\4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61256"/>
            <a:ext cx="4644008" cy="629674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2.bp.blogspot.com/-Ghn8DY4pGv8/VNx4J5S-L9I/AAAAAAAAANA/kere4MmioME/s1600/6_27%2B%E2%80%94%2B%D0%BA%D0%BE%D0%BF%D0%B8%D1%8F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6032"/>
            <a:ext cx="4320480" cy="626469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2307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edsovet.su/_ld/369/248678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8632" y="0"/>
            <a:ext cx="9292631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476672"/>
            <a:ext cx="88924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000" b="1" dirty="0">
                <a:solidFill>
                  <a:srgbClr val="CC00CC"/>
                </a:solidFill>
              </a:rPr>
              <a:t>Алегорія</a:t>
            </a:r>
            <a:r>
              <a:rPr lang="uk-UA" sz="5400" b="1" dirty="0">
                <a:solidFill>
                  <a:srgbClr val="CC00CC"/>
                </a:solidFill>
              </a:rPr>
              <a:t> </a:t>
            </a:r>
            <a:r>
              <a:rPr lang="uk-UA" sz="5400" b="1" dirty="0" err="1"/>
              <a:t>–це</a:t>
            </a:r>
            <a:r>
              <a:rPr lang="uk-UA" sz="5400" b="1" dirty="0"/>
              <a:t> відображення</a:t>
            </a:r>
          </a:p>
          <a:p>
            <a:r>
              <a:rPr lang="uk-UA" sz="5400" b="1" dirty="0"/>
              <a:t> одного предмета через   </a:t>
            </a:r>
          </a:p>
          <a:p>
            <a:r>
              <a:rPr lang="uk-UA" sz="5400" b="1" dirty="0"/>
              <a:t> інший.</a:t>
            </a:r>
            <a:endParaRPr lang="ru-RU" sz="5400" dirty="0">
              <a:solidFill>
                <a:srgbClr val="CC00CC"/>
              </a:solidFill>
            </a:endParaRPr>
          </a:p>
        </p:txBody>
      </p:sp>
      <p:pic>
        <p:nvPicPr>
          <p:cNvPr id="14340" name="Picture 4" descr="http://2planeta.ru/_nw/507/4918775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492896"/>
            <a:ext cx="3231307" cy="357135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http://xn--80aaukc.xn--j1amh/chukovski_ajbolit/2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1211" y="2996952"/>
            <a:ext cx="2844316" cy="3417851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6" name="Picture 10" descr="http://animalsfoto.com/photo/9e/9e29d90ad2e419d8251403a8e8ef868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05" y="2996952"/>
            <a:ext cx="2701305" cy="367891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4886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7FDF06A3-9303-437B-9B52-E4C6EEF81C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6017"/>
            <a:ext cx="9324527" cy="690237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2C7BFB0-EEA1-4342-A53F-F30C62A5AF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836712" y="3242101"/>
            <a:ext cx="1656184" cy="299695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260648"/>
            <a:ext cx="93245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5400" b="1" dirty="0"/>
          </a:p>
        </p:txBody>
      </p:sp>
      <p:pic>
        <p:nvPicPr>
          <p:cNvPr id="5122" name="Picture 2" descr="C:\Users\admin\Desktop\17127907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1294" y="35469"/>
            <a:ext cx="4965456" cy="569037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0B64364-3D56-4C36-BBC1-696BB47E15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836712" y="1964761"/>
            <a:ext cx="1152128" cy="108012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CDAF13C-4CE3-4C71-8223-280C736505C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052735" y="35469"/>
            <a:ext cx="1728192" cy="166534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971600" y="3445950"/>
            <a:ext cx="7200799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r>
              <a:rPr lang="en-US" b="1" dirty="0"/>
              <a:t>            </a:t>
            </a:r>
            <a:r>
              <a:rPr lang="uk-UA" sz="7200" b="1" dirty="0">
                <a:solidFill>
                  <a:schemeClr val="bg1"/>
                </a:solidFill>
              </a:rPr>
              <a:t>Леонід Глібов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288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FD98761-118A-40E2-9E70-8D2DDBDA7E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92" y="0"/>
            <a:ext cx="9143998" cy="685799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23528" y="970319"/>
            <a:ext cx="89644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7200" b="1" dirty="0"/>
              <a:t>С е і м з л і о т е п р</a:t>
            </a:r>
            <a:endParaRPr lang="ru-RU" sz="7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1042" y="2228669"/>
            <a:ext cx="89644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7200" b="1" u="sng" dirty="0"/>
              <a:t>С </a:t>
            </a:r>
            <a:r>
              <a:rPr lang="uk-UA" sz="7200" b="1" dirty="0"/>
              <a:t>е </a:t>
            </a:r>
            <a:r>
              <a:rPr lang="uk-UA" sz="7200" b="1" u="sng" dirty="0"/>
              <a:t>і</a:t>
            </a:r>
            <a:r>
              <a:rPr lang="uk-UA" sz="7200" b="1" dirty="0"/>
              <a:t> </a:t>
            </a:r>
            <a:r>
              <a:rPr lang="uk-UA" sz="7200" b="1" u="sng" dirty="0"/>
              <a:t>м</a:t>
            </a:r>
            <a:r>
              <a:rPr lang="uk-UA" sz="7200" b="1" dirty="0"/>
              <a:t> з </a:t>
            </a:r>
            <a:r>
              <a:rPr lang="uk-UA" sz="7200" b="1" u="sng" dirty="0"/>
              <a:t>л</a:t>
            </a:r>
            <a:r>
              <a:rPr lang="uk-UA" sz="7200" b="1" dirty="0"/>
              <a:t> </a:t>
            </a:r>
            <a:r>
              <a:rPr lang="uk-UA" sz="7200" b="1" u="sng" dirty="0"/>
              <a:t>і </a:t>
            </a:r>
            <a:r>
              <a:rPr lang="uk-UA" sz="7200" b="1" dirty="0"/>
              <a:t>о </a:t>
            </a:r>
            <a:r>
              <a:rPr lang="uk-UA" sz="7200" b="1" u="sng" dirty="0"/>
              <a:t>т</a:t>
            </a:r>
            <a:r>
              <a:rPr lang="uk-UA" sz="7200" b="1" dirty="0"/>
              <a:t> </a:t>
            </a:r>
            <a:r>
              <a:rPr lang="uk-UA" sz="7200" b="1" u="sng" dirty="0"/>
              <a:t>е</a:t>
            </a:r>
            <a:r>
              <a:rPr lang="uk-UA" sz="7200" b="1" dirty="0"/>
              <a:t> п </a:t>
            </a:r>
            <a:r>
              <a:rPr lang="uk-UA" sz="7200" b="1" u="sng" dirty="0"/>
              <a:t>р</a:t>
            </a:r>
            <a:endParaRPr lang="ru-RU" sz="7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" y="3140968"/>
            <a:ext cx="9143998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900" b="1" dirty="0"/>
              <a:t>  </a:t>
            </a:r>
            <a:r>
              <a:rPr lang="ru-RU" sz="19900" b="1" dirty="0" err="1">
                <a:solidFill>
                  <a:srgbClr val="F40C12"/>
                </a:solidFill>
              </a:rPr>
              <a:t>Езоп</a:t>
            </a:r>
            <a:endParaRPr lang="ru-RU" sz="19900" b="1" dirty="0">
              <a:solidFill>
                <a:srgbClr val="F40C1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53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2C7BFB0-EEA1-4342-A53F-F30C62A5AF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011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8725CBF-8920-46FA-87E9-8C6EA8DBDA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96752" y="4365104"/>
            <a:ext cx="1944216" cy="139632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283968" y="620688"/>
            <a:ext cx="4248472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600" b="1" dirty="0"/>
              <a:t> </a:t>
            </a:r>
            <a:r>
              <a:rPr lang="ru-RU" sz="9600" b="1" dirty="0" err="1"/>
              <a:t>Езоп</a:t>
            </a:r>
            <a:endParaRPr lang="en-US" sz="9600" b="1" dirty="0"/>
          </a:p>
          <a:p>
            <a:pPr>
              <a:lnSpc>
                <a:spcPct val="150000"/>
              </a:lnSpc>
            </a:pPr>
            <a:r>
              <a:rPr lang="uk-UA" sz="8000" b="1" dirty="0"/>
              <a:t>перший   </a:t>
            </a:r>
          </a:p>
          <a:p>
            <a:r>
              <a:rPr lang="uk-UA" sz="8000" b="1" dirty="0"/>
              <a:t> байкар</a:t>
            </a:r>
            <a:endParaRPr lang="ru-RU" sz="7200" b="1" dirty="0"/>
          </a:p>
        </p:txBody>
      </p:sp>
      <p:pic>
        <p:nvPicPr>
          <p:cNvPr id="6" name="Picture 2" descr="C:\Users\Елена\Desktop\Diego_Velasquez,_Aesop.jpg">
            <a:extLst>
              <a:ext uri="{FF2B5EF4-FFF2-40B4-BE49-F238E27FC236}">
                <a16:creationId xmlns:a16="http://schemas.microsoft.com/office/drawing/2014/main" xmlns="" id="{DEE7223E-C5DE-4FAA-B882-DF86C9666B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182" y="836712"/>
            <a:ext cx="3606802" cy="585039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81039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pedsovet.su/_ld/369/248678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48375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200" b="1" dirty="0"/>
              <a:t>              </a:t>
            </a:r>
            <a:r>
              <a:rPr lang="uk-UA" sz="7200" b="1" dirty="0"/>
              <a:t>Байка</a:t>
            </a:r>
            <a:endParaRPr lang="en-US" sz="7200" b="1" dirty="0"/>
          </a:p>
          <a:p>
            <a:r>
              <a:rPr lang="uk-UA" sz="5400" b="1" dirty="0"/>
              <a:t>«Двоє</a:t>
            </a:r>
            <a:r>
              <a:rPr lang="en-US" sz="5400" b="1" dirty="0"/>
              <a:t> </a:t>
            </a:r>
            <a:r>
              <a:rPr lang="uk-UA" sz="5400" b="1" dirty="0"/>
              <a:t>приятелів</a:t>
            </a:r>
            <a:r>
              <a:rPr lang="en-US" sz="5400" b="1" dirty="0"/>
              <a:t> </a:t>
            </a:r>
            <a:r>
              <a:rPr lang="uk-UA" sz="5400" b="1" dirty="0"/>
              <a:t>і ведмідь»</a:t>
            </a:r>
            <a:endParaRPr lang="ru-RU" sz="5400" dirty="0"/>
          </a:p>
        </p:txBody>
      </p:sp>
      <p:pic>
        <p:nvPicPr>
          <p:cNvPr id="2050" name="Picture 2" descr="https://profilib.net/reader/40/24/b82440/05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046335"/>
            <a:ext cx="8208912" cy="471004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8746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900igr.net/up/datai/97448/0001-001-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703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://pedsovet.su/_ld/369/2486786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4984" y="4011826"/>
            <a:ext cx="3203848" cy="191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404664"/>
            <a:ext cx="806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/>
              <a:t> 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3982998"/>
            <a:ext cx="554461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b="1" dirty="0" err="1">
                <a:solidFill>
                  <a:srgbClr val="CC00CC"/>
                </a:solidFill>
              </a:rPr>
              <a:t>Словникова</a:t>
            </a:r>
            <a:r>
              <a:rPr lang="ru-RU" sz="8000" b="1" dirty="0">
                <a:solidFill>
                  <a:srgbClr val="CC00CC"/>
                </a:solidFill>
              </a:rPr>
              <a:t>         </a:t>
            </a:r>
          </a:p>
          <a:p>
            <a:r>
              <a:rPr lang="ru-RU" sz="8000" b="1" dirty="0">
                <a:solidFill>
                  <a:srgbClr val="CC00CC"/>
                </a:solidFill>
              </a:rPr>
              <a:t>     робота</a:t>
            </a:r>
            <a:r>
              <a:rPr lang="ru-RU" sz="8000" b="1" i="1" dirty="0">
                <a:solidFill>
                  <a:srgbClr val="CC00CC"/>
                </a:solidFill>
              </a:rPr>
              <a:t> </a:t>
            </a:r>
            <a:endParaRPr lang="ru-RU" sz="8000" dirty="0">
              <a:solidFill>
                <a:srgbClr val="CC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920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pedsovet.su/_ld/369/248678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429" y="-49088"/>
            <a:ext cx="9505056" cy="70294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7037" y="188640"/>
            <a:ext cx="87129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    ЧИТАННЯ БАЙКИ     </a:t>
            </a:r>
            <a:endParaRPr lang="ru-RU" sz="6000" b="1" dirty="0">
              <a:solidFill>
                <a:srgbClr val="66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108520" y="2852936"/>
            <a:ext cx="88474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8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http://www.p54.lublin.eu/wp-content/uploads/dzieci-nauczycielk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52736"/>
            <a:ext cx="8506477" cy="571500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9411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pedsovet.su/_ld/369/248678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570" y="-135"/>
            <a:ext cx="925252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108520" y="17579"/>
            <a:ext cx="95050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b="1" dirty="0" smtClean="0">
                <a:solidFill>
                  <a:srgbClr val="6600CC"/>
                </a:solidFill>
              </a:rPr>
              <a:t>        Очікування.</a:t>
            </a:r>
          </a:p>
          <a:p>
            <a:r>
              <a:rPr lang="uk-UA" sz="7200" b="1" dirty="0" smtClean="0">
                <a:solidFill>
                  <a:srgbClr val="990000"/>
                </a:solidFill>
              </a:rPr>
              <a:t>Вправа « Мікрофон»</a:t>
            </a:r>
            <a:endParaRPr lang="ru-RU" sz="7200" b="1" dirty="0">
              <a:solidFill>
                <a:srgbClr val="990000"/>
              </a:solidFill>
            </a:endParaRPr>
          </a:p>
        </p:txBody>
      </p:sp>
      <p:pic>
        <p:nvPicPr>
          <p:cNvPr id="1028" name="Picture 4" descr="http://classpic.ru/wp-content/uploads/Mikrofon-na-krasnom-fon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232" y="2420888"/>
            <a:ext cx="8159552" cy="4032448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33485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edsovet.su/_ld/369/248678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2562" y="-51477"/>
            <a:ext cx="9505056" cy="70294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14309" y="692696"/>
            <a:ext cx="164500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/>
              <a:t>1. </a:t>
            </a:r>
            <a:r>
              <a:rPr lang="uk-UA" sz="6000" b="1" dirty="0">
                <a:solidFill>
                  <a:srgbClr val="0000FF"/>
                </a:solidFill>
              </a:rPr>
              <a:t>НІ</a:t>
            </a:r>
            <a:endParaRPr lang="ru-RU" sz="6000" b="1" dirty="0">
              <a:solidFill>
                <a:srgbClr val="00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3741" y="1570398"/>
            <a:ext cx="218271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/>
              <a:t>2. </a:t>
            </a:r>
            <a:r>
              <a:rPr lang="uk-UA" sz="6000" b="1" dirty="0">
                <a:solidFill>
                  <a:srgbClr val="F40C12"/>
                </a:solidFill>
              </a:rPr>
              <a:t>ТАК</a:t>
            </a:r>
            <a:endParaRPr lang="ru-RU" sz="4000" b="1" dirty="0">
              <a:solidFill>
                <a:srgbClr val="F40C1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3544" y="2447560"/>
            <a:ext cx="18022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/>
              <a:t>3. </a:t>
            </a:r>
            <a:r>
              <a:rPr lang="uk-UA" sz="6000" b="1" dirty="0">
                <a:solidFill>
                  <a:srgbClr val="0000FF"/>
                </a:solidFill>
              </a:rPr>
              <a:t>НІ</a:t>
            </a:r>
            <a:endParaRPr lang="ru-RU" sz="6000" b="1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7945" y="3383215"/>
            <a:ext cx="18134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/>
              <a:t>4. </a:t>
            </a:r>
            <a:r>
              <a:rPr lang="uk-UA" sz="6000" b="1" dirty="0">
                <a:solidFill>
                  <a:srgbClr val="0000FF"/>
                </a:solidFill>
              </a:rPr>
              <a:t>НІ</a:t>
            </a:r>
            <a:endParaRPr lang="ru-RU" sz="6000" b="1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0844" y="4221088"/>
            <a:ext cx="22456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/>
              <a:t>5. </a:t>
            </a:r>
            <a:r>
              <a:rPr lang="uk-UA" sz="6000" b="1" dirty="0">
                <a:solidFill>
                  <a:srgbClr val="F40C12"/>
                </a:solidFill>
              </a:rPr>
              <a:t>ТАК</a:t>
            </a:r>
            <a:endParaRPr lang="ru-RU" sz="6000" b="1" dirty="0">
              <a:solidFill>
                <a:srgbClr val="F40C1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3740" y="5109413"/>
            <a:ext cx="23981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/>
              <a:t>6. </a:t>
            </a:r>
            <a:r>
              <a:rPr lang="uk-UA" sz="6000" b="1" dirty="0">
                <a:solidFill>
                  <a:srgbClr val="F40C12"/>
                </a:solidFill>
              </a:rPr>
              <a:t>ТАК</a:t>
            </a:r>
            <a:endParaRPr lang="ru-RU" sz="6000" b="1" dirty="0">
              <a:solidFill>
                <a:srgbClr val="F40C1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69026" y="692696"/>
            <a:ext cx="26471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/>
              <a:t>7. </a:t>
            </a:r>
            <a:r>
              <a:rPr lang="uk-UA" sz="6000" b="1" dirty="0">
                <a:solidFill>
                  <a:srgbClr val="F40C12"/>
                </a:solidFill>
              </a:rPr>
              <a:t>ТАК</a:t>
            </a:r>
            <a:endParaRPr lang="ru-RU" sz="6000" b="1" dirty="0">
              <a:solidFill>
                <a:srgbClr val="F40C1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79105" y="1570397"/>
            <a:ext cx="1683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/>
              <a:t>8. </a:t>
            </a:r>
            <a:r>
              <a:rPr lang="uk-UA" sz="6000" b="1" dirty="0">
                <a:solidFill>
                  <a:srgbClr val="0000FF"/>
                </a:solidFill>
              </a:rPr>
              <a:t>НІ</a:t>
            </a:r>
            <a:endParaRPr lang="ru-RU" sz="6000" b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79105" y="2447560"/>
            <a:ext cx="218271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/>
              <a:t>9. </a:t>
            </a:r>
            <a:r>
              <a:rPr lang="uk-UA" sz="6000" b="1" dirty="0">
                <a:solidFill>
                  <a:srgbClr val="F40C12"/>
                </a:solidFill>
              </a:rPr>
              <a:t>ТАК</a:t>
            </a:r>
            <a:endParaRPr lang="ru-RU" sz="6000" b="1" dirty="0">
              <a:solidFill>
                <a:srgbClr val="F40C1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79105" y="3383215"/>
            <a:ext cx="243650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/>
              <a:t>10. </a:t>
            </a:r>
            <a:r>
              <a:rPr lang="uk-UA" sz="6000" b="1" dirty="0">
                <a:solidFill>
                  <a:srgbClr val="F40C12"/>
                </a:solidFill>
              </a:rPr>
              <a:t>Так</a:t>
            </a:r>
            <a:endParaRPr lang="ru-RU" sz="6000" b="1" dirty="0">
              <a:solidFill>
                <a:srgbClr val="F40C12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04110" y="4221088"/>
            <a:ext cx="20345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/>
              <a:t>11. </a:t>
            </a:r>
            <a:r>
              <a:rPr lang="uk-UA" sz="6000" b="1" dirty="0">
                <a:solidFill>
                  <a:srgbClr val="0000FF"/>
                </a:solidFill>
              </a:rPr>
              <a:t>НІ</a:t>
            </a:r>
            <a:endParaRPr lang="ru-RU" sz="6000" b="1" dirty="0">
              <a:solidFill>
                <a:srgbClr val="0000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04110" y="5109414"/>
            <a:ext cx="29441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/>
              <a:t>12. </a:t>
            </a:r>
            <a:r>
              <a:rPr lang="uk-UA" sz="6000" b="1" dirty="0">
                <a:solidFill>
                  <a:srgbClr val="F40C12"/>
                </a:solidFill>
              </a:rPr>
              <a:t>ТАК</a:t>
            </a:r>
            <a:endParaRPr lang="ru-RU" sz="6000" b="1" dirty="0">
              <a:solidFill>
                <a:srgbClr val="F40C12"/>
              </a:solidFill>
            </a:endParaRPr>
          </a:p>
        </p:txBody>
      </p:sp>
      <p:pic>
        <p:nvPicPr>
          <p:cNvPr id="3074" name="Picture 2" descr="http://fanread.ru/store/book/pictures/4/?src=12383828&amp;i=143&amp;ext=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697" y="516957"/>
            <a:ext cx="2905125" cy="2997743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www.planetaskazok.ru/images/stories/tolstoyL/1/09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057" y="3662941"/>
            <a:ext cx="2586765" cy="264637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671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pedsovet.su/_ld/369/248678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8323"/>
            <a:ext cx="9505056" cy="70294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s://im0-tub-ua.yandex.net/i?id=99b5b13966e1e6b47eb55f4bc3a697da-l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80" y="1844824"/>
            <a:ext cx="7416824" cy="529084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219998"/>
            <a:ext cx="878497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8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Гра </a:t>
            </a:r>
            <a:r>
              <a:rPr lang="uk-UA" sz="8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«Естафета»</a:t>
            </a:r>
            <a:endParaRPr lang="ru-RU" sz="8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2362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edsovet.su/_ld/369/248678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00323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4" y="188640"/>
            <a:ext cx="806489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66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Фізкультхвилинка</a:t>
            </a:r>
            <a:endParaRPr lang="ru-RU" sz="66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20zoshmk.at.ua/_nw/0/8962953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79037"/>
            <a:ext cx="8496944" cy="526233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2387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edsovet.su/_ld/369/248678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685" y="0"/>
            <a:ext cx="9269086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332656"/>
            <a:ext cx="842493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600" b="1" dirty="0">
                <a:solidFill>
                  <a:srgbClr val="CC00CC"/>
                </a:solidFill>
              </a:rPr>
              <a:t>   В</a:t>
            </a:r>
            <a:r>
              <a:rPr lang="ru-RU" sz="6600" b="1" dirty="0" err="1">
                <a:solidFill>
                  <a:srgbClr val="CC00CC"/>
                </a:solidFill>
              </a:rPr>
              <a:t>ибіркове</a:t>
            </a:r>
            <a:r>
              <a:rPr lang="ru-RU" sz="6600" b="1" dirty="0">
                <a:solidFill>
                  <a:srgbClr val="CC00CC"/>
                </a:solidFill>
              </a:rPr>
              <a:t> </a:t>
            </a:r>
            <a:r>
              <a:rPr lang="ru-RU" sz="6600" b="1" dirty="0" err="1">
                <a:solidFill>
                  <a:srgbClr val="CC00CC"/>
                </a:solidFill>
              </a:rPr>
              <a:t>читання</a:t>
            </a:r>
            <a:endParaRPr lang="ru-RU" sz="6600" dirty="0">
              <a:solidFill>
                <a:srgbClr val="CC00CC"/>
              </a:solidFill>
            </a:endParaRPr>
          </a:p>
        </p:txBody>
      </p:sp>
      <p:pic>
        <p:nvPicPr>
          <p:cNvPr id="3074" name="Picture 2" descr="https://cdn1.imgbb.ru/user/79/795683/201606/e7e7aabc3d019bac432ef403bbed170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8424936" cy="504056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9505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pedsovet.su/_ld/369/248678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685" y="0"/>
            <a:ext cx="9269086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260648"/>
            <a:ext cx="88924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7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Діалог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7200" b="1" dirty="0">
                <a:latin typeface="Times New Roman" pitchFamily="18" charset="0"/>
                <a:cs typeface="Times New Roman" pitchFamily="18" charset="0"/>
              </a:rPr>
              <a:t>– це   розмова </a:t>
            </a:r>
            <a:r>
              <a:rPr lang="en-US" sz="7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uk-UA" sz="7200" b="1" dirty="0">
                <a:latin typeface="Times New Roman" pitchFamily="18" charset="0"/>
                <a:cs typeface="Times New Roman" pitchFamily="18" charset="0"/>
              </a:rPr>
              <a:t>між двома людьми у </a:t>
            </a:r>
            <a:r>
              <a:rPr lang="en-US" sz="7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uk-UA" sz="7200" b="1" dirty="0">
                <a:latin typeface="Times New Roman" pitchFamily="18" charset="0"/>
                <a:cs typeface="Times New Roman" pitchFamily="18" charset="0"/>
              </a:rPr>
              <a:t>вигляді питань та </a:t>
            </a:r>
            <a:r>
              <a:rPr lang="en-US" sz="7200" b="1" dirty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uk-UA" sz="7200" b="1" dirty="0">
                <a:latin typeface="Times New Roman" pitchFamily="18" charset="0"/>
                <a:cs typeface="Times New Roman" pitchFamily="18" charset="0"/>
              </a:rPr>
              <a:t>відповідей.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thumbs.dreamstime.com/z/friends-29679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645024"/>
            <a:ext cx="3598428" cy="301041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736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edsovet.su/_ld/369/248678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429" y="-169033"/>
            <a:ext cx="9278857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http://cliparts.co/cliparts/kcM/Enz/kcMEnzGcj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97887" y="5301208"/>
            <a:ext cx="1584176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s://cs8.livemaster.ru/storage/d0/2f/7b115adc2900914c064445ef65p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056" y="620688"/>
            <a:ext cx="1080120" cy="108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6" name="Picture 8" descr="http://cdn.a4y.biz/pics/2017-01/31/669969-c16a5320fa475530d9583c34fd356ef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135" y="260648"/>
            <a:ext cx="3804154" cy="4417254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707968" y="5301208"/>
            <a:ext cx="442230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>
                <a:solidFill>
                  <a:srgbClr val="002060"/>
                </a:solidFill>
              </a:rPr>
              <a:t>Упевнений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68745" y="4285545"/>
            <a:ext cx="571848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>
                <a:solidFill>
                  <a:srgbClr val="002060"/>
                </a:solidFill>
              </a:rPr>
              <a:t>Схвильований</a:t>
            </a:r>
            <a:endParaRPr lang="ru-RU" sz="6000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http://www.clipartsuggest.com/images/34/wink-and-big-ok-to-your-pals-with-this-super-cool-smiley-for-chat-4uyDjL-clipart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339122"/>
            <a:ext cx="4860032" cy="3960438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45449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edsovet.su/_ld/369/248678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6450"/>
            <a:ext cx="914400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s://cs8.livemaster.ru/storage/d0/2f/7b115adc2900914c064445ef65p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3672408" cy="3672408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cliparts.co/cliparts/kcM/Enz/kcMEnzGcj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4704" y="5445224"/>
            <a:ext cx="1584176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http://st.depositphotos.com/1001911/2873/v/950/depositphotos_28734353-Female-emoticon-waving-hello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340768"/>
            <a:ext cx="4536504" cy="446449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4092082"/>
            <a:ext cx="467948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 err="1">
                <a:solidFill>
                  <a:srgbClr val="002060"/>
                </a:solidFill>
              </a:rPr>
              <a:t>Здивованний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27984" y="5513456"/>
            <a:ext cx="38409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>
                <a:solidFill>
                  <a:srgbClr val="002060"/>
                </a:solidFill>
              </a:rPr>
              <a:t>Упевнений</a:t>
            </a:r>
            <a:endParaRPr lang="ru-RU" sz="6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725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pedsovet.su/_ld/369/248678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6450"/>
            <a:ext cx="914400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fs00.infourok.ru/images/doc/176/201771/hello_html_770e2e5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07198"/>
            <a:ext cx="6768752" cy="461503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260648"/>
            <a:ext cx="938363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Читання в особах</a:t>
            </a:r>
            <a:endParaRPr lang="ru-RU" sz="80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327897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pedsovet.su/_ld/369/248678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74814"/>
            <a:ext cx="914400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1" y="188640"/>
            <a:ext cx="91547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b="1" dirty="0">
                <a:solidFill>
                  <a:srgbClr val="C00000"/>
                </a:solidFill>
              </a:rPr>
              <a:t> </a:t>
            </a:r>
            <a:r>
              <a:rPr lang="uk-UA" sz="7200" b="1" dirty="0">
                <a:latin typeface="Times New Roman" pitchFamily="18" charset="0"/>
                <a:cs typeface="Times New Roman" pitchFamily="18" charset="0"/>
              </a:rPr>
              <a:t>Робота з прислів’ями 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324544" y="3140968"/>
            <a:ext cx="947928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6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Рятувати </a:t>
            </a:r>
            <a:r>
              <a:rPr lang="uk-UA" sz="6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власну шкуру</a:t>
            </a:r>
            <a:endParaRPr lang="ru-RU" sz="6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46" y="1501325"/>
            <a:ext cx="89537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Друзі </a:t>
            </a:r>
            <a:r>
              <a:rPr lang="uk-UA" sz="6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пізнаються в біді</a:t>
            </a:r>
            <a:endParaRPr lang="ru-RU" sz="6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108520" y="4653136"/>
            <a:ext cx="94330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Ти ба який розумний</a:t>
            </a:r>
            <a:r>
              <a:rPr lang="uk-UA" sz="6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9563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pedsovet.su/_ld/369/248678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8" y="-169033"/>
            <a:ext cx="914400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188640"/>
            <a:ext cx="87849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Робота з</a:t>
            </a:r>
            <a:r>
              <a:rPr lang="en-US" sz="6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ілюстрацією</a:t>
            </a:r>
            <a:endParaRPr lang="ru-RU" sz="6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1EADDB1B-1BE9-4EC1-B045-CED98DEF95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74" t="61915" r="18524" b="5031"/>
          <a:stretch/>
        </p:blipFill>
        <p:spPr bwMode="auto">
          <a:xfrm>
            <a:off x="539552" y="1204303"/>
            <a:ext cx="7992888" cy="529602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2979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pedsovet.su/_ld/484/255756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324528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Блок-схема: перфолента 1"/>
          <p:cNvSpPr/>
          <p:nvPr/>
        </p:nvSpPr>
        <p:spPr>
          <a:xfrm>
            <a:off x="9828584" y="923469"/>
            <a:ext cx="1368152" cy="2232248"/>
          </a:xfrm>
          <a:prstGeom prst="flowChartPunchedTape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>
                <a:latin typeface="Arial Black" pitchFamily="34" charset="0"/>
              </a:rPr>
              <a:t> Завдання :</a:t>
            </a:r>
            <a:endParaRPr lang="ru-RU" b="1" dirty="0">
              <a:latin typeface="Arial Black" pitchFamily="34" charset="0"/>
            </a:endParaRPr>
          </a:p>
          <a:p>
            <a:pPr lvl="0"/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uk-UA" b="1" dirty="0" err="1">
                <a:latin typeface="Times New Roman" pitchFamily="18" charset="0"/>
                <a:cs typeface="Times New Roman" pitchFamily="18" charset="0"/>
              </a:rPr>
              <a:t>Швко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 працювати.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 Виразно </a:t>
            </a:r>
            <a:r>
              <a:rPr lang="uk-UA" b="1" dirty="0" err="1">
                <a:latin typeface="Times New Roman" pitchFamily="18" charset="0"/>
                <a:cs typeface="Times New Roman" pitchFamily="18" charset="0"/>
              </a:rPr>
              <a:t>читаи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Чітко розповідати.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Мовлення розвивати.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052736"/>
            <a:ext cx="8352928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000" b="1" dirty="0">
                <a:latin typeface="Arial Black" pitchFamily="34" charset="0"/>
              </a:rPr>
              <a:t>        Завдання :</a:t>
            </a:r>
            <a:endParaRPr lang="ru-RU" sz="6000" b="1" dirty="0">
              <a:latin typeface="Arial Black" pitchFamily="34" charset="0"/>
            </a:endParaRPr>
          </a:p>
          <a:p>
            <a:pPr lvl="0"/>
            <a:r>
              <a:rPr lang="uk-UA" sz="7200" b="1" dirty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uk-UA" sz="6000" b="1" dirty="0">
                <a:latin typeface="Times New Roman" pitchFamily="18" charset="0"/>
                <a:cs typeface="Times New Roman" pitchFamily="18" charset="0"/>
              </a:rPr>
              <a:t>Швидко працювати.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7200" b="1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uk-UA" sz="6000" b="1" dirty="0">
                <a:latin typeface="Times New Roman" pitchFamily="18" charset="0"/>
                <a:cs typeface="Times New Roman" pitchFamily="18" charset="0"/>
              </a:rPr>
              <a:t> Виразно читати.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7200" b="1" dirty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uk-UA" sz="6000" b="1" dirty="0">
                <a:latin typeface="Times New Roman" pitchFamily="18" charset="0"/>
                <a:cs typeface="Times New Roman" pitchFamily="18" charset="0"/>
              </a:rPr>
              <a:t>Чітко розповідати.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7200" b="1" dirty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uk-UA" sz="6000" b="1" dirty="0">
                <a:latin typeface="Times New Roman" pitchFamily="18" charset="0"/>
                <a:cs typeface="Times New Roman" pitchFamily="18" charset="0"/>
              </a:rPr>
              <a:t>Мовлення розвивати.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4035734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edsovet.su/_ld/369/248678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279311"/>
            <a:ext cx="9288524" cy="72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5231" y="332656"/>
            <a:ext cx="82809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rgbClr val="0000FF"/>
                </a:solidFill>
              </a:rPr>
              <a:t>        «Старт – </a:t>
            </a:r>
            <a:r>
              <a:rPr lang="ru-RU" sz="5400" b="1" dirty="0" err="1">
                <a:solidFill>
                  <a:srgbClr val="0000FF"/>
                </a:solidFill>
              </a:rPr>
              <a:t>фініш</a:t>
            </a:r>
            <a:r>
              <a:rPr lang="ru-RU" sz="5400" b="1" dirty="0">
                <a:solidFill>
                  <a:srgbClr val="0000FF"/>
                </a:solidFill>
              </a:rPr>
              <a:t>» </a:t>
            </a:r>
            <a:endParaRPr lang="ru-RU" sz="5400" dirty="0">
              <a:solidFill>
                <a:srgbClr val="0000FF"/>
              </a:solidFill>
            </a:endParaRPr>
          </a:p>
        </p:txBody>
      </p:sp>
      <p:pic>
        <p:nvPicPr>
          <p:cNvPr id="23554" name="Picture 2" descr="http://dou6ugansk.ru/storage/app/media/poleznye-sovety/logope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24744"/>
            <a:ext cx="6552727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951029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pedsovet.su/_ld/369/248678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83117" y="-131140"/>
            <a:ext cx="9937104" cy="710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756592" y="116630"/>
            <a:ext cx="1029714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Робота </a:t>
            </a:r>
            <a:r>
              <a:rPr lang="ru-RU" sz="6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ru-RU" sz="60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фразеологізмами</a:t>
            </a:r>
            <a:endParaRPr lang="ru-RU" sz="6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64640" y="2780928"/>
            <a:ext cx="8689506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700" b="1" dirty="0">
                <a:latin typeface="Times New Roman" pitchFamily="18" charset="0"/>
                <a:cs typeface="Times New Roman" pitchFamily="18" charset="0"/>
              </a:rPr>
              <a:t>Як </a:t>
            </a:r>
            <a:r>
              <a:rPr lang="ru-RU" sz="7700" b="1" dirty="0" err="1">
                <a:latin typeface="Times New Roman" pitchFamily="18" charset="0"/>
                <a:cs typeface="Times New Roman" pitchFamily="18" charset="0"/>
              </a:rPr>
              <a:t>сніг</a:t>
            </a:r>
            <a:r>
              <a:rPr lang="ru-RU" sz="7700" b="1" dirty="0">
                <a:latin typeface="Times New Roman" pitchFamily="18" charset="0"/>
                <a:cs typeface="Times New Roman" pitchFamily="18" charset="0"/>
              </a:rPr>
              <a:t> на голову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1132293"/>
            <a:ext cx="9144000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700" b="1" dirty="0" err="1">
                <a:latin typeface="Times New Roman" pitchFamily="18" charset="0"/>
                <a:cs typeface="Times New Roman" pitchFamily="18" charset="0"/>
              </a:rPr>
              <a:t>Брати</a:t>
            </a:r>
            <a:r>
              <a:rPr lang="ru-RU" sz="7700" b="1" dirty="0">
                <a:latin typeface="Times New Roman" pitchFamily="18" charset="0"/>
                <a:cs typeface="Times New Roman" pitchFamily="18" charset="0"/>
              </a:rPr>
              <a:t> ноги на </a:t>
            </a:r>
            <a:r>
              <a:rPr lang="ru-RU" sz="7700" b="1" dirty="0" err="1">
                <a:latin typeface="Times New Roman" pitchFamily="18" charset="0"/>
                <a:cs typeface="Times New Roman" pitchFamily="18" charset="0"/>
              </a:rPr>
              <a:t>плечі</a:t>
            </a:r>
            <a:r>
              <a:rPr lang="ru-RU" sz="7700" b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-324544" y="4413729"/>
            <a:ext cx="9555629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7700" b="1" dirty="0" smtClean="0">
                <a:latin typeface="Times New Roman" pitchFamily="18" charset="0"/>
                <a:cs typeface="Times New Roman" pitchFamily="18" charset="0"/>
              </a:rPr>
              <a:t>Ні живий,ні мертвий</a:t>
            </a:r>
            <a:r>
              <a:rPr lang="ru-RU" sz="7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77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19202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edsovet.su/_ld/369/248678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7826" y="-327679"/>
            <a:ext cx="9531826" cy="72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180528" y="0"/>
            <a:ext cx="9324528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600" b="1" dirty="0">
                <a:solidFill>
                  <a:srgbClr val="F40C12"/>
                </a:solidFill>
                <a:latin typeface="Times New Roman" pitchFamily="18" charset="0"/>
                <a:cs typeface="Times New Roman" pitchFamily="18" charset="0"/>
              </a:rPr>
              <a:t>      Домашня робота</a:t>
            </a:r>
            <a:endParaRPr lang="en-US" sz="6600" b="1" dirty="0">
              <a:solidFill>
                <a:srgbClr val="F40C1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4800" b="1" dirty="0" err="1">
                <a:latin typeface="Times New Roman" pitchFamily="18" charset="0"/>
                <a:cs typeface="Times New Roman" pitchFamily="18" charset="0"/>
              </a:rPr>
              <a:t>Прочитати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 байку (</a:t>
            </a:r>
            <a:r>
              <a:rPr lang="ru-RU" sz="4800" b="1" i="1" dirty="0">
                <a:latin typeface="Times New Roman" pitchFamily="18" charset="0"/>
                <a:cs typeface="Times New Roman" pitchFamily="18" charset="0"/>
              </a:rPr>
              <a:t>с. 116–118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800" b="1" dirty="0" err="1">
                <a:latin typeface="Times New Roman" pitchFamily="18" charset="0"/>
                <a:cs typeface="Times New Roman" pitchFamily="18" charset="0"/>
              </a:rPr>
              <a:t>Переказати</a:t>
            </a:r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4800" b="1" dirty="0" err="1">
                <a:latin typeface="Times New Roman" pitchFamily="18" charset="0"/>
                <a:cs typeface="Times New Roman" pitchFamily="18" charset="0"/>
              </a:rPr>
              <a:t>Прочитати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4800" b="1" dirty="0" err="1">
                <a:latin typeface="Times New Roman" pitchFamily="18" charset="0"/>
                <a:cs typeface="Times New Roman" pitchFamily="18" charset="0"/>
              </a:rPr>
              <a:t>продовжити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байку.</a:t>
            </a:r>
          </a:p>
          <a:p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4800" b="1" dirty="0" err="1">
                <a:latin typeface="Times New Roman" pitchFamily="18" charset="0"/>
                <a:cs typeface="Times New Roman" pitchFamily="18" charset="0"/>
              </a:rPr>
              <a:t>Скласти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 байку «Як </a:t>
            </a:r>
            <a:r>
              <a:rPr lang="ru-RU" sz="4800" b="1" dirty="0" err="1">
                <a:latin typeface="Times New Roman" pitchFamily="18" charset="0"/>
                <a:cs typeface="Times New Roman" pitchFamily="18" charset="0"/>
              </a:rPr>
              <a:t>мої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>
                <a:latin typeface="Times New Roman" pitchFamily="18" charset="0"/>
                <a:cs typeface="Times New Roman" pitchFamily="18" charset="0"/>
              </a:rPr>
              <a:t>друзі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800" b="1" dirty="0" err="1">
                <a:latin typeface="Times New Roman" pitchFamily="18" charset="0"/>
                <a:cs typeface="Times New Roman" pitchFamily="18" charset="0"/>
              </a:rPr>
              <a:t>потрапили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4800" b="1" dirty="0" err="1">
                <a:latin typeface="Times New Roman" pitchFamily="18" charset="0"/>
                <a:cs typeface="Times New Roman" pitchFamily="18" charset="0"/>
              </a:rPr>
              <a:t>халепу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8467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 descr="http://pedsovet.su/_ld/369/248678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342800"/>
            <a:ext cx="9531826" cy="72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Овал 24"/>
          <p:cNvSpPr/>
          <p:nvPr/>
        </p:nvSpPr>
        <p:spPr>
          <a:xfrm>
            <a:off x="2926213" y="2381958"/>
            <a:ext cx="3572899" cy="1674684"/>
          </a:xfrm>
          <a:prstGeom prst="ellipse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926213" y="2486982"/>
            <a:ext cx="3614784" cy="156966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ru-RU" sz="4800" b="1" dirty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Справжній</a:t>
            </a:r>
            <a:r>
              <a:rPr lang="ru-RU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r>
              <a:rPr lang="ru-RU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друг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332656"/>
            <a:ext cx="17219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err="1">
                <a:solidFill>
                  <a:srgbClr val="0000FF"/>
                </a:solidFill>
              </a:rPr>
              <a:t>щирий</a:t>
            </a:r>
            <a:endParaRPr lang="ru-RU" sz="4000" b="1" dirty="0">
              <a:solidFill>
                <a:srgbClr val="00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51720" y="685925"/>
            <a:ext cx="229986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ru-RU" sz="4000" b="1" dirty="0" err="1">
                <a:solidFill>
                  <a:srgbClr val="002060"/>
                </a:solidFill>
              </a:rPr>
              <a:t>хоробр</a:t>
            </a:r>
            <a:r>
              <a:rPr lang="ru-RU" sz="3600" b="1" dirty="0" err="1">
                <a:solidFill>
                  <a:srgbClr val="002060"/>
                </a:solidFill>
              </a:rPr>
              <a:t>ий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48492" y="0"/>
            <a:ext cx="36095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err="1">
                <a:solidFill>
                  <a:srgbClr val="FF0000"/>
                </a:solidFill>
              </a:rPr>
              <a:t>безкорисливий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20072" y="1674072"/>
            <a:ext cx="34892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  <a:r>
              <a:rPr lang="ru-RU" sz="4000" b="1" dirty="0" err="1">
                <a:solidFill>
                  <a:srgbClr val="00B0F0"/>
                </a:solidFill>
              </a:rPr>
              <a:t>справедливий</a:t>
            </a:r>
            <a:r>
              <a:rPr lang="ru-RU" dirty="0"/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416667" y="1480779"/>
            <a:ext cx="224599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>
                <a:solidFill>
                  <a:srgbClr val="C00000"/>
                </a:solidFill>
              </a:rPr>
              <a:t>ласкавий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62666" y="1089810"/>
            <a:ext cx="20342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err="1">
                <a:solidFill>
                  <a:srgbClr val="00B050"/>
                </a:solidFill>
              </a:rPr>
              <a:t>щедрий</a:t>
            </a:r>
            <a:r>
              <a:rPr lang="ru-RU" dirty="0"/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533087" y="2764964"/>
            <a:ext cx="24105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>
                <a:solidFill>
                  <a:schemeClr val="accent2">
                    <a:lumMod val="75000"/>
                  </a:schemeClr>
                </a:solidFill>
              </a:rPr>
              <a:t>розумний</a:t>
            </a:r>
            <a:endParaRPr lang="ru-RU" sz="4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39913" y="5733256"/>
            <a:ext cx="332308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</a:t>
            </a:r>
            <a:r>
              <a:rPr lang="uk-UA" sz="4000" b="1" dirty="0">
                <a:solidFill>
                  <a:srgbClr val="A23475"/>
                </a:solidFill>
              </a:rPr>
              <a:t>милосердний</a:t>
            </a:r>
            <a:endParaRPr lang="ru-RU" sz="4000" b="1" dirty="0">
              <a:solidFill>
                <a:srgbClr val="A23475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2459" y="3065614"/>
            <a:ext cx="247375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err="1">
                <a:solidFill>
                  <a:srgbClr val="92D050"/>
                </a:solidFill>
              </a:rPr>
              <a:t>відвертий</a:t>
            </a:r>
            <a:r>
              <a:rPr lang="ru-RU" dirty="0"/>
              <a:t>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67920" y="2188665"/>
            <a:ext cx="20763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4000" b="1" dirty="0" err="1">
                <a:solidFill>
                  <a:schemeClr val="accent5"/>
                </a:solidFill>
              </a:rPr>
              <a:t>добрий</a:t>
            </a:r>
            <a:r>
              <a:rPr lang="ru-RU" sz="4000" b="1" dirty="0">
                <a:solidFill>
                  <a:schemeClr val="accent5"/>
                </a:solidFill>
              </a:rPr>
              <a:t>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95536" y="4941168"/>
            <a:ext cx="20211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chemeClr val="accent4"/>
                </a:solidFill>
              </a:rPr>
              <a:t>че</a:t>
            </a:r>
            <a:r>
              <a:rPr lang="uk-UA" sz="4000" b="1" dirty="0">
                <a:solidFill>
                  <a:schemeClr val="accent4"/>
                </a:solidFill>
              </a:rPr>
              <a:t>м</a:t>
            </a:r>
            <a:r>
              <a:rPr lang="ru-RU" sz="4000" b="1" dirty="0" err="1">
                <a:solidFill>
                  <a:schemeClr val="accent4"/>
                </a:solidFill>
              </a:rPr>
              <a:t>ний</a:t>
            </a:r>
            <a:r>
              <a:rPr lang="ru-RU" sz="4000" b="1" dirty="0">
                <a:solidFill>
                  <a:schemeClr val="accent4"/>
                </a:solidFill>
              </a:rPr>
              <a:t>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864110" y="4941168"/>
            <a:ext cx="48342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err="1">
                <a:solidFill>
                  <a:srgbClr val="6600CC"/>
                </a:solidFill>
              </a:rPr>
              <a:t>готовий</a:t>
            </a:r>
            <a:r>
              <a:rPr lang="ru-RU" sz="4000" b="1" dirty="0">
                <a:solidFill>
                  <a:srgbClr val="6600CC"/>
                </a:solidFill>
              </a:rPr>
              <a:t> </a:t>
            </a:r>
            <a:r>
              <a:rPr lang="ru-RU" sz="4000" b="1" dirty="0" err="1">
                <a:solidFill>
                  <a:srgbClr val="6600CC"/>
                </a:solidFill>
              </a:rPr>
              <a:t>допомогти</a:t>
            </a:r>
            <a:r>
              <a:rPr lang="ru-RU" sz="4000" b="1" dirty="0">
                <a:solidFill>
                  <a:srgbClr val="6600CC"/>
                </a:solidFill>
              </a:rPr>
              <a:t>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15870" y="3985496"/>
            <a:ext cx="227979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>
                <a:solidFill>
                  <a:srgbClr val="003300"/>
                </a:solidFill>
              </a:rPr>
              <a:t>надійний</a:t>
            </a:r>
            <a:endParaRPr lang="ru-RU" sz="4000" b="1" dirty="0">
              <a:solidFill>
                <a:srgbClr val="0033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012190" y="5962250"/>
            <a:ext cx="19679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>
                <a:solidFill>
                  <a:srgbClr val="F40C12"/>
                </a:solidFill>
              </a:rPr>
              <a:t>мудрий</a:t>
            </a:r>
            <a:r>
              <a:rPr lang="uk-UA" dirty="0"/>
              <a:t> 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499113" y="5649054"/>
            <a:ext cx="228004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dirty="0"/>
              <a:t>сміливий</a:t>
            </a:r>
            <a:endParaRPr lang="ru-RU" sz="40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384893" y="3844498"/>
            <a:ext cx="339426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>
                <a:solidFill>
                  <a:srgbClr val="FF0066"/>
                </a:solidFill>
              </a:rPr>
              <a:t>добродушний</a:t>
            </a:r>
            <a:r>
              <a:rPr lang="uk-UA" dirty="0"/>
              <a:t> 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5341" y="1274258"/>
            <a:ext cx="21689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  <a:r>
              <a:rPr lang="uk-UA" sz="4000" b="1" dirty="0">
                <a:solidFill>
                  <a:srgbClr val="008080"/>
                </a:solidFill>
              </a:rPr>
              <a:t>веселий</a:t>
            </a:r>
            <a:r>
              <a:rPr lang="ru-RU" sz="4000" b="1" dirty="0"/>
              <a:t> 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088284" y="4235437"/>
            <a:ext cx="186781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>
                <a:solidFill>
                  <a:srgbClr val="00FF00"/>
                </a:solidFill>
              </a:rPr>
              <a:t>чуйний</a:t>
            </a:r>
            <a:r>
              <a:rPr lang="uk-UA" dirty="0"/>
              <a:t> 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6540997" y="685925"/>
            <a:ext cx="242085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/>
              <a:t>скромний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633865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  <p:bldP spid="19" grpId="0"/>
      <p:bldP spid="20" grpId="0"/>
      <p:bldP spid="2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edsovet.su/_ld/369/248678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279311"/>
            <a:ext cx="9288524" cy="72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2" name="Picture 2" descr="http://www.zavodska-ra.zp.ua/filebase/img/14575281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616" y="213266"/>
            <a:ext cx="7675800" cy="616806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9435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pedsovet.su/_ld/369/248678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7679"/>
            <a:ext cx="9144000" cy="72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dok.znaimo.com.ua/pars_docs/refs/42/41854/img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8999983" cy="6525344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6507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pedsovet.su/_ld/447/7506795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38906" y="5229200"/>
            <a:ext cx="1570346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pedsovet.su/_ld/484/255756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7943" y="374875"/>
            <a:ext cx="1800200" cy="1325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pedsovet.su/_ld/369/2486786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8" cy="6862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390054"/>
            <a:ext cx="90364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>
                <a:solidFill>
                  <a:srgbClr val="7030A0"/>
                </a:solidFill>
              </a:rPr>
              <a:t> </a:t>
            </a:r>
            <a:r>
              <a:rPr lang="uk-UA" sz="5400" b="1" dirty="0">
                <a:solidFill>
                  <a:srgbClr val="7030A0"/>
                </a:solidFill>
              </a:rPr>
              <a:t>Артикуляційна розминка</a:t>
            </a:r>
            <a:endParaRPr lang="ru-RU" sz="5400" dirty="0">
              <a:solidFill>
                <a:srgbClr val="7030A0"/>
              </a:solidFill>
            </a:endParaRPr>
          </a:p>
        </p:txBody>
      </p:sp>
      <p:pic>
        <p:nvPicPr>
          <p:cNvPr id="3074" name="Picture 2" descr="C:\Users\admin\Desktop\hello_html_1e0bfe4a (1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54" y="1295644"/>
            <a:ext cx="4211960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dmin\Desktop\447256_html_27c047d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6476" y="1317641"/>
            <a:ext cx="4437524" cy="554461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pedsovet.su/_ld/447/7506795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86506" y="5381600"/>
            <a:ext cx="1570346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320798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pedsovet.su/_ld/369/248678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95A18E8-EDE9-49F9-93A3-2AAD388418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80728" y="2996951"/>
            <a:ext cx="1656184" cy="1800701"/>
          </a:xfrm>
          <a:prstGeom prst="rect">
            <a:avLst/>
          </a:prstGeom>
        </p:spPr>
      </p:pic>
      <p:pic>
        <p:nvPicPr>
          <p:cNvPr id="3" name="Picture 4" descr="C:\Users\admin\Desktop\вкусное варенье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743816"/>
            <a:ext cx="5616624" cy="592554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8623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pedsovet.su/_ld/369/248678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36005"/>
            <a:ext cx="925252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404664"/>
            <a:ext cx="871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7200" b="1" dirty="0"/>
              <a:t>  </a:t>
            </a:r>
            <a:endParaRPr lang="ru-RU" sz="7200" dirty="0">
              <a:solidFill>
                <a:srgbClr val="7030A0"/>
              </a:solidFill>
            </a:endParaRPr>
          </a:p>
        </p:txBody>
      </p:sp>
      <p:pic>
        <p:nvPicPr>
          <p:cNvPr id="5" name="Picture 2" descr="http://www.bookin.org.ru/book/195929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7988"/>
            <a:ext cx="8892480" cy="6192687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0481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pedsovet.su/_ld/369/248678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36005"/>
            <a:ext cx="925252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dmin\Desktop\d0cdb811504a859b5744f3c17bda3ef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96752"/>
            <a:ext cx="7560840" cy="554461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8800" b="1" dirty="0">
                <a:solidFill>
                  <a:srgbClr val="002060"/>
                </a:solidFill>
              </a:rPr>
              <a:t>    Скоромовка</a:t>
            </a:r>
            <a:endParaRPr lang="ru-RU" sz="8800" dirty="0">
              <a:solidFill>
                <a:srgbClr val="002060"/>
              </a:solidFill>
            </a:endParaRPr>
          </a:p>
        </p:txBody>
      </p:sp>
      <p:pic>
        <p:nvPicPr>
          <p:cNvPr id="5" name="Picture 2" descr="C:\Users\admin\Desktop\d0cdb811504a859b5744f3c17bda3ef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421" y="1196752"/>
            <a:ext cx="7560840" cy="554461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57699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pedsovet.su/_ld/369/248678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005"/>
            <a:ext cx="914400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260648"/>
            <a:ext cx="892899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/>
              <a:t> </a:t>
            </a:r>
          </a:p>
          <a:p>
            <a:r>
              <a:rPr lang="en-US" sz="6000" b="1" dirty="0"/>
              <a:t>  </a:t>
            </a:r>
            <a:r>
              <a:rPr lang="ru-RU" sz="6000" b="1" dirty="0" err="1"/>
              <a:t>Ведмедику</a:t>
            </a:r>
            <a:r>
              <a:rPr lang="ru-RU" sz="6000" b="1" dirty="0"/>
              <a:t> - </a:t>
            </a:r>
            <a:r>
              <a:rPr lang="ru-RU" sz="6000" b="1" dirty="0" err="1"/>
              <a:t>ледащо</a:t>
            </a:r>
            <a:r>
              <a:rPr lang="ru-RU" sz="6000" b="1" dirty="0"/>
              <a:t>,</a:t>
            </a:r>
            <a:br>
              <a:rPr lang="ru-RU" sz="6000" b="1" dirty="0"/>
            </a:br>
            <a:r>
              <a:rPr lang="en-US" sz="6000" b="1" dirty="0"/>
              <a:t>  </a:t>
            </a:r>
            <a:r>
              <a:rPr lang="ru-RU" sz="6000" b="1" dirty="0" err="1"/>
              <a:t>Вліз</a:t>
            </a:r>
            <a:r>
              <a:rPr lang="ru-RU" sz="6000" b="1" dirty="0"/>
              <a:t> на </a:t>
            </a:r>
            <a:r>
              <a:rPr lang="ru-RU" sz="6000" b="1" dirty="0" err="1"/>
              <a:t>пасіку</a:t>
            </a:r>
            <a:r>
              <a:rPr lang="ru-RU" sz="6000" b="1" dirty="0"/>
              <a:t> </a:t>
            </a:r>
            <a:r>
              <a:rPr lang="uk-UA" sz="6000" b="1" dirty="0"/>
              <a:t>ти                      </a:t>
            </a:r>
          </a:p>
          <a:p>
            <a:r>
              <a:rPr lang="uk-UA" sz="6000" b="1" dirty="0"/>
              <a:t>                                  </a:t>
            </a:r>
            <a:r>
              <a:rPr lang="ru-RU" sz="6000" b="1" dirty="0" err="1"/>
              <a:t>нащо</a:t>
            </a:r>
            <a:r>
              <a:rPr lang="ru-RU" sz="6000" b="1" dirty="0"/>
              <a:t>?</a:t>
            </a:r>
            <a:br>
              <a:rPr lang="ru-RU" sz="6000" b="1" dirty="0"/>
            </a:br>
            <a:r>
              <a:rPr lang="en-US" sz="6000" b="1" dirty="0"/>
              <a:t>  </a:t>
            </a:r>
            <a:r>
              <a:rPr lang="ru-RU" sz="6000" b="1" dirty="0"/>
              <a:t>Буду </a:t>
            </a:r>
            <a:r>
              <a:rPr lang="ru-RU" sz="6000" b="1" dirty="0" err="1"/>
              <a:t>джмеликом</a:t>
            </a:r>
            <a:r>
              <a:rPr lang="ru-RU" sz="6000" b="1" dirty="0"/>
              <a:t>  </a:t>
            </a:r>
          </a:p>
          <a:p>
            <a:r>
              <a:rPr lang="ru-RU" sz="6000" b="1" dirty="0"/>
              <a:t>                          </a:t>
            </a:r>
            <a:r>
              <a:rPr lang="ru-RU" sz="6000" b="1" dirty="0" err="1"/>
              <a:t>дзижчати</a:t>
            </a:r>
            <a:r>
              <a:rPr lang="ru-RU" sz="6000" b="1" dirty="0"/>
              <a:t>,</a:t>
            </a:r>
            <a:br>
              <a:rPr lang="ru-RU" sz="6000" b="1" dirty="0"/>
            </a:br>
            <a:r>
              <a:rPr lang="en-US" sz="6000" b="1" dirty="0"/>
              <a:t>  </a:t>
            </a:r>
            <a:r>
              <a:rPr lang="ru-RU" sz="6000" b="1" dirty="0"/>
              <a:t>Буду меду </a:t>
            </a:r>
            <a:r>
              <a:rPr lang="ru-RU" sz="6000" b="1" dirty="0" err="1"/>
              <a:t>куштувати</a:t>
            </a:r>
            <a:r>
              <a:rPr lang="ru-RU" sz="6000" b="1" dirty="0"/>
              <a:t>.</a:t>
            </a:r>
            <a:endParaRPr lang="ru-RU" sz="6000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5148064" y="1412776"/>
            <a:ext cx="288032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6300192" y="3215303"/>
            <a:ext cx="2376264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932040" y="5157192"/>
            <a:ext cx="3744416" cy="0"/>
          </a:xfrm>
          <a:prstGeom prst="line">
            <a:avLst/>
          </a:prstGeom>
          <a:ln w="762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355976" y="6021288"/>
            <a:ext cx="3960440" cy="0"/>
          </a:xfrm>
          <a:prstGeom prst="line">
            <a:avLst/>
          </a:prstGeom>
          <a:ln w="762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67716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8478621</TotalTime>
  <Words>398</Words>
  <Application>Microsoft Office PowerPoint</Application>
  <PresentationFormat>Экран (4:3)</PresentationFormat>
  <Paragraphs>151</Paragraphs>
  <Slides>45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45</vt:i4>
      </vt:variant>
    </vt:vector>
  </HeadingPairs>
  <TitlesOfParts>
    <vt:vector size="47" baseType="lpstr">
      <vt:lpstr>Поток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138</cp:revision>
  <dcterms:created xsi:type="dcterms:W3CDTF">2018-01-31T17:53:35Z</dcterms:created>
  <dcterms:modified xsi:type="dcterms:W3CDTF">2018-04-10T15:06:11Z</dcterms:modified>
</cp:coreProperties>
</file>