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FD4A2-9607-46AB-8943-89E68D5627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65129-C486-4376-92F2-63F0A9D7B6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5E3CF-B32E-4A1B-9C78-7DF7CA6D08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215BC-B9BA-4E08-994B-46BCE613AB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EC518-22F3-4139-93D5-4BF6E55D96B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3676C-3FFA-469A-90C4-6FAB447F34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0F220-C5AA-4CAE-8050-9ACAC08BC4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E0DC3-F83A-421B-823D-253D529D62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48709-F007-40E3-B989-CEB92B084A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931D7-44CF-4AEF-9AAB-BE3748635E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C3AC0-ACF9-4DE8-BD16-42505B2F28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AB0E1D-1AA6-441B-A2CA-2D61F867FA4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914400"/>
            <a:ext cx="5105400" cy="3352800"/>
          </a:xfrm>
        </p:spPr>
        <p:txBody>
          <a:bodyPr/>
          <a:lstStyle/>
          <a:p>
            <a:pPr algn="l"/>
            <a:r>
              <a:rPr lang="ru-RU" dirty="0" err="1" smtClean="0"/>
              <a:t>Кібербулінг</a:t>
            </a:r>
            <a:endParaRPr lang="ru-RU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4572000"/>
            <a:ext cx="4953000" cy="1554163"/>
          </a:xfrm>
        </p:spPr>
        <p:txBody>
          <a:bodyPr/>
          <a:lstStyle/>
          <a:p>
            <a:pPr>
              <a:buNone/>
            </a:pPr>
            <a:r>
              <a:rPr lang="ru-RU" sz="2400" dirty="0" err="1" smtClean="0"/>
              <a:t>Підготувала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Павлова Ганна </a:t>
            </a:r>
            <a:r>
              <a:rPr lang="ru-RU" sz="2400" dirty="0" err="1" smtClean="0"/>
              <a:t>Іванівна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Вчитель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Полянської</a:t>
            </a:r>
            <a:r>
              <a:rPr lang="ru-RU" sz="2400" dirty="0" smtClean="0"/>
              <a:t> ЗОШ І-ІІІ </a:t>
            </a:r>
            <a:r>
              <a:rPr lang="ru-RU" sz="2400" dirty="0" err="1" smtClean="0"/>
              <a:t>ступенів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14341" name="AutoShape 5" descr="ÐÐ°ÑÑÐ¸Ð½ÐºÐ¸ Ð¿Ð¾ Ð·Ð°Ð¿ÑÐ¾ÑÑ ÐºÑÐ±ÐµÑÐ±ÑÐ»ÑÐ½Ð³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7" name="Рисунок 6" descr="Image05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28600"/>
            <a:ext cx="4254424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uk-UA" dirty="0" smtClean="0"/>
              <a:t>Самозванство, втілення в певну особу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/>
          <a:lstStyle/>
          <a:p>
            <a:r>
              <a:rPr lang="uk-UA" dirty="0" smtClean="0"/>
              <a:t>Переслідувач позиціонує себе як жертву, використовуючи </a:t>
            </a:r>
            <a:r>
              <a:rPr lang="uk-UA" dirty="0" err="1" smtClean="0"/>
              <a:t>“фейкові”</a:t>
            </a:r>
            <a:r>
              <a:rPr lang="uk-UA" dirty="0" smtClean="0"/>
              <a:t> сторінки у соціальних мережах (від імені жертви, без її відому, розповсюджується негативні, провокаційні повідомлення її друзям та близьким)</a:t>
            </a:r>
            <a:endParaRPr lang="uk-UA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Ошуканство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Видурювання конфіденційної інформації з метою її розповсюдження в мережі Інтернет</a:t>
            </a:r>
            <a:endParaRPr lang="uk-UA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Відчуження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Виключення із групи сприймається як соціальна смерть. Чим в більшій мірі людина виключається із взаємодії, наприклад, в грі, тим гірше вона себе почуває і тим більше знижується її самооцінка. </a:t>
            </a:r>
            <a:endParaRPr lang="uk-UA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К</a:t>
            </a:r>
            <a:r>
              <a:rPr lang="uk-UA" dirty="0" err="1" smtClean="0"/>
              <a:t>іберпереслідування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дії з прихованого </a:t>
            </a:r>
            <a:r>
              <a:rPr lang="uk-UA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вистежування,  зроблені анонімно</a:t>
            </a:r>
            <a:r>
              <a:rPr lang="uk-U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з метою організації злочинних дій на кшталт спроб зґвалтування, фізичного насильства, побиття. </a:t>
            </a:r>
            <a:endParaRPr lang="uk-UA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Хепіслепінг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</a:t>
            </a:r>
            <a:r>
              <a:rPr lang="ru-RU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овий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вид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кібербулінгу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який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починався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англійському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метро, де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підлітки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прогулюючись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пероном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раптом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ляскали один одного, в той час як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інший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учасник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знімав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цю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дію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мобільну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камеру. В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подальшому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будь-якими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відеороликами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записано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реальні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напади,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закріпилась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назва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хепіслепінг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uk-UA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143000"/>
          </a:xfrm>
        </p:spPr>
        <p:txBody>
          <a:bodyPr/>
          <a:lstStyle/>
          <a:p>
            <a:r>
              <a:rPr lang="uk-UA" dirty="0" smtClean="0"/>
              <a:t>Правила-поради для подолання </a:t>
            </a:r>
            <a:r>
              <a:rPr lang="uk-UA" dirty="0" err="1" smtClean="0"/>
              <a:t>булінгу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525963"/>
          </a:xfrm>
        </p:spPr>
        <p:txBody>
          <a:bodyPr/>
          <a:lstStyle/>
          <a:p>
            <a:pPr algn="ctr" hangingPunct="0">
              <a:buNone/>
            </a:pPr>
            <a:r>
              <a:rPr lang="uk-UA" b="1" i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uk-UA" b="1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поспішай викидати свій негатив у </a:t>
            </a:r>
            <a:r>
              <a:rPr lang="uk-UA" b="1" i="1" u="sng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кіберпростір</a:t>
            </a:r>
            <a:r>
              <a:rPr lang="uk-UA" b="1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hangingPunct="0">
              <a:buNone/>
            </a:pPr>
            <a:r>
              <a:rPr lang="uk-UA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</a:p>
          <a:p>
            <a:pPr hangingPunct="0">
              <a:buNone/>
            </a:pPr>
            <a:r>
              <a:rPr lang="uk-UA" i="1" dirty="0"/>
              <a:t> </a:t>
            </a:r>
            <a:r>
              <a:rPr lang="uk-UA" i="1" dirty="0" smtClean="0"/>
              <a:t>  </a:t>
            </a:r>
            <a:r>
              <a:rPr lang="uk-UA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Перш </a:t>
            </a:r>
            <a:r>
              <a:rPr lang="uk-UA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ніж писати і відправляти повідомлення, слід заспокоїтися, вгамувати злість, образу, гнів.</a:t>
            </a:r>
            <a:endParaRPr lang="uk-UA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ctr" hangingPunct="0"/>
            <a:r>
              <a:rPr lang="uk-UA" b="1" i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Створюй </a:t>
            </a:r>
            <a:r>
              <a:rPr lang="uk-UA" b="1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власну </a:t>
            </a:r>
            <a:r>
              <a:rPr lang="uk-UA" b="1" i="1" u="sng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онлайн-репутацію</a:t>
            </a:r>
            <a:r>
              <a:rPr lang="uk-UA" b="1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не купуйся на ілюзію анонімності. </a:t>
            </a:r>
          </a:p>
          <a:p>
            <a:r>
              <a:rPr lang="uk-UA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uk-UA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Хоча </a:t>
            </a:r>
            <a:r>
              <a:rPr lang="uk-UA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кіберпростір</a:t>
            </a:r>
            <a:r>
              <a:rPr lang="uk-UA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і надає додаткові можливості відчути свободу і розкутість завдяки анонімності, існують способи дізнатися, хто стоїть за певним </a:t>
            </a:r>
            <a:r>
              <a:rPr lang="uk-UA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нікнеймом</a:t>
            </a:r>
            <a:endParaRPr lang="uk-UA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914400"/>
            <a:ext cx="8229600" cy="4525963"/>
          </a:xfrm>
        </p:spPr>
        <p:txBody>
          <a:bodyPr/>
          <a:lstStyle/>
          <a:p>
            <a:pPr algn="ctr" hangingPunct="0"/>
            <a:r>
              <a:rPr lang="uk-UA" b="1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Зберігай підтвердження фактів нападів</a:t>
            </a:r>
            <a:r>
              <a:rPr lang="uk-UA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uk-UA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hangingPunct="0"/>
            <a:endParaRPr lang="uk-UA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hangingPunct="0">
              <a:buNone/>
            </a:pPr>
            <a:r>
              <a:rPr lang="uk-UA" i="1" dirty="0"/>
              <a:t> </a:t>
            </a:r>
            <a:r>
              <a:rPr lang="uk-UA" i="1" dirty="0" smtClean="0"/>
              <a:t>  </a:t>
            </a:r>
            <a:r>
              <a:rPr lang="uk-UA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Якщо </a:t>
            </a:r>
            <a:r>
              <a:rPr lang="uk-UA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тебе дуже засмутило повідомлення, картинка, відео тощо, слід негайно звернутися до батьків по пораду, зберегти або роздрукувати сторінку </a:t>
            </a:r>
            <a:r>
              <a:rPr lang="uk-UA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самостійно.</a:t>
            </a:r>
            <a:endParaRPr lang="uk-UA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4525963"/>
          </a:xfrm>
        </p:spPr>
        <p:txBody>
          <a:bodyPr/>
          <a:lstStyle/>
          <a:p>
            <a:pPr algn="ctr" hangingPunct="0"/>
            <a:r>
              <a:rPr lang="uk-UA" b="1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Блокуй агресорів. </a:t>
            </a:r>
            <a:endParaRPr lang="uk-UA" b="1" i="1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hangingPunct="0"/>
            <a:endParaRPr lang="uk-UA" i="1" dirty="0"/>
          </a:p>
          <a:p>
            <a:pPr hangingPunct="0">
              <a:buNone/>
            </a:pPr>
            <a:r>
              <a:rPr lang="uk-UA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uk-UA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програмах </a:t>
            </a:r>
            <a:r>
              <a:rPr lang="uk-UA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обміну миттєвими повідомленнями </a:t>
            </a:r>
            <a:r>
              <a:rPr lang="uk-UA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 </a:t>
            </a:r>
            <a:r>
              <a:rPr lang="uk-UA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можливість </a:t>
            </a:r>
            <a:r>
              <a:rPr lang="uk-UA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блокувати повідомлення з певних адрес. Пауза в спілкуванні </a:t>
            </a:r>
            <a:r>
              <a:rPr lang="uk-UA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часто відбиває </a:t>
            </a:r>
            <a:r>
              <a:rPr lang="uk-UA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агресора бажання продовжувати цькування.</a:t>
            </a:r>
            <a:endParaRPr lang="uk-UA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381000"/>
            <a:ext cx="8229600" cy="5410200"/>
          </a:xfrm>
        </p:spPr>
        <p:txBody>
          <a:bodyPr/>
          <a:lstStyle/>
          <a:p>
            <a:pPr algn="ctr" hangingPunct="0"/>
            <a:endParaRPr lang="uk-UA" sz="2800" b="1" i="1" u="sng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hangingPunct="0">
              <a:buNone/>
            </a:pPr>
            <a:r>
              <a:rPr lang="uk-UA" sz="2800" b="1" i="1" u="sng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Якщо </a:t>
            </a:r>
            <a:r>
              <a:rPr lang="uk-UA" sz="2800" b="1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ти став очевидцем </a:t>
            </a:r>
            <a:r>
              <a:rPr lang="uk-UA" sz="2800" b="1" i="1" u="sng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кібербулінгу</a:t>
            </a:r>
            <a:r>
              <a:rPr lang="uk-UA" sz="2800" b="1" i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правильною поведінкою буде: </a:t>
            </a:r>
          </a:p>
          <a:p>
            <a:pPr hangingPunct="0"/>
            <a:r>
              <a:rPr lang="uk-UA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виступити проти агресора, дати йому зрозуміти, що його дії оцінюються негативно,</a:t>
            </a:r>
            <a:endParaRPr lang="uk-UA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hangingPunct="0"/>
            <a:r>
              <a:rPr lang="uk-UA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б) підтримати жертву - особисто або в публічному віртуальному просторі надати їй емоційну підтримку,</a:t>
            </a:r>
            <a:endParaRPr lang="uk-UA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uk-UA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в) повідомити дорослим про факт некоректної поведінки в </a:t>
            </a:r>
            <a:r>
              <a:rPr lang="uk-UA" sz="28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кіберпросторі</a:t>
            </a:r>
            <a:r>
              <a:rPr lang="uk-UA" sz="28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uk-UA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uk-UA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1066800"/>
            <a:ext cx="6629400" cy="3962400"/>
          </a:xfrm>
        </p:spPr>
        <p:txBody>
          <a:bodyPr/>
          <a:lstStyle/>
          <a:p>
            <a:r>
              <a:rPr lang="uk-UA" sz="40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Слово «</a:t>
            </a:r>
            <a:r>
              <a:rPr lang="uk-UA" sz="4000" i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булінг</a:t>
            </a:r>
            <a:r>
              <a:rPr lang="uk-UA" sz="40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» без префікса «</a:t>
            </a:r>
            <a:r>
              <a:rPr lang="uk-UA" sz="4000" i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кібер-</a:t>
            </a:r>
            <a:r>
              <a:rPr lang="uk-UA" sz="4000" i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» відоме здавна й означає утиск, дискримінацію, цькування та інші види жорстокого ставлення однієї дитини або групи дітей </a:t>
            </a:r>
            <a:r>
              <a:rPr lang="uk-UA" sz="4000" i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до іншої</a:t>
            </a:r>
            <a:endParaRPr lang="ru-RU" sz="4000" i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14400"/>
            <a:ext cx="7390047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 Box 2"/>
          <p:cNvSpPr txBox="1">
            <a:spLocks noChangeArrowheads="1"/>
          </p:cNvSpPr>
          <p:nvPr/>
        </p:nvSpPr>
        <p:spPr bwMode="auto">
          <a:xfrm>
            <a:off x="762000" y="1219200"/>
            <a:ext cx="7920038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ru-RU" sz="2400" dirty="0" err="1" smtClean="0"/>
              <a:t>Булінг</a:t>
            </a:r>
            <a:r>
              <a:rPr lang="ru-RU" sz="2400" dirty="0" smtClean="0"/>
              <a:t> </a:t>
            </a:r>
            <a:r>
              <a:rPr lang="ru-RU" sz="2400" dirty="0" err="1" smtClean="0"/>
              <a:t>буває</a:t>
            </a:r>
            <a:r>
              <a:rPr lang="ru-RU" sz="2400" dirty="0" smtClean="0"/>
              <a:t> :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ru-RU" sz="2400" dirty="0" err="1" smtClean="0"/>
              <a:t>Фізичний</a:t>
            </a:r>
            <a:r>
              <a:rPr lang="ru-RU" sz="2400" dirty="0" smtClean="0"/>
              <a:t> ( </a:t>
            </a:r>
            <a:r>
              <a:rPr lang="ru-RU" sz="2400" dirty="0" err="1" smtClean="0"/>
              <a:t>побиття</a:t>
            </a:r>
            <a:r>
              <a:rPr lang="ru-RU" sz="2400" dirty="0" smtClean="0"/>
              <a:t>, </a:t>
            </a:r>
            <a:r>
              <a:rPr lang="ru-RU" sz="2400" dirty="0" err="1" smtClean="0"/>
              <a:t>штовхання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тощо</a:t>
            </a:r>
            <a:r>
              <a:rPr lang="ru-RU" sz="2400" dirty="0" smtClean="0"/>
              <a:t>)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ru-RU" sz="2400" dirty="0" err="1" smtClean="0"/>
              <a:t>Вербальний</a:t>
            </a:r>
            <a:r>
              <a:rPr lang="ru-RU" sz="2400" dirty="0" smtClean="0"/>
              <a:t> (</a:t>
            </a:r>
            <a:r>
              <a:rPr lang="ru-RU" sz="2400" dirty="0" err="1" smtClean="0"/>
              <a:t>словесні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знущання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залякування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плітки</a:t>
            </a:r>
            <a:r>
              <a:rPr lang="ru-RU" sz="2400" dirty="0"/>
              <a:t> </a:t>
            </a:r>
            <a:r>
              <a:rPr lang="ru-RU" sz="2400" dirty="0" smtClean="0"/>
              <a:t>та </a:t>
            </a:r>
            <a:r>
              <a:rPr lang="ru-RU" sz="2400" dirty="0" err="1" smtClean="0"/>
              <a:t>образливі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вислови</a:t>
            </a:r>
            <a:r>
              <a:rPr lang="ru-RU" sz="2400" dirty="0" smtClean="0"/>
              <a:t>)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ru-RU" sz="2400" dirty="0" err="1" smtClean="0"/>
              <a:t>Соціальний</a:t>
            </a:r>
            <a:r>
              <a:rPr lang="ru-RU" sz="2400" dirty="0" smtClean="0"/>
              <a:t> ( </a:t>
            </a:r>
            <a:r>
              <a:rPr lang="ru-RU" sz="2400" dirty="0" err="1" smtClean="0"/>
              <a:t>ізоляція</a:t>
            </a:r>
            <a:r>
              <a:rPr lang="ru-RU" sz="2400" dirty="0" smtClean="0"/>
              <a:t> </a:t>
            </a:r>
            <a:r>
              <a:rPr lang="ru-RU" sz="2400" dirty="0" err="1" smtClean="0"/>
              <a:t>дитини</a:t>
            </a:r>
            <a:r>
              <a:rPr lang="ru-RU" sz="2400" dirty="0" smtClean="0"/>
              <a:t>, бойкот,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навмисне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відсторонення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групи</a:t>
            </a:r>
            <a:r>
              <a:rPr lang="ru-RU" sz="2400" dirty="0" smtClean="0"/>
              <a:t>)</a:t>
            </a:r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endParaRPr lang="ru-RU" sz="2400" dirty="0" smtClean="0"/>
          </a:p>
          <a:p>
            <a:pPr marL="342900" indent="-342900" algn="ctr">
              <a:spcBef>
                <a:spcPct val="20000"/>
              </a:spcBef>
              <a:buFontTx/>
              <a:buChar char="•"/>
            </a:pPr>
            <a:r>
              <a:rPr lang="ru-RU" sz="2400" dirty="0" err="1" smtClean="0"/>
              <a:t>Кібербулінгом</a:t>
            </a:r>
            <a:r>
              <a:rPr lang="ru-RU" sz="2400" dirty="0" smtClean="0"/>
              <a:t> </a:t>
            </a:r>
            <a:r>
              <a:rPr lang="ru-RU" sz="2400" dirty="0" err="1" smtClean="0"/>
              <a:t>можна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агресію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розповсюджену</a:t>
            </a:r>
            <a:r>
              <a:rPr lang="ru-RU" sz="2400" dirty="0" smtClean="0"/>
              <a:t> через </a:t>
            </a:r>
            <a:r>
              <a:rPr lang="ru-RU" sz="2400" dirty="0" err="1" smtClean="0"/>
              <a:t>новітні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інформаційно-комунікативні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засоби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метою </a:t>
            </a:r>
            <a:r>
              <a:rPr lang="ru-RU" sz="2400" dirty="0" err="1" smtClean="0"/>
              <a:t>нашкодити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принизити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дитину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qdefault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0" y="0"/>
            <a:ext cx="35560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dirty="0" smtClean="0"/>
              <a:t>    </a:t>
            </a:r>
            <a:r>
              <a:rPr lang="uk-UA" dirty="0" err="1" smtClean="0"/>
              <a:t>Кібербулери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uk-UA" sz="2800" b="1" dirty="0" smtClean="0"/>
              <a:t>1. Замість </a:t>
            </a:r>
            <a:r>
              <a:rPr lang="uk-UA" sz="2800" b="1" dirty="0" err="1" smtClean="0"/>
              <a:t>“підніжок”</a:t>
            </a:r>
            <a:r>
              <a:rPr lang="uk-UA" sz="2800" b="1" dirty="0" smtClean="0"/>
              <a:t> – пишуть агресивні СМС.</a:t>
            </a:r>
          </a:p>
          <a:p>
            <a:r>
              <a:rPr lang="uk-UA" sz="2800" b="1" dirty="0" smtClean="0"/>
              <a:t>2. Замість стусанів – надсилають повідомлення з погрозами в соціальні мережі.</a:t>
            </a:r>
          </a:p>
          <a:p>
            <a:r>
              <a:rPr lang="uk-UA" sz="2800" b="1" dirty="0" smtClean="0"/>
              <a:t>3. Замість насмішок – розповсюджують конфіденційну інформацію стосовно людини, створюють </a:t>
            </a:r>
            <a:r>
              <a:rPr lang="uk-UA" sz="2800" b="1" dirty="0" err="1" smtClean="0"/>
              <a:t>“фейкові”</a:t>
            </a:r>
            <a:r>
              <a:rPr lang="uk-UA" sz="2800" b="1" dirty="0" smtClean="0"/>
              <a:t> сторінки в </a:t>
            </a:r>
            <a:r>
              <a:rPr lang="uk-UA" sz="2800" b="1" dirty="0" err="1" smtClean="0"/>
              <a:t>соцмережах</a:t>
            </a:r>
            <a:endParaRPr lang="uk-UA" sz="28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qdefault.jpg"/>
          <p:cNvPicPr>
            <a:picLocks noChangeAspect="1"/>
          </p:cNvPicPr>
          <p:nvPr/>
        </p:nvPicPr>
        <p:blipFill>
          <a:blip r:embed="rId2"/>
          <a:srcRect l="13333" r="16667"/>
          <a:stretch>
            <a:fillRect/>
          </a:stretch>
        </p:blipFill>
        <p:spPr>
          <a:xfrm>
            <a:off x="5181600" y="3429000"/>
            <a:ext cx="3200400" cy="3429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449762"/>
          </a:xfrm>
        </p:spPr>
        <p:txBody>
          <a:bodyPr/>
          <a:lstStyle/>
          <a:p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67% дітей страждають від </a:t>
            </a:r>
            <a:r>
              <a:rPr lang="uk-UA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булінгу</a:t>
            </a:r>
            <a:r>
              <a:rPr lang="uk-UA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в сучасних школах (згідно з дослідженням </a:t>
            </a:r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UNICEF Ukraine).</a:t>
            </a:r>
            <a:endParaRPr lang="uk-UA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038600"/>
            <a:ext cx="2857500" cy="1600200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З’ЯВИЛОСЬ НАВІТЬ ПОНЯТТЯ «БУЛІЦИД» – ЗАГИБЕЛЬ ЖЕРТВИ ВНАСЛІДОК БУЛІНГУ</a:t>
            </a:r>
          </a:p>
          <a:p>
            <a:endParaRPr lang="ru-RU" b="1" dirty="0"/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err="1" smtClean="0"/>
              <a:t>Розглянемо</a:t>
            </a:r>
            <a:r>
              <a:rPr lang="ru-RU" b="1" dirty="0" smtClean="0"/>
              <a:t> </a:t>
            </a:r>
            <a:r>
              <a:rPr lang="ru-RU" b="1" dirty="0" err="1" smtClean="0"/>
              <a:t>кілька</a:t>
            </a:r>
            <a:r>
              <a:rPr lang="ru-RU" b="1" dirty="0" smtClean="0"/>
              <a:t> ЕТАПІВ </a:t>
            </a:r>
            <a:r>
              <a:rPr lang="ru-RU" b="1" dirty="0" err="1" smtClean="0"/>
              <a:t>інтернет-переслідування</a:t>
            </a:r>
            <a:r>
              <a:rPr lang="ru-RU" b="1" dirty="0" smtClean="0"/>
              <a:t>, КІНЦЕВИМ ЕТАПОМ </a:t>
            </a:r>
            <a:r>
              <a:rPr lang="ru-RU" b="1" dirty="0" err="1" smtClean="0"/>
              <a:t>яких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«</a:t>
            </a:r>
            <a:r>
              <a:rPr lang="ru-RU" b="1" dirty="0" err="1" smtClean="0"/>
              <a:t>буліцид</a:t>
            </a:r>
            <a:r>
              <a:rPr lang="ru-RU" b="1" dirty="0" smtClean="0"/>
              <a:t>»</a:t>
            </a:r>
            <a:endParaRPr lang="uk-UA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Суперечки, або </a:t>
            </a:r>
            <a:r>
              <a:rPr lang="uk-UA" dirty="0" err="1" smtClean="0"/>
              <a:t>флеймінг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Обмін запальними, образливими репліками, які згодом перетворюються в нерівноправний, психологічний терор. Жертва зазнає сильних емоційних переживань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Нападки, або постійні атаки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Навідміну</a:t>
            </a:r>
            <a:r>
              <a:rPr lang="uk-UA" dirty="0" smtClean="0"/>
              <a:t> від попереднього етапу – переслідування та погрозливі повідомлення спрямовані на жертву часто ( </a:t>
            </a:r>
            <a:r>
              <a:rPr lang="uk-UA" dirty="0" err="1" smtClean="0"/>
              <a:t>напр.щоденні</a:t>
            </a:r>
            <a:r>
              <a:rPr lang="uk-UA" dirty="0" smtClean="0"/>
              <a:t> дзвінки та повідомлення). Такі атаки здебільшого односторонні.</a:t>
            </a:r>
            <a:endParaRPr lang="uk-UA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uk-UA" dirty="0" smtClean="0"/>
              <a:t>Обмовлення, зведення наклепів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25963"/>
          </a:xfrm>
        </p:spPr>
        <p:txBody>
          <a:bodyPr/>
          <a:lstStyle/>
          <a:p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розповсюдження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принизливої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неправдивої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інформації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використанням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комп’ютерних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технологій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 </a:t>
            </a:r>
            <a:endParaRPr lang="uk-UA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577</Words>
  <Application>Microsoft PowerPoint</Application>
  <PresentationFormat>Экран (4:3)</PresentationFormat>
  <Paragraphs>53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Arial</vt:lpstr>
      <vt:lpstr>Оформление по умолчанию</vt:lpstr>
      <vt:lpstr>Кібербулінг</vt:lpstr>
      <vt:lpstr>Слово «булінг» без префікса «кібер-» відоме здавна й означає утиск, дискримінацію, цькування та інші види жорстокого ставлення однієї дитини або групи дітей до іншої</vt:lpstr>
      <vt:lpstr>Слайд 3</vt:lpstr>
      <vt:lpstr>    Кібербулери</vt:lpstr>
      <vt:lpstr>67% дітей страждають від булінгу в сучасних школах (згідно з дослідженням UNICEF Ukraine).</vt:lpstr>
      <vt:lpstr>Слайд 6</vt:lpstr>
      <vt:lpstr>Суперечки, або флеймінг</vt:lpstr>
      <vt:lpstr>Нападки, або постійні атаки</vt:lpstr>
      <vt:lpstr>Обмовлення, зведення наклепів</vt:lpstr>
      <vt:lpstr>Самозванство, втілення в певну особу</vt:lpstr>
      <vt:lpstr>Ошуканство </vt:lpstr>
      <vt:lpstr>Відчуження</vt:lpstr>
      <vt:lpstr>Кіберпереслідування</vt:lpstr>
      <vt:lpstr>Хепіслепінг</vt:lpstr>
      <vt:lpstr>Правила-поради для подолання булінгу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ANET</cp:lastModifiedBy>
  <cp:revision>9</cp:revision>
  <cp:lastPrinted>1601-01-01T00:00:00Z</cp:lastPrinted>
  <dcterms:created xsi:type="dcterms:W3CDTF">2012-02-06T09:22:31Z</dcterms:created>
  <dcterms:modified xsi:type="dcterms:W3CDTF">2018-04-01T17:56:02Z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