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76" r:id="rId9"/>
    <p:sldId id="277" r:id="rId10"/>
    <p:sldId id="281" r:id="rId11"/>
    <p:sldId id="282" r:id="rId12"/>
    <p:sldId id="263" r:id="rId13"/>
    <p:sldId id="264" r:id="rId14"/>
    <p:sldId id="278" r:id="rId15"/>
    <p:sldId id="265" r:id="rId16"/>
    <p:sldId id="280" r:id="rId17"/>
    <p:sldId id="279" r:id="rId18"/>
    <p:sldId id="266" r:id="rId19"/>
    <p:sldId id="267" r:id="rId20"/>
    <p:sldId id="268" r:id="rId21"/>
    <p:sldId id="269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79" d="100"/>
          <a:sy n="79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C74AF-1493-41B0-9A57-4D4FCE2F1B37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E8BAA-F6A8-4218-92AE-270031686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746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E8BAA-F6A8-4218-92AE-2700316864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690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78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5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4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119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014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233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55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50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65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96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EA743-1750-4CBC-B222-D34746617F8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FE690-92F6-414A-843A-3923FDE7B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06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8458200" cy="2204863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9600" b="1" spc="100" dirty="0">
                <a:ln w="18000">
                  <a:solidFill>
                    <a:srgbClr val="4F81BD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EEECE1">
                    <a:lumMod val="10000"/>
                    <a:alpha val="5700"/>
                  </a:srgbClr>
                </a:solidFill>
                <a:effectLst>
                  <a:outerShdw blurRad="25000" dist="20000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ea typeface="+mn-ea"/>
                <a:cs typeface="+mn-cs"/>
              </a:rPr>
              <a:t>Закон Ома. </a:t>
            </a:r>
            <a:br>
              <a:rPr lang="ru-RU" sz="9600" b="1" spc="100" dirty="0">
                <a:ln w="18000">
                  <a:solidFill>
                    <a:srgbClr val="4F81BD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EEECE1">
                    <a:lumMod val="10000"/>
                    <a:alpha val="5700"/>
                  </a:srgbClr>
                </a:solidFill>
                <a:effectLst>
                  <a:outerShdw blurRad="25000" dist="20000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836" y="1413491"/>
            <a:ext cx="4795242" cy="525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9600" b="1" spc="100" dirty="0">
                <a:ln w="18000">
                  <a:solidFill>
                    <a:srgbClr val="4F81BD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4F81BD">
                    <a:satMod val="280000"/>
                    <a:tint val="100000"/>
                    <a:alpha val="5700"/>
                  </a:srgbClr>
                </a:solidFill>
                <a:effectLst>
                  <a:outerShdw blurRad="25000" dist="20000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</a:rPr>
              <a:t>Закон Ома.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301"/>
            <a:ext cx="91440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3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6" y="0"/>
            <a:ext cx="9183356" cy="6858000"/>
          </a:xfrm>
        </p:spPr>
      </p:pic>
    </p:spTree>
    <p:extLst>
      <p:ext uri="{BB962C8B-B14F-4D97-AF65-F5344CB8AC3E}">
        <p14:creationId xmlns:p14="http://schemas.microsoft.com/office/powerpoint/2010/main" val="36620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err="1" smtClean="0"/>
              <a:t>Проблемне</a:t>
            </a:r>
            <a:r>
              <a:rPr lang="ru-RU" i="1" dirty="0" smtClean="0"/>
              <a:t> </a:t>
            </a:r>
            <a:r>
              <a:rPr lang="ru-RU" i="1" dirty="0" err="1" smtClean="0"/>
              <a:t>питання</a:t>
            </a:r>
            <a:r>
              <a:rPr lang="ru-RU" i="1" dirty="0" smtClean="0"/>
              <a:t>:</a:t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    </a:t>
            </a:r>
            <a:r>
              <a:rPr lang="ru-RU" sz="4400" i="1" dirty="0" smtClean="0"/>
              <a:t>1.	Як </a:t>
            </a:r>
            <a:r>
              <a:rPr lang="ru-RU" sz="4400" i="1" dirty="0" err="1" smtClean="0"/>
              <a:t>залежить</a:t>
            </a:r>
            <a:r>
              <a:rPr lang="ru-RU" sz="4400" i="1" dirty="0" smtClean="0"/>
              <a:t> сила  струму  </a:t>
            </a:r>
            <a:r>
              <a:rPr lang="ru-RU" sz="4400" i="1" dirty="0" err="1" smtClean="0"/>
              <a:t>від</a:t>
            </a:r>
            <a:r>
              <a:rPr lang="ru-RU" sz="4400" i="1" dirty="0" smtClean="0"/>
              <a:t> </a:t>
            </a:r>
            <a:r>
              <a:rPr lang="ru-RU" sz="4400" i="1" dirty="0" err="1" smtClean="0"/>
              <a:t>напруги</a:t>
            </a:r>
            <a:r>
              <a:rPr lang="ru-RU" sz="4400" i="1" dirty="0" smtClean="0"/>
              <a:t> на </a:t>
            </a:r>
            <a:r>
              <a:rPr lang="ru-RU" sz="4400" i="1" dirty="0" err="1" smtClean="0"/>
              <a:t>даній</a:t>
            </a:r>
            <a:r>
              <a:rPr lang="ru-RU" sz="4400" i="1" dirty="0" smtClean="0"/>
              <a:t> </a:t>
            </a:r>
            <a:r>
              <a:rPr lang="ru-RU" sz="4400" i="1" dirty="0" err="1" smtClean="0"/>
              <a:t>ділянці</a:t>
            </a:r>
            <a:r>
              <a:rPr lang="ru-RU" sz="4400" i="1" dirty="0" smtClean="0"/>
              <a:t> кола?</a:t>
            </a:r>
          </a:p>
          <a:p>
            <a:pPr marL="0" indent="0">
              <a:buNone/>
            </a:pPr>
            <a:endParaRPr lang="ru-RU" sz="4400" i="1" dirty="0" smtClean="0"/>
          </a:p>
          <a:p>
            <a:pPr marL="0" indent="0">
              <a:buNone/>
            </a:pPr>
            <a:r>
              <a:rPr lang="ru-RU" sz="4400" i="1" dirty="0" smtClean="0"/>
              <a:t>    2.Як </a:t>
            </a:r>
            <a:r>
              <a:rPr lang="ru-RU" sz="4400" i="1" dirty="0" err="1" smtClean="0"/>
              <a:t>залежить</a:t>
            </a:r>
            <a:r>
              <a:rPr lang="ru-RU" sz="4400" i="1" dirty="0" smtClean="0"/>
              <a:t> сила струму </a:t>
            </a:r>
            <a:r>
              <a:rPr lang="ru-RU" sz="4400" i="1" dirty="0" err="1" smtClean="0"/>
              <a:t>від</a:t>
            </a:r>
            <a:r>
              <a:rPr lang="ru-RU" sz="4400" i="1" dirty="0" smtClean="0"/>
              <a:t> опору </a:t>
            </a:r>
            <a:r>
              <a:rPr lang="ru-RU" sz="4400" i="1" dirty="0" err="1" smtClean="0"/>
              <a:t>провідника</a:t>
            </a:r>
            <a:r>
              <a:rPr lang="ru-RU" sz="4400" i="1" dirty="0" smtClean="0"/>
              <a:t>?</a:t>
            </a:r>
          </a:p>
          <a:p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69199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ЗАВДАННЯ ДЛЯ ГРУП: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	</a:t>
            </a:r>
            <a:r>
              <a:rPr lang="ru-RU" sz="3600" dirty="0" err="1" smtClean="0"/>
              <a:t>Зібрати</a:t>
            </a:r>
            <a:r>
              <a:rPr lang="ru-RU" sz="3600" dirty="0" smtClean="0"/>
              <a:t> </a:t>
            </a:r>
            <a:r>
              <a:rPr lang="ru-RU" sz="3600" dirty="0" err="1" smtClean="0"/>
              <a:t>електричне</a:t>
            </a:r>
            <a:r>
              <a:rPr lang="ru-RU" sz="3600" dirty="0" smtClean="0"/>
              <a:t> коло з </a:t>
            </a:r>
            <a:r>
              <a:rPr lang="ru-RU" sz="3600" dirty="0" err="1" smtClean="0"/>
              <a:t>джерела</a:t>
            </a:r>
            <a:r>
              <a:rPr lang="ru-RU" sz="3600" dirty="0" smtClean="0"/>
              <a:t>, амперметра, вольтметра, резистора і реостата. </a:t>
            </a:r>
            <a:r>
              <a:rPr lang="ru-RU" sz="3600" dirty="0" err="1" smtClean="0"/>
              <a:t>Виміряти</a:t>
            </a:r>
            <a:r>
              <a:rPr lang="ru-RU" sz="3600" dirty="0" smtClean="0"/>
              <a:t> </a:t>
            </a:r>
            <a:r>
              <a:rPr lang="ru-RU" sz="3600" dirty="0" err="1" smtClean="0"/>
              <a:t>напругу</a:t>
            </a:r>
            <a:r>
              <a:rPr lang="ru-RU" sz="3600" dirty="0" smtClean="0"/>
              <a:t> при </a:t>
            </a:r>
            <a:r>
              <a:rPr lang="ru-RU" sz="3600" dirty="0" err="1" smtClean="0"/>
              <a:t>різних</a:t>
            </a:r>
            <a:r>
              <a:rPr lang="ru-RU" sz="3600" dirty="0" smtClean="0"/>
              <a:t> </a:t>
            </a:r>
            <a:r>
              <a:rPr lang="ru-RU" sz="3600" dirty="0" err="1" smtClean="0"/>
              <a:t>значеннях</a:t>
            </a:r>
            <a:r>
              <a:rPr lang="ru-RU" sz="3600" dirty="0" smtClean="0"/>
              <a:t> </a:t>
            </a:r>
            <a:r>
              <a:rPr lang="ru-RU" sz="3600" dirty="0" err="1" smtClean="0"/>
              <a:t>сили</a:t>
            </a:r>
            <a:r>
              <a:rPr lang="ru-RU" sz="3600" dirty="0" smtClean="0"/>
              <a:t> струму. </a:t>
            </a:r>
            <a:r>
              <a:rPr lang="ru-RU" sz="3600" dirty="0" err="1" smtClean="0"/>
              <a:t>Зробити</a:t>
            </a:r>
            <a:r>
              <a:rPr lang="ru-RU" sz="3600" dirty="0" smtClean="0"/>
              <a:t> </a:t>
            </a:r>
            <a:r>
              <a:rPr lang="ru-RU" sz="3600" dirty="0" err="1" smtClean="0"/>
              <a:t>висновок</a:t>
            </a:r>
            <a:r>
              <a:rPr lang="ru-RU" sz="3600" dirty="0" smtClean="0"/>
              <a:t>. </a:t>
            </a:r>
            <a:r>
              <a:rPr lang="ru-RU" sz="3600" dirty="0" err="1" smtClean="0"/>
              <a:t>Побудувати</a:t>
            </a:r>
            <a:r>
              <a:rPr lang="ru-RU" sz="3600" dirty="0" smtClean="0"/>
              <a:t> </a:t>
            </a:r>
            <a:r>
              <a:rPr lang="ru-RU" sz="3600" dirty="0" err="1" smtClean="0"/>
              <a:t>графік</a:t>
            </a:r>
            <a:r>
              <a:rPr lang="ru-RU" sz="3600" dirty="0" smtClean="0"/>
              <a:t>.</a:t>
            </a:r>
          </a:p>
          <a:p>
            <a:pPr marL="0" indent="0">
              <a:buNone/>
            </a:pPr>
            <a:endParaRPr lang="ru-RU" sz="3600" dirty="0" smtClean="0"/>
          </a:p>
          <a:p>
            <a:r>
              <a:rPr lang="ru-RU" sz="3600" dirty="0" smtClean="0"/>
              <a:t>2.	</a:t>
            </a:r>
            <a:r>
              <a:rPr lang="ru-RU" sz="3600" dirty="0" err="1" smtClean="0"/>
              <a:t>Виміряти</a:t>
            </a:r>
            <a:r>
              <a:rPr lang="ru-RU" sz="3600" dirty="0" smtClean="0"/>
              <a:t> силу </a:t>
            </a:r>
            <a:r>
              <a:rPr lang="ru-RU" sz="3600" dirty="0" err="1" smtClean="0"/>
              <a:t>струми</a:t>
            </a:r>
            <a:r>
              <a:rPr lang="ru-RU" sz="3600" dirty="0" smtClean="0"/>
              <a:t> при </a:t>
            </a:r>
            <a:r>
              <a:rPr lang="ru-RU" sz="3600" dirty="0" err="1" smtClean="0"/>
              <a:t>різних</a:t>
            </a:r>
            <a:r>
              <a:rPr lang="ru-RU" sz="3600" dirty="0" smtClean="0"/>
              <a:t> </a:t>
            </a:r>
            <a:r>
              <a:rPr lang="ru-RU" sz="3600" dirty="0" err="1" smtClean="0"/>
              <a:t>значеннях</a:t>
            </a:r>
            <a:r>
              <a:rPr lang="ru-RU" sz="3600" dirty="0" smtClean="0"/>
              <a:t> опору резистора. </a:t>
            </a:r>
            <a:r>
              <a:rPr lang="ru-RU" sz="3600" dirty="0" err="1" smtClean="0"/>
              <a:t>Зробити</a:t>
            </a:r>
            <a:r>
              <a:rPr lang="ru-RU" sz="3600" dirty="0" smtClean="0"/>
              <a:t> </a:t>
            </a:r>
            <a:r>
              <a:rPr lang="ru-RU" sz="3600" dirty="0" err="1" smtClean="0"/>
              <a:t>висновок</a:t>
            </a:r>
            <a:r>
              <a:rPr lang="ru-RU" sz="3600" dirty="0" smtClean="0"/>
              <a:t>. </a:t>
            </a:r>
            <a:r>
              <a:rPr lang="ru-RU" sz="3600" dirty="0" err="1" smtClean="0"/>
              <a:t>Побудувати</a:t>
            </a:r>
            <a:r>
              <a:rPr lang="ru-RU" sz="3600" dirty="0" smtClean="0"/>
              <a:t> </a:t>
            </a:r>
            <a:r>
              <a:rPr lang="ru-RU" sz="3600" dirty="0" err="1" smtClean="0"/>
              <a:t>графік</a:t>
            </a:r>
            <a:r>
              <a:rPr lang="ru-RU" sz="3600" dirty="0" smtClean="0"/>
              <a:t>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7875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237"/>
            <a:ext cx="9144000" cy="701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5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Висновок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57" y="1196752"/>
            <a:ext cx="8579296" cy="5661248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1.	Сила струму прямо </a:t>
            </a:r>
            <a:r>
              <a:rPr lang="ru-RU" sz="4000" i="1" dirty="0" err="1" smtClean="0"/>
              <a:t>пропорційна</a:t>
            </a:r>
            <a:r>
              <a:rPr lang="ru-RU" sz="4000" i="1" dirty="0" smtClean="0"/>
              <a:t> </a:t>
            </a:r>
            <a:r>
              <a:rPr lang="ru-RU" sz="4000" i="1" dirty="0" err="1" smtClean="0"/>
              <a:t>напрузі</a:t>
            </a:r>
            <a:r>
              <a:rPr lang="ru-RU" sz="4000" i="1" dirty="0" smtClean="0"/>
              <a:t>.     </a:t>
            </a:r>
            <a:r>
              <a:rPr lang="en-US" sz="6600" i="1" dirty="0" smtClean="0">
                <a:solidFill>
                  <a:srgbClr val="FF0000"/>
                </a:solidFill>
              </a:rPr>
              <a:t>I</a:t>
            </a:r>
            <a:r>
              <a:rPr lang="en-US" sz="6600" i="1" dirty="0" smtClean="0">
                <a:solidFill>
                  <a:srgbClr val="FF0000"/>
                </a:solidFill>
                <a:latin typeface="Cambria Math"/>
                <a:ea typeface="Cambria Math"/>
              </a:rPr>
              <a:t>~U</a:t>
            </a:r>
            <a:endParaRPr lang="ru-RU" sz="66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4000" dirty="0" smtClean="0"/>
          </a:p>
          <a:p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144000" cy="337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2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5" y="0"/>
            <a:ext cx="9071755" cy="7011405"/>
          </a:xfrm>
        </p:spPr>
      </p:pic>
    </p:spTree>
    <p:extLst>
      <p:ext uri="{BB962C8B-B14F-4D97-AF65-F5344CB8AC3E}">
        <p14:creationId xmlns:p14="http://schemas.microsoft.com/office/powerpoint/2010/main" val="287281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274638"/>
                <a:ext cx="8229600" cy="2002234"/>
              </a:xfrm>
            </p:spPr>
            <p:txBody>
              <a:bodyPr>
                <a:normAutofit fontScale="90000"/>
              </a:bodyPr>
              <a:lstStyle/>
              <a:p>
                <a:pPr marL="342900" lvl="0" indent="-342900" algn="l">
                  <a:spcBef>
                    <a:spcPct val="20000"/>
                  </a:spcBef>
                </a:pPr>
                <a:r>
                  <a:rPr lang="en-US" sz="4000" dirty="0" smtClean="0">
                    <a:solidFill>
                      <a:prstClr val="black"/>
                    </a:solidFill>
                    <a:ea typeface="+mn-ea"/>
                    <a:cs typeface="+mn-cs"/>
                  </a:rPr>
                  <a:t/>
                </a:r>
                <a:br>
                  <a:rPr lang="en-US" sz="4000" dirty="0" smtClean="0">
                    <a:solidFill>
                      <a:prstClr val="black"/>
                    </a:solidFill>
                    <a:ea typeface="+mn-ea"/>
                    <a:cs typeface="+mn-cs"/>
                  </a:rPr>
                </a:br>
                <a:r>
                  <a:rPr lang="ru-RU" sz="4000" i="1" dirty="0" smtClean="0">
                    <a:solidFill>
                      <a:prstClr val="black"/>
                    </a:solidFill>
                    <a:ea typeface="+mn-ea"/>
                    <a:cs typeface="+mn-cs"/>
                  </a:rPr>
                  <a:t>2</a:t>
                </a:r>
                <a:r>
                  <a:rPr lang="ru-RU" sz="4000" i="1" dirty="0">
                    <a:solidFill>
                      <a:prstClr val="black"/>
                    </a:solidFill>
                    <a:ea typeface="+mn-ea"/>
                    <a:cs typeface="+mn-cs"/>
                  </a:rPr>
                  <a:t>.	Сила струму </a:t>
                </a:r>
                <a:r>
                  <a:rPr lang="ru-RU" sz="4000" i="1" dirty="0" err="1">
                    <a:solidFill>
                      <a:prstClr val="black"/>
                    </a:solidFill>
                    <a:ea typeface="+mn-ea"/>
                    <a:cs typeface="+mn-cs"/>
                  </a:rPr>
                  <a:t>обернено</a:t>
                </a:r>
                <a:r>
                  <a:rPr lang="ru-RU" sz="4000" i="1" dirty="0">
                    <a:solidFill>
                      <a:prstClr val="black"/>
                    </a:solidFill>
                    <a:ea typeface="+mn-ea"/>
                    <a:cs typeface="+mn-cs"/>
                  </a:rPr>
                  <a:t> </a:t>
                </a:r>
                <a:r>
                  <a:rPr lang="ru-RU" sz="4000" i="1" dirty="0" err="1">
                    <a:solidFill>
                      <a:prstClr val="black"/>
                    </a:solidFill>
                    <a:ea typeface="+mn-ea"/>
                    <a:cs typeface="+mn-cs"/>
                  </a:rPr>
                  <a:t>пропорційна</a:t>
                </a:r>
                <a:r>
                  <a:rPr lang="ru-RU" sz="4000" i="1" dirty="0">
                    <a:solidFill>
                      <a:prstClr val="black"/>
                    </a:solidFill>
                    <a:ea typeface="+mn-ea"/>
                    <a:cs typeface="+mn-cs"/>
                  </a:rPr>
                  <a:t> опору.</a:t>
                </a:r>
                <a:r>
                  <a:rPr lang="en-US" sz="4000" i="1" dirty="0">
                    <a:solidFill>
                      <a:prstClr val="black"/>
                    </a:solidFill>
                    <a:ea typeface="+mn-ea"/>
                    <a:cs typeface="+mn-cs"/>
                  </a:rPr>
                  <a:t>        </a:t>
                </a:r>
                <a:r>
                  <a:rPr lang="en-US" sz="6600" i="1" dirty="0">
                    <a:solidFill>
                      <a:srgbClr val="FF0000"/>
                    </a:solidFill>
                    <a:ea typeface="+mn-ea"/>
                    <a:cs typeface="+mn-cs"/>
                  </a:rPr>
                  <a:t>I~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US" sz="6600" i="1">
                            <a:solidFill>
                              <a:srgbClr val="FF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US" sz="6600" i="1">
                            <a:solidFill>
                              <a:srgbClr val="FF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𝑅</m:t>
                        </m:r>
                      </m:den>
                    </m:f>
                  </m:oMath>
                </a14:m>
                <a:r>
                  <a:rPr lang="ru-RU" sz="6600" dirty="0">
                    <a:solidFill>
                      <a:prstClr val="black"/>
                    </a:solidFill>
                    <a:ea typeface="+mn-ea"/>
                    <a:cs typeface="+mn-cs"/>
                  </a:rPr>
                  <a:t/>
                </a:r>
                <a:br>
                  <a:rPr lang="ru-RU" sz="6600" dirty="0">
                    <a:solidFill>
                      <a:prstClr val="black"/>
                    </a:solidFill>
                    <a:ea typeface="+mn-ea"/>
                    <a:cs typeface="+mn-cs"/>
                  </a:rPr>
                </a:br>
                <a:endParaRPr lang="ru-RU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274638"/>
                <a:ext cx="8229600" cy="2002234"/>
              </a:xfrm>
              <a:blipFill rotWithShape="1">
                <a:blip r:embed="rId2"/>
                <a:stretch>
                  <a:fillRect t="-3647" r="-1852" b="-75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9144000" cy="4509120"/>
          </a:xfrm>
        </p:spPr>
      </p:pic>
    </p:spTree>
    <p:extLst>
      <p:ext uri="{BB962C8B-B14F-4D97-AF65-F5344CB8AC3E}">
        <p14:creationId xmlns:p14="http://schemas.microsoft.com/office/powerpoint/2010/main" val="41599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Закон </a:t>
            </a:r>
            <a:r>
              <a:rPr lang="uk-UA" i="1" dirty="0" err="1" smtClean="0"/>
              <a:t>Ома</a:t>
            </a:r>
            <a:endParaRPr lang="ru-RU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257800"/>
              </a:xfrm>
            </p:spPr>
            <p:txBody>
              <a:bodyPr>
                <a:noAutofit/>
              </a:bodyPr>
              <a:lstStyle/>
              <a:p>
                <a:r>
                  <a:rPr lang="ru-RU" sz="4000" i="1" dirty="0" smtClean="0"/>
                  <a:t>сила струму в </a:t>
                </a:r>
                <a:r>
                  <a:rPr lang="ru-RU" sz="4000" i="1" dirty="0" err="1" smtClean="0"/>
                  <a:t>однорідній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ділянці</a:t>
                </a:r>
                <a:r>
                  <a:rPr lang="ru-RU" sz="4000" i="1" dirty="0" smtClean="0"/>
                  <a:t> кола прямо </a:t>
                </a:r>
                <a:r>
                  <a:rPr lang="ru-RU" sz="4000" i="1" dirty="0" err="1" smtClean="0"/>
                  <a:t>пропорційна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напрузі</a:t>
                </a:r>
                <a:r>
                  <a:rPr lang="ru-RU" sz="4000" i="1" dirty="0" smtClean="0"/>
                  <a:t> на </a:t>
                </a:r>
                <a:r>
                  <a:rPr lang="ru-RU" sz="4000" i="1" dirty="0" err="1" smtClean="0"/>
                  <a:t>кінцях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цієї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ділянки</a:t>
                </a:r>
                <a:r>
                  <a:rPr lang="ru-RU" sz="4000" i="1" dirty="0" smtClean="0"/>
                  <a:t> і </a:t>
                </a:r>
                <a:r>
                  <a:rPr lang="ru-RU" sz="4000" i="1" dirty="0" err="1" smtClean="0"/>
                  <a:t>обернено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пропорційна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її</a:t>
                </a:r>
                <a:r>
                  <a:rPr lang="ru-RU" sz="4000" i="1" dirty="0" smtClean="0"/>
                  <a:t> опору при </a:t>
                </a:r>
                <a:r>
                  <a:rPr lang="ru-RU" sz="4000" i="1" dirty="0" err="1" smtClean="0"/>
                  <a:t>даній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температурі</a:t>
                </a:r>
                <a:r>
                  <a:rPr lang="ru-RU" sz="4000" i="1" dirty="0" smtClean="0"/>
                  <a:t>. </a:t>
                </a:r>
              </a:p>
              <a:p>
                <a:r>
                  <a:rPr lang="ru-RU" sz="4000" i="1" dirty="0" err="1" smtClean="0"/>
                  <a:t>Математичний</a:t>
                </a:r>
                <a:r>
                  <a:rPr lang="ru-RU" sz="4000" i="1" dirty="0" smtClean="0"/>
                  <a:t> </a:t>
                </a:r>
                <a:r>
                  <a:rPr lang="ru-RU" sz="4000" i="1" dirty="0" err="1" smtClean="0"/>
                  <a:t>запис</a:t>
                </a:r>
                <a:r>
                  <a:rPr lang="ru-RU" sz="4000" i="1" dirty="0" smtClean="0"/>
                  <a:t> закону:  </a:t>
                </a:r>
                <a:endParaRPr lang="en-US" sz="4000" i="1" dirty="0" smtClean="0"/>
              </a:p>
              <a:p>
                <a:r>
                  <a:rPr lang="en-US" sz="4000" i="1" dirty="0"/>
                  <a:t> </a:t>
                </a:r>
                <a:r>
                  <a:rPr lang="en-US" sz="4000" i="1" dirty="0" smtClean="0"/>
                  <a:t>                      </a:t>
                </a:r>
                <a:r>
                  <a:rPr lang="ru-RU" sz="4000" i="1" dirty="0" smtClean="0"/>
                  <a:t>  </a:t>
                </a:r>
                <a:r>
                  <a:rPr lang="ru-RU" sz="4000" i="1" dirty="0" smtClean="0">
                    <a:solidFill>
                      <a:srgbClr val="FF0000"/>
                    </a:solidFill>
                  </a:rPr>
                  <a:t>І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𝑈</m:t>
                        </m:r>
                      </m:num>
                      <m:den>
                        <m: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𝑅</m:t>
                        </m:r>
                      </m:den>
                    </m:f>
                  </m:oMath>
                </a14:m>
                <a:endParaRPr lang="ru-RU" sz="4000" i="1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257800"/>
              </a:xfrm>
              <a:blipFill rotWithShape="1">
                <a:blip r:embed="rId2"/>
                <a:stretch>
                  <a:fillRect l="-2296" t="-20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72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8" b="9003"/>
          <a:stretch>
            <a:fillRect/>
          </a:stretch>
        </p:blipFill>
        <p:spPr bwMode="auto">
          <a:xfrm>
            <a:off x="611560" y="0"/>
            <a:ext cx="8136904" cy="666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89" y="-1442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4" y="419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7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 </a:t>
            </a:r>
            <a:r>
              <a:rPr lang="ru-RU" sz="6000" i="1" dirty="0" err="1" smtClean="0"/>
              <a:t>Нічого</a:t>
            </a:r>
            <a:r>
              <a:rPr lang="ru-RU" sz="6000" i="1" dirty="0" smtClean="0"/>
              <a:t> в </a:t>
            </a:r>
            <a:r>
              <a:rPr lang="ru-RU" sz="6000" i="1" dirty="0" err="1" smtClean="0"/>
              <a:t>житті</a:t>
            </a:r>
            <a:r>
              <a:rPr lang="ru-RU" sz="6000" i="1" dirty="0" smtClean="0"/>
              <a:t> не </a:t>
            </a:r>
            <a:r>
              <a:rPr lang="ru-RU" sz="6000" i="1" dirty="0" err="1" smtClean="0"/>
              <a:t>дається</a:t>
            </a:r>
            <a:r>
              <a:rPr lang="ru-RU" sz="6000" i="1" dirty="0" smtClean="0"/>
              <a:t> </a:t>
            </a:r>
            <a:r>
              <a:rPr lang="ru-RU" sz="6000" i="1" dirty="0" err="1" smtClean="0"/>
              <a:t>саме</a:t>
            </a:r>
            <a:r>
              <a:rPr lang="ru-RU" sz="6000" i="1" dirty="0" smtClean="0"/>
              <a:t> по </a:t>
            </a:r>
            <a:r>
              <a:rPr lang="ru-RU" sz="6000" i="1" dirty="0" err="1" smtClean="0"/>
              <a:t>собі</a:t>
            </a:r>
            <a:r>
              <a:rPr lang="ru-RU" sz="6000" i="1" dirty="0" smtClean="0"/>
              <a:t>,   без </a:t>
            </a:r>
            <a:r>
              <a:rPr lang="ru-RU" sz="6000" i="1" dirty="0" err="1" smtClean="0"/>
              <a:t>праці</a:t>
            </a:r>
            <a:r>
              <a:rPr lang="ru-RU" sz="6000" i="1" dirty="0" smtClean="0"/>
              <a:t>, без </a:t>
            </a:r>
            <a:r>
              <a:rPr lang="ru-RU" sz="6000" i="1" dirty="0" err="1" smtClean="0"/>
              <a:t>зусиль</a:t>
            </a:r>
            <a:r>
              <a:rPr lang="ru-RU" sz="6000" i="1" dirty="0" smtClean="0"/>
              <a:t>, без </a:t>
            </a:r>
            <a:r>
              <a:rPr lang="ru-RU" sz="6000" i="1" dirty="0" err="1" smtClean="0"/>
              <a:t>волі</a:t>
            </a:r>
            <a:r>
              <a:rPr lang="ru-RU" sz="6000" i="1" dirty="0" smtClean="0"/>
              <a:t>.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2586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i="1" dirty="0" err="1" smtClean="0"/>
              <a:t>Короткі</a:t>
            </a:r>
            <a:r>
              <a:rPr lang="ru-RU" i="1" dirty="0" smtClean="0"/>
              <a:t> </a:t>
            </a:r>
            <a:r>
              <a:rPr lang="ru-RU" i="1" dirty="0" err="1" smtClean="0"/>
              <a:t>біографічні</a:t>
            </a:r>
            <a:r>
              <a:rPr lang="ru-RU" i="1" dirty="0" smtClean="0"/>
              <a:t> </a:t>
            </a:r>
            <a:r>
              <a:rPr lang="ru-RU" i="1" dirty="0" err="1" smtClean="0"/>
              <a:t>дані</a:t>
            </a:r>
            <a:r>
              <a:rPr lang="ru-RU" i="1" dirty="0" smtClean="0"/>
              <a:t> Георга Ома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1268760"/>
            <a:ext cx="318452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148376"/>
            <a:ext cx="5508104" cy="26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5000"/>
            </a:pPr>
            <a:endParaRPr kumimoji="0" lang="uk-UA" altLang="zh-CN" sz="1400" b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48375"/>
            <a:ext cx="594015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err="1" smtClean="0"/>
              <a:t>Німецький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фізик</a:t>
            </a:r>
            <a:r>
              <a:rPr lang="ru-RU" sz="2400" i="1" dirty="0" smtClean="0"/>
              <a:t> Георг Ом </a:t>
            </a:r>
            <a:r>
              <a:rPr lang="ru-RU" sz="2400" i="1" dirty="0" err="1" smtClean="0"/>
              <a:t>народився</a:t>
            </a:r>
            <a:r>
              <a:rPr lang="ru-RU" sz="2400" i="1" dirty="0" smtClean="0"/>
              <a:t> в </a:t>
            </a:r>
            <a:r>
              <a:rPr lang="ru-RU" sz="2400" i="1" dirty="0" err="1" smtClean="0"/>
              <a:t>місті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Ерлангені</a:t>
            </a:r>
            <a:r>
              <a:rPr lang="ru-RU" sz="2400" i="1" dirty="0" smtClean="0"/>
              <a:t> в </a:t>
            </a:r>
            <a:r>
              <a:rPr lang="ru-RU" sz="2400" i="1" dirty="0" err="1" smtClean="0"/>
              <a:t>Німеччині</a:t>
            </a:r>
            <a:r>
              <a:rPr lang="ru-RU" sz="2400" i="1" dirty="0" smtClean="0"/>
              <a:t>, в 1787 р.</a:t>
            </a:r>
          </a:p>
          <a:p>
            <a:r>
              <a:rPr lang="ru-RU" sz="2400" i="1" dirty="0" smtClean="0"/>
              <a:t>	У 1805 р. почав </a:t>
            </a:r>
            <a:r>
              <a:rPr lang="ru-RU" sz="2400" i="1" dirty="0" err="1" smtClean="0"/>
              <a:t>навчання</a:t>
            </a:r>
            <a:r>
              <a:rPr lang="ru-RU" sz="2400" i="1" dirty="0" smtClean="0"/>
              <a:t> в </a:t>
            </a:r>
            <a:r>
              <a:rPr lang="ru-RU" sz="2400" i="1" dirty="0" err="1" smtClean="0"/>
              <a:t>Ерлангенському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університеті</a:t>
            </a:r>
            <a:r>
              <a:rPr lang="ru-RU" sz="2400" i="1" dirty="0" smtClean="0"/>
              <a:t>, але не </a:t>
            </a:r>
            <a:r>
              <a:rPr lang="ru-RU" sz="2400" i="1" dirty="0" err="1" smtClean="0"/>
              <a:t>закінчив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його</a:t>
            </a:r>
            <a:r>
              <a:rPr lang="ru-RU" sz="2400" i="1" dirty="0" smtClean="0"/>
              <a:t> через брак </a:t>
            </a:r>
            <a:r>
              <a:rPr lang="ru-RU" sz="2400" i="1" dirty="0" err="1" smtClean="0"/>
              <a:t>коштів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	</a:t>
            </a:r>
            <a:r>
              <a:rPr lang="ru-RU" sz="2400" i="1" dirty="0" err="1" smtClean="0"/>
              <a:t>Працював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вчителем</a:t>
            </a:r>
            <a:r>
              <a:rPr lang="ru-RU" sz="2400" i="1" dirty="0" smtClean="0"/>
              <a:t> в </a:t>
            </a:r>
            <a:r>
              <a:rPr lang="ru-RU" sz="2400" i="1" dirty="0" err="1" smtClean="0"/>
              <a:t>Готштадті</a:t>
            </a:r>
            <a:r>
              <a:rPr lang="ru-RU" sz="2400" i="1" dirty="0" smtClean="0"/>
              <a:t> (</a:t>
            </a:r>
            <a:r>
              <a:rPr lang="ru-RU" sz="2400" i="1" dirty="0" err="1" smtClean="0"/>
              <a:t>Швейцарія</a:t>
            </a:r>
            <a:r>
              <a:rPr lang="ru-RU" sz="2400" i="1" dirty="0" smtClean="0"/>
              <a:t>).</a:t>
            </a:r>
          </a:p>
          <a:p>
            <a:r>
              <a:rPr lang="ru-RU" sz="2400" i="1" dirty="0" smtClean="0"/>
              <a:t>	У 1811 р. в </a:t>
            </a:r>
            <a:r>
              <a:rPr lang="ru-RU" sz="2400" i="1" dirty="0" err="1" smtClean="0"/>
              <a:t>Ерлангені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підготував</a:t>
            </a:r>
            <a:r>
              <a:rPr lang="ru-RU" sz="2400" i="1" dirty="0" smtClean="0"/>
              <a:t> і </a:t>
            </a:r>
            <a:r>
              <a:rPr lang="ru-RU" sz="2400" i="1" dirty="0" err="1" smtClean="0"/>
              <a:t>захистив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докторську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дисертацію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	</a:t>
            </a:r>
            <a:r>
              <a:rPr lang="ru-RU" sz="2400" i="1" dirty="0" err="1" smtClean="0"/>
              <a:t>Науковими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дослідженнями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займався</a:t>
            </a:r>
            <a:r>
              <a:rPr lang="ru-RU" sz="2400" i="1" dirty="0" smtClean="0"/>
              <a:t> у </a:t>
            </a:r>
            <a:r>
              <a:rPr lang="ru-RU" sz="2400" i="1" dirty="0" err="1" smtClean="0"/>
              <a:t>вільний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від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вчителювання</a:t>
            </a:r>
            <a:r>
              <a:rPr lang="ru-RU" sz="2400" i="1" dirty="0" smtClean="0"/>
              <a:t> час.</a:t>
            </a:r>
          </a:p>
          <a:p>
            <a:r>
              <a:rPr lang="ru-RU" sz="2400" i="1" dirty="0" smtClean="0"/>
              <a:t>	</a:t>
            </a:r>
            <a:r>
              <a:rPr lang="ru-RU" sz="2400" i="1" dirty="0" err="1" smtClean="0"/>
              <a:t>Протягом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двадцяти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років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займався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викладацькою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діяльністю</a:t>
            </a:r>
            <a:r>
              <a:rPr lang="ru-RU" sz="2400" i="1" dirty="0" smtClean="0"/>
              <a:t> у </a:t>
            </a:r>
            <a:r>
              <a:rPr lang="ru-RU" sz="2400" i="1" dirty="0" err="1" smtClean="0"/>
              <a:t>гімназіях</a:t>
            </a:r>
            <a:r>
              <a:rPr lang="ru-RU" sz="2400" i="1" dirty="0" smtClean="0"/>
              <a:t> Гамбурга, Кельна, </a:t>
            </a:r>
            <a:r>
              <a:rPr lang="ru-RU" sz="2400" i="1" dirty="0" err="1" smtClean="0"/>
              <a:t>Берліна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	У 1833 р. став директором </a:t>
            </a:r>
            <a:r>
              <a:rPr lang="ru-RU" sz="2400" i="1" dirty="0" err="1" smtClean="0"/>
              <a:t>політехнічної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школи</a:t>
            </a:r>
            <a:r>
              <a:rPr lang="ru-RU" sz="2400" i="1" dirty="0" smtClean="0"/>
              <a:t> в </a:t>
            </a:r>
            <a:r>
              <a:rPr lang="ru-RU" sz="2400" i="1" dirty="0" err="1" smtClean="0"/>
              <a:t>Нюрнберзі</a:t>
            </a:r>
            <a:r>
              <a:rPr lang="ru-RU" sz="2400" i="1" dirty="0" smtClean="0"/>
              <a:t>, а в 1849 р. – </a:t>
            </a:r>
            <a:r>
              <a:rPr lang="ru-RU" sz="2400" i="1" dirty="0" err="1" smtClean="0"/>
              <a:t>професором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Мюнхенського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університету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46337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 smtClean="0"/>
              <a:t>У 1826 р. Ом </a:t>
            </a:r>
            <a:r>
              <a:rPr lang="ru-RU" i="1" dirty="0" err="1" smtClean="0"/>
              <a:t>відкрив</a:t>
            </a:r>
            <a:r>
              <a:rPr lang="ru-RU" i="1" dirty="0" smtClean="0"/>
              <a:t> </a:t>
            </a:r>
            <a:r>
              <a:rPr lang="ru-RU" i="1" dirty="0" err="1" smtClean="0"/>
              <a:t>основний</a:t>
            </a:r>
            <a:r>
              <a:rPr lang="ru-RU" i="1" dirty="0" smtClean="0"/>
              <a:t> закон </a:t>
            </a:r>
            <a:r>
              <a:rPr lang="ru-RU" i="1" dirty="0" err="1" smtClean="0"/>
              <a:t>електричного</a:t>
            </a:r>
            <a:r>
              <a:rPr lang="ru-RU" i="1" dirty="0" smtClean="0"/>
              <a:t> кола і описав </a:t>
            </a:r>
            <a:r>
              <a:rPr lang="ru-RU" i="1" dirty="0" err="1" smtClean="0"/>
              <a:t>його</a:t>
            </a:r>
            <a:r>
              <a:rPr lang="ru-RU" i="1" dirty="0" smtClean="0"/>
              <a:t> в </a:t>
            </a:r>
            <a:r>
              <a:rPr lang="ru-RU" i="1" dirty="0" err="1" smtClean="0"/>
              <a:t>праці</a:t>
            </a:r>
            <a:r>
              <a:rPr lang="ru-RU" i="1" dirty="0" smtClean="0"/>
              <a:t> «</a:t>
            </a:r>
            <a:r>
              <a:rPr lang="ru-RU" i="1" dirty="0" err="1" smtClean="0"/>
              <a:t>Гальванічне</a:t>
            </a:r>
            <a:r>
              <a:rPr lang="ru-RU" i="1" dirty="0" smtClean="0"/>
              <a:t> коло, </a:t>
            </a:r>
            <a:r>
              <a:rPr lang="ru-RU" i="1" dirty="0" err="1" smtClean="0"/>
              <a:t>розроблене</a:t>
            </a:r>
            <a:r>
              <a:rPr lang="ru-RU" i="1" dirty="0" smtClean="0"/>
              <a:t> </a:t>
            </a:r>
            <a:r>
              <a:rPr lang="ru-RU" i="1" dirty="0" err="1" smtClean="0"/>
              <a:t>математично</a:t>
            </a:r>
            <a:r>
              <a:rPr lang="ru-RU" i="1" dirty="0" smtClean="0"/>
              <a:t> </a:t>
            </a:r>
            <a:r>
              <a:rPr lang="ru-RU" i="1" dirty="0" err="1" smtClean="0"/>
              <a:t>професором</a:t>
            </a:r>
            <a:r>
              <a:rPr lang="ru-RU" i="1" dirty="0" smtClean="0"/>
              <a:t> Омом». </a:t>
            </a:r>
            <a:r>
              <a:rPr lang="ru-RU" i="1" dirty="0" err="1" smtClean="0"/>
              <a:t>Цей</a:t>
            </a:r>
            <a:r>
              <a:rPr lang="ru-RU" i="1" dirty="0" smtClean="0"/>
              <a:t> закон не </a:t>
            </a:r>
            <a:r>
              <a:rPr lang="ru-RU" i="1" dirty="0" err="1" smtClean="0"/>
              <a:t>одразу</a:t>
            </a:r>
            <a:r>
              <a:rPr lang="ru-RU" i="1" dirty="0" smtClean="0"/>
              <a:t> </a:t>
            </a:r>
            <a:r>
              <a:rPr lang="ru-RU" i="1" dirty="0" err="1" smtClean="0"/>
              <a:t>був</a:t>
            </a:r>
            <a:r>
              <a:rPr lang="ru-RU" i="1" dirty="0" smtClean="0"/>
              <a:t> </a:t>
            </a:r>
            <a:r>
              <a:rPr lang="ru-RU" i="1" dirty="0" err="1" smtClean="0"/>
              <a:t>визнаний</a:t>
            </a:r>
            <a:r>
              <a:rPr lang="ru-RU" i="1" dirty="0" smtClean="0"/>
              <a:t> у </a:t>
            </a:r>
            <a:r>
              <a:rPr lang="ru-RU" i="1" dirty="0" err="1" smtClean="0"/>
              <a:t>науці</a:t>
            </a:r>
            <a:r>
              <a:rPr lang="ru-RU" i="1" dirty="0" smtClean="0"/>
              <a:t>,  а </a:t>
            </a:r>
            <a:r>
              <a:rPr lang="ru-RU" i="1" dirty="0" err="1" smtClean="0"/>
              <a:t>лише</a:t>
            </a:r>
            <a:r>
              <a:rPr lang="ru-RU" i="1" dirty="0" smtClean="0"/>
              <a:t> </a:t>
            </a:r>
            <a:r>
              <a:rPr lang="ru-RU" i="1" dirty="0" err="1" smtClean="0"/>
              <a:t>після</a:t>
            </a:r>
            <a:r>
              <a:rPr lang="ru-RU" i="1" dirty="0" smtClean="0"/>
              <a:t> того, як </a:t>
            </a:r>
            <a:r>
              <a:rPr lang="ru-RU" i="1" dirty="0" err="1" smtClean="0"/>
              <a:t>Ленц</a:t>
            </a:r>
            <a:r>
              <a:rPr lang="ru-RU" i="1" dirty="0" smtClean="0"/>
              <a:t>, </a:t>
            </a:r>
            <a:r>
              <a:rPr lang="ru-RU" i="1" dirty="0" err="1" smtClean="0"/>
              <a:t>Якобі</a:t>
            </a:r>
            <a:r>
              <a:rPr lang="ru-RU" i="1" dirty="0" smtClean="0"/>
              <a:t>, </a:t>
            </a:r>
            <a:r>
              <a:rPr lang="ru-RU" i="1" dirty="0" err="1" smtClean="0"/>
              <a:t>Кірхгоф</a:t>
            </a:r>
            <a:r>
              <a:rPr lang="ru-RU" i="1" dirty="0" smtClean="0"/>
              <a:t> </a:t>
            </a:r>
            <a:r>
              <a:rPr lang="ru-RU" i="1" dirty="0" err="1" smtClean="0"/>
              <a:t>успішно</a:t>
            </a:r>
            <a:r>
              <a:rPr lang="ru-RU" i="1" dirty="0" smtClean="0"/>
              <a:t> </a:t>
            </a:r>
            <a:r>
              <a:rPr lang="ru-RU" i="1" dirty="0" err="1" smtClean="0"/>
              <a:t>використали</a:t>
            </a:r>
            <a:r>
              <a:rPr lang="ru-RU" i="1" dirty="0" smtClean="0"/>
              <a:t> </a:t>
            </a:r>
            <a:r>
              <a:rPr lang="ru-RU" i="1" dirty="0" err="1" smtClean="0"/>
              <a:t>його</a:t>
            </a:r>
            <a:r>
              <a:rPr lang="ru-RU" i="1" dirty="0" smtClean="0"/>
              <a:t> у </a:t>
            </a:r>
            <a:r>
              <a:rPr lang="ru-RU" i="1" dirty="0" err="1" smtClean="0"/>
              <a:t>своїх</a:t>
            </a:r>
            <a:r>
              <a:rPr lang="ru-RU" i="1" dirty="0" smtClean="0"/>
              <a:t> </a:t>
            </a:r>
            <a:r>
              <a:rPr lang="ru-RU" i="1" dirty="0" err="1" smtClean="0"/>
              <a:t>дослідах</a:t>
            </a:r>
            <a:r>
              <a:rPr lang="ru-RU" i="1" dirty="0" smtClean="0"/>
              <a:t> в </a:t>
            </a:r>
            <a:r>
              <a:rPr lang="ru-RU" i="1" dirty="0" err="1" smtClean="0"/>
              <a:t>електрометрії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	У 1881 р. на </a:t>
            </a:r>
            <a:r>
              <a:rPr lang="ru-RU" i="1" dirty="0" err="1" smtClean="0"/>
              <a:t>Міжнародному</a:t>
            </a:r>
            <a:r>
              <a:rPr lang="ru-RU" i="1" dirty="0" smtClean="0"/>
              <a:t> </a:t>
            </a:r>
            <a:r>
              <a:rPr lang="ru-RU" i="1" dirty="0" err="1" smtClean="0"/>
              <a:t>конгресі</a:t>
            </a:r>
            <a:r>
              <a:rPr lang="ru-RU" i="1" dirty="0" smtClean="0"/>
              <a:t> </a:t>
            </a:r>
            <a:r>
              <a:rPr lang="ru-RU" i="1" dirty="0" err="1" smtClean="0"/>
              <a:t>електриків</a:t>
            </a:r>
            <a:r>
              <a:rPr lang="ru-RU" i="1" dirty="0" smtClean="0"/>
              <a:t> у </a:t>
            </a:r>
            <a:r>
              <a:rPr lang="ru-RU" i="1" dirty="0" err="1" smtClean="0"/>
              <a:t>Парижі</a:t>
            </a:r>
            <a:r>
              <a:rPr lang="ru-RU" i="1" dirty="0" smtClean="0"/>
              <a:t> </a:t>
            </a:r>
            <a:r>
              <a:rPr lang="ru-RU" i="1" dirty="0" err="1" smtClean="0"/>
              <a:t>ім’ям</a:t>
            </a:r>
            <a:r>
              <a:rPr lang="ru-RU" i="1" dirty="0" smtClean="0"/>
              <a:t> Ома названо </a:t>
            </a:r>
            <a:r>
              <a:rPr lang="ru-RU" i="1" dirty="0" err="1" smtClean="0"/>
              <a:t>одиницю</a:t>
            </a:r>
            <a:r>
              <a:rPr lang="ru-RU" i="1" dirty="0" smtClean="0"/>
              <a:t> опору. </a:t>
            </a:r>
            <a:r>
              <a:rPr lang="ru-RU" i="1" dirty="0" err="1" smtClean="0"/>
              <a:t>Досліджував</a:t>
            </a:r>
            <a:r>
              <a:rPr lang="ru-RU" i="1" dirty="0" smtClean="0"/>
              <a:t> </a:t>
            </a:r>
            <a:r>
              <a:rPr lang="ru-RU" i="1" dirty="0" err="1" smtClean="0"/>
              <a:t>також</a:t>
            </a:r>
            <a:r>
              <a:rPr lang="ru-RU" i="1" dirty="0" smtClean="0"/>
              <a:t> </a:t>
            </a:r>
            <a:r>
              <a:rPr lang="ru-RU" i="1" dirty="0" err="1" smtClean="0"/>
              <a:t>нагрівання</a:t>
            </a:r>
            <a:r>
              <a:rPr lang="ru-RU" i="1" dirty="0" smtClean="0"/>
              <a:t> </a:t>
            </a:r>
            <a:r>
              <a:rPr lang="ru-RU" i="1" dirty="0" err="1" smtClean="0"/>
              <a:t>електричним</a:t>
            </a:r>
            <a:r>
              <a:rPr lang="ru-RU" i="1" dirty="0" smtClean="0"/>
              <a:t> </a:t>
            </a:r>
            <a:r>
              <a:rPr lang="ru-RU" i="1" dirty="0" err="1" smtClean="0"/>
              <a:t>струмом</a:t>
            </a:r>
            <a:r>
              <a:rPr lang="ru-RU" i="1" dirty="0" smtClean="0"/>
              <a:t> </a:t>
            </a:r>
            <a:r>
              <a:rPr lang="ru-RU" i="1" dirty="0" err="1" smtClean="0"/>
              <a:t>провідників</a:t>
            </a:r>
            <a:r>
              <a:rPr lang="ru-RU" i="1" dirty="0" smtClean="0"/>
              <a:t>, </a:t>
            </a:r>
            <a:r>
              <a:rPr lang="ru-RU" i="1" dirty="0" err="1" smtClean="0"/>
              <a:t>виконав</a:t>
            </a:r>
            <a:r>
              <a:rPr lang="ru-RU" i="1" dirty="0" smtClean="0"/>
              <a:t> </a:t>
            </a:r>
            <a:r>
              <a:rPr lang="ru-RU" i="1" dirty="0" err="1" smtClean="0"/>
              <a:t>важливі</a:t>
            </a:r>
            <a:r>
              <a:rPr lang="ru-RU" i="1" dirty="0" smtClean="0"/>
              <a:t> </a:t>
            </a:r>
            <a:r>
              <a:rPr lang="ru-RU" i="1" dirty="0" err="1" smtClean="0"/>
              <a:t>праці</a:t>
            </a:r>
            <a:r>
              <a:rPr lang="ru-RU" i="1" dirty="0" smtClean="0"/>
              <a:t> з акустики. Георг Ом – автор </a:t>
            </a:r>
            <a:r>
              <a:rPr lang="ru-RU" i="1" dirty="0" err="1" smtClean="0"/>
              <a:t>численних</a:t>
            </a:r>
            <a:r>
              <a:rPr lang="ru-RU" i="1" dirty="0" smtClean="0"/>
              <a:t> </a:t>
            </a:r>
            <a:r>
              <a:rPr lang="ru-RU" i="1" dirty="0" err="1" smtClean="0"/>
              <a:t>наукових</a:t>
            </a:r>
            <a:r>
              <a:rPr lang="ru-RU" i="1" dirty="0" smtClean="0"/>
              <a:t> </a:t>
            </a:r>
            <a:r>
              <a:rPr lang="ru-RU" i="1" dirty="0" err="1" smtClean="0"/>
              <a:t>праць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	У 1842 р. </a:t>
            </a:r>
            <a:r>
              <a:rPr lang="ru-RU" i="1" dirty="0" err="1" smtClean="0"/>
              <a:t>був</a:t>
            </a:r>
            <a:r>
              <a:rPr lang="ru-RU" i="1" dirty="0" smtClean="0"/>
              <a:t> </a:t>
            </a:r>
            <a:r>
              <a:rPr lang="ru-RU" i="1" dirty="0" err="1" smtClean="0"/>
              <a:t>обраний</a:t>
            </a:r>
            <a:r>
              <a:rPr lang="ru-RU" i="1" dirty="0" smtClean="0"/>
              <a:t> членом </a:t>
            </a:r>
            <a:r>
              <a:rPr lang="ru-RU" i="1" dirty="0" err="1" smtClean="0"/>
              <a:t>Лондонського</a:t>
            </a:r>
            <a:r>
              <a:rPr lang="ru-RU" i="1" dirty="0" smtClean="0"/>
              <a:t> </a:t>
            </a:r>
            <a:r>
              <a:rPr lang="ru-RU" i="1" dirty="0" err="1" smtClean="0"/>
              <a:t>королівського</a:t>
            </a:r>
            <a:r>
              <a:rPr lang="ru-RU" i="1" dirty="0" smtClean="0"/>
              <a:t> </a:t>
            </a:r>
            <a:r>
              <a:rPr lang="ru-RU" i="1" dirty="0" err="1" smtClean="0"/>
              <a:t>товариства</a:t>
            </a:r>
            <a:r>
              <a:rPr lang="ru-RU" i="1" dirty="0" smtClean="0"/>
              <a:t>. Помер у 1854 р.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9168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err="1" smtClean="0"/>
              <a:t>Тестова</a:t>
            </a:r>
            <a:r>
              <a:rPr lang="ru-RU" i="1" dirty="0" smtClean="0"/>
              <a:t> робота з </a:t>
            </a:r>
            <a:r>
              <a:rPr lang="ru-RU" i="1" dirty="0" err="1" smtClean="0"/>
              <a:t>самоперевіркою</a:t>
            </a:r>
            <a:r>
              <a:rPr lang="ru-RU" i="1" dirty="0" smtClean="0"/>
              <a:t>.</a:t>
            </a:r>
            <a:endParaRPr lang="ru-RU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7531019"/>
              </p:ext>
            </p:extLst>
          </p:nvPr>
        </p:nvGraphicFramePr>
        <p:xfrm>
          <a:off x="539552" y="1628800"/>
          <a:ext cx="7128790" cy="511256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7284"/>
                <a:gridCol w="648522"/>
                <a:gridCol w="647284"/>
                <a:gridCol w="648522"/>
                <a:gridCol w="648522"/>
                <a:gridCol w="647284"/>
                <a:gridCol w="648522"/>
                <a:gridCol w="648522"/>
                <a:gridCol w="647284"/>
                <a:gridCol w="648522"/>
                <a:gridCol w="648522"/>
              </a:tblGrid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Б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Г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Б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1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 1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4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4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4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4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>
                          <a:effectLst/>
                          <a:latin typeface="Calibri"/>
                          <a:ea typeface="SimSun"/>
                          <a:cs typeface="Times New Roman"/>
                        </a:rPr>
                        <a:t>+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моцар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1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87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Рефлексія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i="1" dirty="0" smtClean="0"/>
              <a:t>1.Сьогодні на </a:t>
            </a:r>
            <a:r>
              <a:rPr lang="ru-RU" sz="4800" i="1" dirty="0" err="1" smtClean="0"/>
              <a:t>уроці</a:t>
            </a:r>
            <a:r>
              <a:rPr lang="ru-RU" sz="4800" i="1" dirty="0" smtClean="0"/>
              <a:t> я </a:t>
            </a:r>
            <a:r>
              <a:rPr lang="ru-RU" sz="4800" i="1" dirty="0" err="1" smtClean="0"/>
              <a:t>дізнався</a:t>
            </a:r>
            <a:r>
              <a:rPr lang="ru-RU" sz="4800" i="1" dirty="0" smtClean="0"/>
              <a:t>…</a:t>
            </a:r>
          </a:p>
          <a:p>
            <a:r>
              <a:rPr lang="ru-RU" sz="4800" i="1" dirty="0" smtClean="0"/>
              <a:t>2. </a:t>
            </a:r>
            <a:r>
              <a:rPr lang="ru-RU" sz="4800" i="1" dirty="0" err="1" smtClean="0"/>
              <a:t>Сьогодні</a:t>
            </a:r>
            <a:r>
              <a:rPr lang="ru-RU" sz="4800" i="1" dirty="0" smtClean="0"/>
              <a:t> на </a:t>
            </a:r>
            <a:r>
              <a:rPr lang="ru-RU" sz="4800" i="1" dirty="0" err="1" smtClean="0"/>
              <a:t>уроці</a:t>
            </a:r>
            <a:r>
              <a:rPr lang="ru-RU" sz="4800" i="1" dirty="0" smtClean="0"/>
              <a:t> я </a:t>
            </a:r>
            <a:r>
              <a:rPr lang="ru-RU" sz="4800" i="1" dirty="0" err="1" smtClean="0"/>
              <a:t>зрозумів</a:t>
            </a:r>
            <a:r>
              <a:rPr lang="ru-RU" sz="4800" i="1" dirty="0" smtClean="0"/>
              <a:t>…</a:t>
            </a:r>
          </a:p>
          <a:p>
            <a:r>
              <a:rPr lang="ru-RU" sz="4800" i="1" dirty="0" smtClean="0"/>
              <a:t>3. </a:t>
            </a:r>
            <a:r>
              <a:rPr lang="ru-RU" sz="4800" i="1" dirty="0" err="1" smtClean="0"/>
              <a:t>Після</a:t>
            </a:r>
            <a:r>
              <a:rPr lang="ru-RU" sz="4800" i="1" dirty="0" smtClean="0"/>
              <a:t> уроку я </a:t>
            </a:r>
            <a:r>
              <a:rPr lang="ru-RU" sz="4800" i="1" dirty="0" err="1" smtClean="0"/>
              <a:t>зможу</a:t>
            </a:r>
            <a:r>
              <a:rPr lang="ru-RU" sz="4800" i="1" dirty="0" smtClean="0"/>
              <a:t>…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6744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Домашнє</a:t>
            </a:r>
            <a:r>
              <a:rPr lang="ru-RU" i="1" dirty="0" smtClean="0"/>
              <a:t> </a:t>
            </a:r>
            <a:r>
              <a:rPr lang="ru-RU" i="1" dirty="0" err="1" smtClean="0"/>
              <a:t>завдання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1. </a:t>
            </a:r>
            <a:r>
              <a:rPr lang="ru-RU" i="1" dirty="0" err="1" smtClean="0"/>
              <a:t>Вивчити</a:t>
            </a:r>
            <a:r>
              <a:rPr lang="ru-RU" i="1" dirty="0" smtClean="0"/>
              <a:t> </a:t>
            </a:r>
            <a:r>
              <a:rPr lang="ru-RU" i="1" dirty="0" smtClean="0"/>
              <a:t>§</a:t>
            </a:r>
            <a:r>
              <a:rPr lang="ru-RU" i="1" dirty="0"/>
              <a:t> </a:t>
            </a:r>
            <a:r>
              <a:rPr lang="ru-RU" i="1" dirty="0" smtClean="0"/>
              <a:t>29, </a:t>
            </a:r>
            <a:r>
              <a:rPr lang="uk-UA" i="1" dirty="0" err="1" smtClean="0"/>
              <a:t>Впр</a:t>
            </a:r>
            <a:r>
              <a:rPr lang="uk-UA" i="1" dirty="0" smtClean="0"/>
              <a:t>. 29</a:t>
            </a:r>
            <a:endParaRPr lang="ru-RU" i="1" dirty="0" smtClean="0"/>
          </a:p>
          <a:p>
            <a:r>
              <a:rPr lang="ru-RU" i="1" dirty="0" smtClean="0"/>
              <a:t>2. </a:t>
            </a:r>
            <a:r>
              <a:rPr lang="ru-RU" i="1" dirty="0" err="1" smtClean="0"/>
              <a:t>Розв’язати</a:t>
            </a:r>
            <a:r>
              <a:rPr lang="ru-RU" i="1" dirty="0" smtClean="0"/>
              <a:t> </a:t>
            </a:r>
            <a:r>
              <a:rPr lang="ru-RU" i="1" dirty="0" err="1" smtClean="0"/>
              <a:t>задачі</a:t>
            </a:r>
            <a:r>
              <a:rPr lang="ru-RU" i="1" dirty="0" smtClean="0"/>
              <a:t>:</a:t>
            </a:r>
          </a:p>
          <a:p>
            <a:r>
              <a:rPr lang="ru-RU" i="1" dirty="0" err="1" smtClean="0"/>
              <a:t>С.р</a:t>
            </a:r>
            <a:r>
              <a:rPr lang="ru-RU" i="1" dirty="0" smtClean="0"/>
              <a:t>. №  </a:t>
            </a:r>
            <a:r>
              <a:rPr lang="ru-RU" i="1" dirty="0" smtClean="0"/>
              <a:t>1-3</a:t>
            </a:r>
            <a:endParaRPr lang="ru-RU" i="1" dirty="0" smtClean="0"/>
          </a:p>
          <a:p>
            <a:r>
              <a:rPr lang="ru-RU" i="1" dirty="0" err="1" smtClean="0"/>
              <a:t>Д.р</a:t>
            </a:r>
            <a:r>
              <a:rPr lang="ru-RU" i="1" dirty="0" smtClean="0"/>
              <a:t>. № </a:t>
            </a:r>
            <a:r>
              <a:rPr lang="ru-RU" i="1" dirty="0" smtClean="0"/>
              <a:t>4,5</a:t>
            </a:r>
            <a:endParaRPr lang="ru-RU" i="1" dirty="0" smtClean="0"/>
          </a:p>
          <a:p>
            <a:r>
              <a:rPr lang="ru-RU" i="1" dirty="0" err="1" smtClean="0"/>
              <a:t>В.р</a:t>
            </a:r>
            <a:r>
              <a:rPr lang="ru-RU" i="1" dirty="0" smtClean="0"/>
              <a:t>. </a:t>
            </a:r>
            <a:r>
              <a:rPr lang="ru-RU" i="1" smtClean="0"/>
              <a:t>№ </a:t>
            </a:r>
            <a:r>
              <a:rPr lang="ru-RU" i="1"/>
              <a:t>8</a:t>
            </a:r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44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Вправа</a:t>
            </a:r>
            <a:r>
              <a:rPr lang="ru-RU" i="1" dirty="0" smtClean="0"/>
              <a:t> «</a:t>
            </a:r>
            <a:r>
              <a:rPr lang="ru-RU" i="1" dirty="0" err="1" smtClean="0"/>
              <a:t>Мікрофон</a:t>
            </a:r>
            <a:r>
              <a:rPr lang="ru-RU" i="1" dirty="0" smtClean="0"/>
              <a:t>»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1.Упорядкований </a:t>
            </a:r>
            <a:r>
              <a:rPr lang="ru-RU" i="1" dirty="0" err="1" smtClean="0"/>
              <a:t>рух</a:t>
            </a:r>
            <a:r>
              <a:rPr lang="ru-RU" i="1" dirty="0" smtClean="0"/>
              <a:t> </a:t>
            </a:r>
            <a:r>
              <a:rPr lang="ru-RU" i="1" dirty="0" err="1" smtClean="0"/>
              <a:t>заряджених</a:t>
            </a:r>
            <a:r>
              <a:rPr lang="ru-RU" i="1" dirty="0" smtClean="0"/>
              <a:t> </a:t>
            </a:r>
            <a:r>
              <a:rPr lang="ru-RU" i="1" dirty="0" err="1" smtClean="0"/>
              <a:t>частинок</a:t>
            </a:r>
            <a:r>
              <a:rPr lang="ru-RU" i="1" dirty="0" smtClean="0"/>
              <a:t> – </a:t>
            </a:r>
            <a:r>
              <a:rPr lang="ru-RU" i="1" dirty="0" err="1" smtClean="0"/>
              <a:t>це</a:t>
            </a:r>
            <a:r>
              <a:rPr lang="ru-RU" i="1" dirty="0" smtClean="0"/>
              <a:t> …</a:t>
            </a:r>
          </a:p>
          <a:p>
            <a:r>
              <a:rPr lang="ru-RU" i="1" dirty="0" smtClean="0"/>
              <a:t>2.Яким символом </a:t>
            </a:r>
            <a:r>
              <a:rPr lang="ru-RU" i="1" dirty="0" err="1" smtClean="0"/>
              <a:t>позначають</a:t>
            </a:r>
            <a:r>
              <a:rPr lang="ru-RU" i="1" dirty="0" smtClean="0"/>
              <a:t> </a:t>
            </a:r>
            <a:r>
              <a:rPr lang="ru-RU" i="1" dirty="0" err="1" smtClean="0"/>
              <a:t>напругу</a:t>
            </a:r>
            <a:r>
              <a:rPr lang="ru-RU" i="1" dirty="0" smtClean="0"/>
              <a:t>?.</a:t>
            </a:r>
          </a:p>
          <a:p>
            <a:r>
              <a:rPr lang="ru-RU" i="1" dirty="0" smtClean="0"/>
              <a:t>3.Одиниця </a:t>
            </a:r>
            <a:r>
              <a:rPr lang="ru-RU" i="1" dirty="0" err="1" smtClean="0"/>
              <a:t>вимір</a:t>
            </a:r>
            <a:r>
              <a:rPr lang="uk-UA" i="1" dirty="0" err="1" smtClean="0"/>
              <a:t>ювання</a:t>
            </a:r>
            <a:r>
              <a:rPr lang="ru-RU" i="1" dirty="0" smtClean="0"/>
              <a:t> </a:t>
            </a:r>
            <a:r>
              <a:rPr lang="ru-RU" i="1" dirty="0" err="1" smtClean="0"/>
              <a:t>сили</a:t>
            </a:r>
            <a:r>
              <a:rPr lang="ru-RU" i="1" dirty="0" smtClean="0"/>
              <a:t> струму.</a:t>
            </a:r>
          </a:p>
          <a:p>
            <a:r>
              <a:rPr lang="ru-RU" i="1" dirty="0" smtClean="0"/>
              <a:t>4.Носіями струму в </a:t>
            </a:r>
            <a:r>
              <a:rPr lang="ru-RU" i="1" dirty="0" err="1" smtClean="0"/>
              <a:t>металах</a:t>
            </a:r>
            <a:r>
              <a:rPr lang="ru-RU" i="1" dirty="0" smtClean="0"/>
              <a:t> є…</a:t>
            </a:r>
          </a:p>
          <a:p>
            <a:r>
              <a:rPr lang="ru-RU" i="1" dirty="0" smtClean="0"/>
              <a:t>5.Сила струму </a:t>
            </a:r>
            <a:r>
              <a:rPr lang="ru-RU" i="1" dirty="0" err="1" smtClean="0"/>
              <a:t>позначається</a:t>
            </a:r>
            <a:r>
              <a:rPr lang="ru-RU" i="1" dirty="0" smtClean="0"/>
              <a:t> …</a:t>
            </a:r>
          </a:p>
          <a:p>
            <a:r>
              <a:rPr lang="ru-RU" i="1" dirty="0" smtClean="0"/>
              <a:t>6.Яким </a:t>
            </a:r>
            <a:r>
              <a:rPr lang="ru-RU" i="1" dirty="0" err="1" smtClean="0"/>
              <a:t>приладом</a:t>
            </a:r>
            <a:r>
              <a:rPr lang="ru-RU" i="1" dirty="0" smtClean="0"/>
              <a:t> </a:t>
            </a:r>
            <a:r>
              <a:rPr lang="ru-RU" i="1" dirty="0" err="1" smtClean="0"/>
              <a:t>вимірюють</a:t>
            </a:r>
            <a:r>
              <a:rPr lang="ru-RU" i="1" dirty="0" smtClean="0"/>
              <a:t> силу струму?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601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7.Одиниця </a:t>
            </a:r>
            <a:r>
              <a:rPr lang="ru-RU" i="1" dirty="0" err="1" smtClean="0"/>
              <a:t>вимірювання</a:t>
            </a:r>
            <a:r>
              <a:rPr lang="ru-RU" i="1" dirty="0" smtClean="0"/>
              <a:t>  </a:t>
            </a:r>
            <a:r>
              <a:rPr lang="ru-RU" i="1" dirty="0" err="1" smtClean="0"/>
              <a:t>напруги</a:t>
            </a:r>
            <a:r>
              <a:rPr lang="ru-RU" i="1" dirty="0" smtClean="0"/>
              <a:t>…</a:t>
            </a:r>
          </a:p>
          <a:p>
            <a:r>
              <a:rPr lang="ru-RU" i="1" dirty="0" smtClean="0"/>
              <a:t>8.Прилад для </a:t>
            </a:r>
            <a:r>
              <a:rPr lang="ru-RU" i="1" dirty="0" err="1" smtClean="0"/>
              <a:t>регулювання</a:t>
            </a:r>
            <a:r>
              <a:rPr lang="ru-RU" i="1" dirty="0" smtClean="0"/>
              <a:t> </a:t>
            </a:r>
            <a:r>
              <a:rPr lang="ru-RU" i="1" dirty="0" err="1" smtClean="0"/>
              <a:t>сили</a:t>
            </a:r>
            <a:r>
              <a:rPr lang="ru-RU" i="1" dirty="0" smtClean="0"/>
              <a:t> струму ..</a:t>
            </a:r>
          </a:p>
          <a:p>
            <a:r>
              <a:rPr lang="ru-RU" i="1" dirty="0" smtClean="0"/>
              <a:t>9.Від </a:t>
            </a:r>
            <a:r>
              <a:rPr lang="ru-RU" i="1" dirty="0" err="1" smtClean="0"/>
              <a:t>яких</a:t>
            </a:r>
            <a:r>
              <a:rPr lang="ru-RU" i="1" dirty="0" smtClean="0"/>
              <a:t> величин </a:t>
            </a:r>
            <a:r>
              <a:rPr lang="ru-RU" i="1" dirty="0" err="1" smtClean="0"/>
              <a:t>залежить</a:t>
            </a:r>
            <a:r>
              <a:rPr lang="ru-RU" i="1" dirty="0" smtClean="0"/>
              <a:t> </a:t>
            </a:r>
            <a:r>
              <a:rPr lang="ru-RU" i="1" dirty="0" err="1" smtClean="0"/>
              <a:t>опір</a:t>
            </a:r>
            <a:r>
              <a:rPr lang="ru-RU" i="1" dirty="0" smtClean="0"/>
              <a:t>?  </a:t>
            </a:r>
          </a:p>
          <a:p>
            <a:r>
              <a:rPr lang="ru-RU" i="1" dirty="0" smtClean="0"/>
              <a:t>10.Яким символом </a:t>
            </a:r>
            <a:r>
              <a:rPr lang="ru-RU" i="1" dirty="0" err="1" smtClean="0"/>
              <a:t>позначають</a:t>
            </a:r>
            <a:r>
              <a:rPr lang="ru-RU" i="1" dirty="0" smtClean="0"/>
              <a:t> </a:t>
            </a:r>
            <a:r>
              <a:rPr lang="ru-RU" i="1" dirty="0" err="1" smtClean="0"/>
              <a:t>опір</a:t>
            </a:r>
            <a:r>
              <a:rPr lang="ru-RU" i="1" dirty="0" smtClean="0"/>
              <a:t>?  </a:t>
            </a:r>
          </a:p>
          <a:p>
            <a:r>
              <a:rPr lang="ru-RU" i="1" dirty="0" smtClean="0"/>
              <a:t>11.Одиниця </a:t>
            </a:r>
            <a:r>
              <a:rPr lang="ru-RU" i="1" dirty="0" err="1" smtClean="0"/>
              <a:t>вимірювання</a:t>
            </a:r>
            <a:r>
              <a:rPr lang="ru-RU" i="1" dirty="0" smtClean="0"/>
              <a:t> заряду </a:t>
            </a:r>
          </a:p>
          <a:p>
            <a:r>
              <a:rPr lang="ru-RU" i="1" dirty="0" smtClean="0"/>
              <a:t>12. </a:t>
            </a:r>
            <a:r>
              <a:rPr lang="ru-RU" i="1" dirty="0" err="1" smtClean="0"/>
              <a:t>Щоб</a:t>
            </a:r>
            <a:r>
              <a:rPr lang="ru-RU" i="1" dirty="0" smtClean="0"/>
              <a:t> </a:t>
            </a:r>
            <a:r>
              <a:rPr lang="ru-RU" i="1" dirty="0" err="1" smtClean="0"/>
              <a:t>отримати</a:t>
            </a:r>
            <a:r>
              <a:rPr lang="ru-RU" i="1" dirty="0" smtClean="0"/>
              <a:t> </a:t>
            </a:r>
            <a:r>
              <a:rPr lang="ru-RU" i="1" dirty="0" err="1" smtClean="0"/>
              <a:t>електричний</a:t>
            </a:r>
            <a:r>
              <a:rPr lang="ru-RU" i="1" dirty="0" smtClean="0"/>
              <a:t> струм, </a:t>
            </a:r>
            <a:r>
              <a:rPr lang="ru-RU" i="1" dirty="0" err="1" smtClean="0"/>
              <a:t>потрібно</a:t>
            </a:r>
            <a:r>
              <a:rPr lang="ru-RU" i="1" dirty="0" smtClean="0"/>
              <a:t> </a:t>
            </a:r>
            <a:r>
              <a:rPr lang="ru-RU" i="1" dirty="0" err="1" smtClean="0"/>
              <a:t>створити</a:t>
            </a:r>
            <a:r>
              <a:rPr lang="ru-RU" i="1" dirty="0" smtClean="0"/>
              <a:t> в   </a:t>
            </a:r>
            <a:r>
              <a:rPr lang="ru-RU" i="1" dirty="0" err="1" smtClean="0"/>
              <a:t>провіднику</a:t>
            </a:r>
            <a:r>
              <a:rPr lang="ru-RU" i="1" dirty="0" smtClean="0"/>
              <a:t>…</a:t>
            </a:r>
          </a:p>
          <a:p>
            <a:r>
              <a:rPr lang="ru-RU" i="1" dirty="0" smtClean="0"/>
              <a:t>13. За </a:t>
            </a:r>
            <a:r>
              <a:rPr lang="ru-RU" i="1" dirty="0" err="1" smtClean="0"/>
              <a:t>напрям</a:t>
            </a:r>
            <a:r>
              <a:rPr lang="ru-RU" i="1" dirty="0" smtClean="0"/>
              <a:t> струму </a:t>
            </a:r>
            <a:r>
              <a:rPr lang="ru-RU" i="1" dirty="0" err="1" smtClean="0"/>
              <a:t>прийнято</a:t>
            </a:r>
            <a:r>
              <a:rPr lang="ru-RU" i="1" dirty="0" smtClean="0"/>
              <a:t> </a:t>
            </a:r>
            <a:r>
              <a:rPr lang="ru-RU" i="1" dirty="0" err="1" smtClean="0"/>
              <a:t>напрям</a:t>
            </a:r>
            <a:r>
              <a:rPr lang="ru-RU" i="1" dirty="0" smtClean="0"/>
              <a:t> …</a:t>
            </a:r>
          </a:p>
          <a:p>
            <a:r>
              <a:rPr lang="ru-RU" i="1" dirty="0" smtClean="0"/>
              <a:t>14.Яка </a:t>
            </a:r>
            <a:r>
              <a:rPr lang="ru-RU" i="1" dirty="0" err="1" smtClean="0"/>
              <a:t>енергія</a:t>
            </a:r>
            <a:r>
              <a:rPr lang="ru-RU" i="1" dirty="0" smtClean="0"/>
              <a:t> </a:t>
            </a:r>
            <a:r>
              <a:rPr lang="ru-RU" i="1" dirty="0" err="1" smtClean="0"/>
              <a:t>перетворюється</a:t>
            </a:r>
            <a:r>
              <a:rPr lang="ru-RU" i="1" dirty="0" smtClean="0"/>
              <a:t> в </a:t>
            </a:r>
            <a:r>
              <a:rPr lang="ru-RU" i="1" dirty="0" err="1" smtClean="0"/>
              <a:t>гальванічних</a:t>
            </a:r>
            <a:r>
              <a:rPr lang="ru-RU" i="1" dirty="0" smtClean="0"/>
              <a:t> </a:t>
            </a:r>
            <a:r>
              <a:rPr lang="ru-RU" i="1" dirty="0" err="1" smtClean="0"/>
              <a:t>елементах</a:t>
            </a:r>
            <a:r>
              <a:rPr lang="ru-RU" i="1" dirty="0" smtClean="0"/>
              <a:t>? </a:t>
            </a:r>
          </a:p>
          <a:p>
            <a:r>
              <a:rPr lang="ru-RU" i="1" dirty="0" smtClean="0"/>
              <a:t>15. Величина, </a:t>
            </a:r>
            <a:r>
              <a:rPr lang="ru-RU" i="1" dirty="0" err="1" smtClean="0"/>
              <a:t>що</a:t>
            </a:r>
            <a:r>
              <a:rPr lang="ru-RU" i="1" dirty="0" smtClean="0"/>
              <a:t> </a:t>
            </a:r>
            <a:r>
              <a:rPr lang="ru-RU" i="1" dirty="0" err="1" smtClean="0"/>
              <a:t>характеризує</a:t>
            </a:r>
            <a:r>
              <a:rPr lang="ru-RU" i="1" dirty="0" smtClean="0"/>
              <a:t> роботу </a:t>
            </a:r>
            <a:r>
              <a:rPr lang="ru-RU" i="1" dirty="0" err="1" smtClean="0"/>
              <a:t>електричного</a:t>
            </a:r>
            <a:r>
              <a:rPr lang="ru-RU" i="1" dirty="0" smtClean="0"/>
              <a:t> поля по </a:t>
            </a:r>
            <a:r>
              <a:rPr lang="ru-RU" i="1" dirty="0" err="1" smtClean="0"/>
              <a:t>переміщенню</a:t>
            </a:r>
            <a:r>
              <a:rPr lang="ru-RU" i="1" dirty="0" smtClean="0"/>
              <a:t> </a:t>
            </a:r>
            <a:r>
              <a:rPr lang="ru-RU" i="1" dirty="0" err="1" smtClean="0"/>
              <a:t>електричного</a:t>
            </a:r>
            <a:r>
              <a:rPr lang="ru-RU" i="1" dirty="0" smtClean="0"/>
              <a:t> заряду.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9027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16. </a:t>
            </a:r>
            <a:r>
              <a:rPr lang="ru-RU" i="1" dirty="0" err="1" smtClean="0"/>
              <a:t>Одиниця</a:t>
            </a:r>
            <a:r>
              <a:rPr lang="ru-RU" i="1" dirty="0" smtClean="0"/>
              <a:t> </a:t>
            </a:r>
            <a:r>
              <a:rPr lang="ru-RU" i="1" dirty="0" err="1" smtClean="0"/>
              <a:t>вимірювання</a:t>
            </a:r>
            <a:r>
              <a:rPr lang="ru-RU" i="1" dirty="0" smtClean="0"/>
              <a:t> </a:t>
            </a:r>
            <a:r>
              <a:rPr lang="ru-RU" i="1" dirty="0" err="1" smtClean="0"/>
              <a:t>питомого</a:t>
            </a:r>
            <a:r>
              <a:rPr lang="ru-RU" i="1" dirty="0" smtClean="0"/>
              <a:t> опору.</a:t>
            </a:r>
          </a:p>
          <a:p>
            <a:r>
              <a:rPr lang="ru-RU" i="1" dirty="0" smtClean="0"/>
              <a:t>17. З </a:t>
            </a:r>
            <a:r>
              <a:rPr lang="ru-RU" i="1" dirty="0" err="1" smtClean="0"/>
              <a:t>чого</a:t>
            </a:r>
            <a:r>
              <a:rPr lang="ru-RU" i="1" dirty="0" smtClean="0"/>
              <a:t> </a:t>
            </a:r>
            <a:r>
              <a:rPr lang="ru-RU" i="1" dirty="0" err="1" smtClean="0"/>
              <a:t>складається</a:t>
            </a:r>
            <a:r>
              <a:rPr lang="ru-RU" i="1" dirty="0" smtClean="0"/>
              <a:t> </a:t>
            </a:r>
            <a:r>
              <a:rPr lang="ru-RU" i="1" dirty="0" err="1" smtClean="0"/>
              <a:t>найпростіше</a:t>
            </a:r>
            <a:r>
              <a:rPr lang="ru-RU" i="1" dirty="0" smtClean="0"/>
              <a:t> </a:t>
            </a:r>
            <a:r>
              <a:rPr lang="ru-RU" i="1" dirty="0" err="1" smtClean="0"/>
              <a:t>електричне</a:t>
            </a:r>
            <a:r>
              <a:rPr lang="ru-RU" i="1" dirty="0" smtClean="0"/>
              <a:t> коло?</a:t>
            </a:r>
          </a:p>
          <a:p>
            <a:r>
              <a:rPr lang="ru-RU" i="1" dirty="0" smtClean="0"/>
              <a:t>18.Одиниця </a:t>
            </a:r>
            <a:r>
              <a:rPr lang="ru-RU" i="1" dirty="0" err="1" smtClean="0"/>
              <a:t>вимірювання</a:t>
            </a:r>
            <a:r>
              <a:rPr lang="ru-RU" i="1" dirty="0" smtClean="0"/>
              <a:t> опору.</a:t>
            </a:r>
          </a:p>
          <a:p>
            <a:r>
              <a:rPr lang="ru-RU" i="1" dirty="0" smtClean="0"/>
              <a:t>19.Процес </a:t>
            </a:r>
            <a:r>
              <a:rPr lang="ru-RU" i="1" dirty="0" err="1" smtClean="0"/>
              <a:t>утворення</a:t>
            </a:r>
            <a:r>
              <a:rPr lang="ru-RU" i="1" dirty="0" smtClean="0"/>
              <a:t> </a:t>
            </a:r>
            <a:r>
              <a:rPr lang="ru-RU" i="1" dirty="0" err="1" smtClean="0"/>
              <a:t>електричного</a:t>
            </a:r>
            <a:r>
              <a:rPr lang="ru-RU" i="1" dirty="0" smtClean="0"/>
              <a:t> поля </a:t>
            </a:r>
            <a:r>
              <a:rPr lang="ru-RU" i="1" dirty="0" err="1" smtClean="0"/>
              <a:t>відбувається</a:t>
            </a:r>
            <a:r>
              <a:rPr lang="ru-RU" i="1" dirty="0" smtClean="0"/>
              <a:t> за </a:t>
            </a:r>
            <a:r>
              <a:rPr lang="ru-RU" i="1" dirty="0" err="1" smtClean="0"/>
              <a:t>допомоги</a:t>
            </a:r>
            <a:r>
              <a:rPr lang="ru-RU" i="1" dirty="0" smtClean="0"/>
              <a:t>…  </a:t>
            </a:r>
          </a:p>
          <a:p>
            <a:r>
              <a:rPr lang="ru-RU" i="1" dirty="0" smtClean="0"/>
              <a:t>20.Сила струму – </a:t>
            </a:r>
            <a:r>
              <a:rPr lang="ru-RU" i="1" dirty="0" err="1" smtClean="0"/>
              <a:t>це</a:t>
            </a:r>
            <a:r>
              <a:rPr lang="ru-RU" i="1" dirty="0" smtClean="0"/>
              <a:t> заряд, </a:t>
            </a:r>
            <a:r>
              <a:rPr lang="ru-RU" i="1" dirty="0" err="1" smtClean="0"/>
              <a:t>що</a:t>
            </a:r>
            <a:r>
              <a:rPr lang="ru-RU" i="1" dirty="0" smtClean="0"/>
              <a:t> проходить через </a:t>
            </a:r>
            <a:r>
              <a:rPr lang="ru-RU" i="1" dirty="0" err="1" smtClean="0"/>
              <a:t>поперечний</a:t>
            </a:r>
            <a:r>
              <a:rPr lang="ru-RU" i="1" dirty="0" smtClean="0"/>
              <a:t> </a:t>
            </a:r>
            <a:r>
              <a:rPr lang="ru-RU" i="1" dirty="0" err="1" smtClean="0"/>
              <a:t>переріз</a:t>
            </a:r>
            <a:r>
              <a:rPr lang="ru-RU" i="1" dirty="0" smtClean="0"/>
              <a:t> </a:t>
            </a:r>
            <a:r>
              <a:rPr lang="ru-RU" i="1" dirty="0" err="1" smtClean="0"/>
              <a:t>провідника</a:t>
            </a:r>
            <a:r>
              <a:rPr lang="ru-RU" i="1" dirty="0" smtClean="0"/>
              <a:t> за …</a:t>
            </a:r>
          </a:p>
          <a:p>
            <a:r>
              <a:rPr lang="ru-RU" i="1" dirty="0" smtClean="0"/>
              <a:t>21.Яким </a:t>
            </a:r>
            <a:r>
              <a:rPr lang="ru-RU" i="1" dirty="0" err="1" smtClean="0"/>
              <a:t>приладом</a:t>
            </a:r>
            <a:r>
              <a:rPr lang="ru-RU" i="1" dirty="0" smtClean="0"/>
              <a:t> </a:t>
            </a:r>
            <a:r>
              <a:rPr lang="ru-RU" i="1" dirty="0" err="1" smtClean="0"/>
              <a:t>вимірюють</a:t>
            </a:r>
            <a:r>
              <a:rPr lang="ru-RU" i="1" dirty="0" smtClean="0"/>
              <a:t> </a:t>
            </a:r>
            <a:r>
              <a:rPr lang="ru-RU" i="1" dirty="0" err="1" smtClean="0"/>
              <a:t>напругу</a:t>
            </a:r>
            <a:r>
              <a:rPr lang="ru-RU" i="1" dirty="0" smtClean="0"/>
              <a:t>?</a:t>
            </a:r>
          </a:p>
          <a:p>
            <a:r>
              <a:rPr lang="ru-RU" i="1" dirty="0" smtClean="0"/>
              <a:t>22.Як в </a:t>
            </a:r>
            <a:r>
              <a:rPr lang="ru-RU" i="1" dirty="0" err="1" smtClean="0"/>
              <a:t>електричне</a:t>
            </a:r>
            <a:r>
              <a:rPr lang="ru-RU" i="1" dirty="0" smtClean="0"/>
              <a:t> коло </a:t>
            </a:r>
            <a:r>
              <a:rPr lang="ru-RU" i="1" dirty="0" err="1" smtClean="0"/>
              <a:t>підключають</a:t>
            </a:r>
            <a:r>
              <a:rPr lang="ru-RU" i="1" dirty="0" smtClean="0"/>
              <a:t> вольтметр?</a:t>
            </a:r>
          </a:p>
          <a:p>
            <a:r>
              <a:rPr lang="ru-RU" i="1" dirty="0" smtClean="0"/>
              <a:t>23.Як в </a:t>
            </a:r>
            <a:r>
              <a:rPr lang="ru-RU" i="1" dirty="0" err="1" smtClean="0"/>
              <a:t>електричне</a:t>
            </a:r>
            <a:r>
              <a:rPr lang="ru-RU" i="1" dirty="0" smtClean="0"/>
              <a:t> коло </a:t>
            </a:r>
            <a:r>
              <a:rPr lang="ru-RU" i="1" dirty="0" err="1" smtClean="0"/>
              <a:t>підключають</a:t>
            </a:r>
            <a:r>
              <a:rPr lang="ru-RU" i="1" dirty="0" smtClean="0"/>
              <a:t> амперметр?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31763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i="1" dirty="0" err="1" smtClean="0"/>
              <a:t>Вправа</a:t>
            </a:r>
            <a:r>
              <a:rPr lang="ru-RU" i="1" dirty="0" smtClean="0"/>
              <a:t> «</a:t>
            </a:r>
            <a:r>
              <a:rPr lang="ru-RU" i="1" dirty="0" err="1"/>
              <a:t>З</a:t>
            </a:r>
            <a:r>
              <a:rPr lang="ru-RU" i="1" dirty="0" err="1" smtClean="0"/>
              <a:t>найди</a:t>
            </a:r>
            <a:r>
              <a:rPr lang="ru-RU" i="1" dirty="0" smtClean="0"/>
              <a:t> </a:t>
            </a:r>
            <a:r>
              <a:rPr lang="ru-RU" i="1" dirty="0" err="1" smtClean="0"/>
              <a:t>помилку</a:t>
            </a:r>
            <a:r>
              <a:rPr lang="ru-RU" i="1" dirty="0" smtClean="0"/>
              <a:t>»</a:t>
            </a:r>
            <a:endParaRPr lang="ru-RU" i="1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340768"/>
            <a:ext cx="925252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9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4114286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4248472" cy="2736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007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Заповнити таблицю</a:t>
            </a:r>
            <a:endParaRPr lang="ru-RU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406945"/>
              </p:ext>
            </p:extLst>
          </p:nvPr>
        </p:nvGraphicFramePr>
        <p:xfrm>
          <a:off x="0" y="1556789"/>
          <a:ext cx="9144001" cy="4968554"/>
        </p:xfrm>
        <a:graphic>
          <a:graphicData uri="http://schemas.openxmlformats.org/drawingml/2006/table">
            <a:tbl>
              <a:tblPr firstRow="1" firstCol="1" bandRow="1"/>
              <a:tblGrid>
                <a:gridCol w="2285284"/>
                <a:gridCol w="2286239"/>
                <a:gridCol w="2448749"/>
                <a:gridCol w="2123729"/>
              </a:tblGrid>
              <a:tr h="198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Фізична величина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Символ для позначення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Одиниця вимірювання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Формула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Сила струму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Вольт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683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233480669"/>
                  </p:ext>
                </p:extLst>
              </p:nvPr>
            </p:nvGraphicFramePr>
            <p:xfrm>
              <a:off x="0" y="620686"/>
              <a:ext cx="9144001" cy="552540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5284"/>
                    <a:gridCol w="2286239"/>
                    <a:gridCol w="2448749"/>
                    <a:gridCol w="2123729"/>
                  </a:tblGrid>
                  <a:tr h="218904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Фізична величина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Символ для позначення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Одиниця вимірювання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Формула</a:t>
                          </a:r>
                          <a:endParaRPr lang="ru-RU" sz="2800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45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Сила струму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I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Ампер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I=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800" i="1" smtClean="0">
                                      <a:effectLst/>
                                      <a:latin typeface="Cambria Math" panose="02040503050406030204" pitchFamily="18" charset="0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𝑞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endParaRPr lang="en-US" sz="2800" i="1" dirty="0" smtClean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45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Напруга</a:t>
                          </a:r>
                          <a:endParaRPr lang="ru-RU" sz="2800" i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U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Вольт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U=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800" i="1" smtClean="0">
                                      <a:effectLst/>
                                      <a:latin typeface="Cambria Math" panose="02040503050406030204" pitchFamily="18" charset="0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𝑞</m:t>
                                  </m:r>
                                </m:den>
                              </m:f>
                            </m:oMath>
                          </a14:m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45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Опір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R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err="1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Ом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mbria Math"/>
                              <a:cs typeface="Times New Roman"/>
                            </a:rPr>
                            <a:t>R=</a:t>
                          </a:r>
                          <a14:m>
                            <m:oMath xmlns:m="http://schemas.openxmlformats.org/officeDocument/2006/math">
                              <m:r>
                                <a:rPr lang="en-US" sz="2800" i="1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𝘱</m:t>
                              </m:r>
                              <m:f>
                                <m:fPr>
                                  <m:ctrlPr>
                                    <a:rPr lang="en-US" sz="2800" i="1" smtClean="0">
                                      <a:effectLst/>
                                      <a:latin typeface="Cambria Math" panose="02040503050406030204" pitchFamily="18" charset="0"/>
                                      <a:ea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𝑙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233480669"/>
                  </p:ext>
                </p:extLst>
              </p:nvPr>
            </p:nvGraphicFramePr>
            <p:xfrm>
              <a:off x="0" y="620686"/>
              <a:ext cx="9144001" cy="549657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5284"/>
                    <a:gridCol w="2286239"/>
                    <a:gridCol w="2448749"/>
                    <a:gridCol w="2123729"/>
                  </a:tblGrid>
                  <a:tr h="218904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Фізична величина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Символ для позначення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Одиниця вимірювання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b="1" i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Формула</a:t>
                          </a:r>
                          <a:endParaRPr lang="ru-RU" sz="2800" i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184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Сила струму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I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Ампер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31034" t="-203825" b="-196721"/>
                          </a:stretch>
                        </a:blipFill>
                      </a:tcPr>
                    </a:tc>
                  </a:tr>
                  <a:tr h="10945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Напруга</a:t>
                          </a:r>
                          <a:endParaRPr lang="ru-RU" sz="2800" i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U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Вольт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31034" t="-308889" b="-100000"/>
                          </a:stretch>
                        </a:blipFill>
                      </a:tcPr>
                    </a:tc>
                  </a:tr>
                  <a:tr h="10945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Опір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R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2800" i="1" dirty="0" err="1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Ом</a:t>
                          </a:r>
                          <a:endParaRPr lang="ru-RU" sz="28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31034" t="-411173" b="-55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326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435</Words>
  <Application>Microsoft Office PowerPoint</Application>
  <PresentationFormat>Экран (4:3)</PresentationFormat>
  <Paragraphs>167</Paragraphs>
  <Slides>24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宋体</vt:lpstr>
      <vt:lpstr>宋体</vt:lpstr>
      <vt:lpstr>Arial</vt:lpstr>
      <vt:lpstr>Calibri</vt:lpstr>
      <vt:lpstr>Cambria Math</vt:lpstr>
      <vt:lpstr>Times New Roman</vt:lpstr>
      <vt:lpstr>Тема Office</vt:lpstr>
      <vt:lpstr>Закон Ома.   </vt:lpstr>
      <vt:lpstr>Презентация PowerPoint</vt:lpstr>
      <vt:lpstr>Вправа «Мікрофон»</vt:lpstr>
      <vt:lpstr>Презентация PowerPoint</vt:lpstr>
      <vt:lpstr>Презентация PowerPoint</vt:lpstr>
      <vt:lpstr>Вправа «Знайди помилку»</vt:lpstr>
      <vt:lpstr>Презентация PowerPoint</vt:lpstr>
      <vt:lpstr>Заповнити таблицю</vt:lpstr>
      <vt:lpstr>Презентация PowerPoint</vt:lpstr>
      <vt:lpstr>Презентация PowerPoint</vt:lpstr>
      <vt:lpstr>Презентация PowerPoint</vt:lpstr>
      <vt:lpstr>Проблемне питання: </vt:lpstr>
      <vt:lpstr>ЗАВДАННЯ ДЛЯ ГРУП: </vt:lpstr>
      <vt:lpstr>Презентация PowerPoint</vt:lpstr>
      <vt:lpstr>Висновок</vt:lpstr>
      <vt:lpstr>Презентация PowerPoint</vt:lpstr>
      <vt:lpstr> 2. Сила струму обернено пропорційна опору.        I~1/R </vt:lpstr>
      <vt:lpstr>Закон Ома</vt:lpstr>
      <vt:lpstr>Презентация PowerPoint</vt:lpstr>
      <vt:lpstr>Короткі біографічні дані Георга Ома. </vt:lpstr>
      <vt:lpstr>Презентация PowerPoint</vt:lpstr>
      <vt:lpstr>Тестова робота з самоперевіркою.</vt:lpstr>
      <vt:lpstr>Рефлексія.</vt:lpstr>
      <vt:lpstr>Домашнє завдання.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Пользователь Windows</dc:creator>
  <cp:lastModifiedBy>Учетная запись Майкрософт</cp:lastModifiedBy>
  <cp:revision>37</cp:revision>
  <dcterms:created xsi:type="dcterms:W3CDTF">2016-10-08T11:34:00Z</dcterms:created>
  <dcterms:modified xsi:type="dcterms:W3CDTF">2018-03-21T13:15:39Z</dcterms:modified>
</cp:coreProperties>
</file>