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305" r:id="rId4"/>
    <p:sldId id="306" r:id="rId5"/>
    <p:sldId id="284" r:id="rId6"/>
    <p:sldId id="307" r:id="rId7"/>
    <p:sldId id="304" r:id="rId8"/>
    <p:sldId id="299" r:id="rId9"/>
    <p:sldId id="308" r:id="rId10"/>
    <p:sldId id="309" r:id="rId11"/>
    <p:sldId id="30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8" autoAdjust="0"/>
    <p:restoredTop sz="94660"/>
  </p:normalViewPr>
  <p:slideViewPr>
    <p:cSldViewPr>
      <p:cViewPr varScale="1">
        <p:scale>
          <a:sx n="107" d="100"/>
          <a:sy n="107" d="100"/>
        </p:scale>
        <p:origin x="-11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2A9DF-DAB6-416D-89B8-3FEEB4E07C7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691EC-1EEF-4432-87E4-BD7AF232E2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87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691EC-1EEF-4432-87E4-BD7AF232E27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8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55.png"/><Relationship Id="rId4" Type="http://schemas.openxmlformats.org/officeDocument/2006/relationships/image" Target="../media/image51.wmf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61.wmf"/><Relationship Id="rId1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4.png"/><Relationship Id="rId1" Type="http://schemas.openxmlformats.org/officeDocument/2006/relationships/vmlDrawing" Target="../drawings/vmlDrawing9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image" Target="../media/image63.png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6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image" Target="../media/image8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png"/><Relationship Id="rId4" Type="http://schemas.openxmlformats.org/officeDocument/2006/relationships/image" Target="../media/image10.wmf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w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7.png"/><Relationship Id="rId5" Type="http://schemas.openxmlformats.org/officeDocument/2006/relationships/image" Target="../media/image22.wmf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.png"/><Relationship Id="rId4" Type="http://schemas.openxmlformats.org/officeDocument/2006/relationships/image" Target="../media/image29.wm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11" Type="http://schemas.openxmlformats.org/officeDocument/2006/relationships/image" Target="../media/image39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8.png"/><Relationship Id="rId4" Type="http://schemas.openxmlformats.org/officeDocument/2006/relationships/image" Target="../media/image34.wmf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056507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414751"/>
            <a:ext cx="2440312" cy="31432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488" y="4357694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</a:rPr>
              <a:t>Найперші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квіточки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</a:rPr>
              <a:t>весни</a:t>
            </a:r>
            <a:r>
              <a:rPr lang="ru-RU" sz="3600" b="1" dirty="0" smtClean="0">
                <a:solidFill>
                  <a:srgbClr val="002060"/>
                </a:solidFill>
              </a:rPr>
              <a:t>       </a:t>
            </a:r>
            <a:r>
              <a:rPr lang="ru-RU" sz="3600" b="1" dirty="0" err="1" smtClean="0">
                <a:solidFill>
                  <a:srgbClr val="002060"/>
                </a:solidFill>
              </a:rPr>
              <a:t>несуть</a:t>
            </a:r>
            <a:r>
              <a:rPr lang="ru-RU" sz="3600" b="1" dirty="0" smtClean="0">
                <a:solidFill>
                  <a:srgbClr val="002060"/>
                </a:solidFill>
              </a:rPr>
              <a:t> красу і суть </a:t>
            </a:r>
            <a:r>
              <a:rPr lang="ru-RU" sz="3600" b="1" dirty="0" err="1" smtClean="0">
                <a:solidFill>
                  <a:srgbClr val="002060"/>
                </a:solidFill>
              </a:rPr>
              <a:t>Землі</a:t>
            </a:r>
            <a:endParaRPr lang="uk-UA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357166"/>
            <a:ext cx="8229600" cy="1571636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9637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39" y="2330896"/>
            <a:ext cx="36766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662473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Розв'язування вправ </a:t>
            </a:r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на</a:t>
            </a:r>
          </a:p>
          <a:p>
            <a:pPr algn="ctr"/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 </a:t>
            </a:r>
            <a:r>
              <a:rPr lang="uk-UA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всі дії і</a:t>
            </a:r>
            <a:r>
              <a:rPr lang="uk-UA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Times New Roman"/>
              </a:rPr>
              <a:t>з дробами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5691157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інтегрований урок математики та  </a:t>
            </a:r>
            <a:r>
              <a:rPr lang="uk-UA" alt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навколишнього світу .</a:t>
            </a:r>
          </a:p>
          <a:p>
            <a:r>
              <a:rPr lang="uk-UA" b="1" dirty="0" smtClean="0">
                <a:solidFill>
                  <a:srgbClr val="000000"/>
                </a:solidFill>
                <a:latin typeface="Times New Roman" pitchFamily="18" charset="0"/>
              </a:rPr>
              <a:t>Вчитель: </a:t>
            </a:r>
            <a:r>
              <a:rPr lang="uk-UA" b="1" dirty="0" err="1" smtClean="0">
                <a:solidFill>
                  <a:srgbClr val="000000"/>
                </a:solidFill>
                <a:latin typeface="Times New Roman" pitchFamily="18" charset="0"/>
              </a:rPr>
              <a:t>Розанович</a:t>
            </a:r>
            <a:r>
              <a:rPr lang="uk-UA" b="1" dirty="0" smtClean="0">
                <a:solidFill>
                  <a:srgbClr val="000000"/>
                </a:solidFill>
                <a:latin typeface="Times New Roman" pitchFamily="18" charset="0"/>
              </a:rPr>
              <a:t> Наталія Антонівна.</a:t>
            </a:r>
            <a:endParaRPr lang="ru-RU" dirty="0"/>
          </a:p>
        </p:txBody>
      </p:sp>
    </p:spTree>
  </p:cSld>
  <p:clrMapOvr>
    <a:masterClrMapping/>
  </p:clrMapOvr>
  <p:transition advClick="0" advTm="105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156160"/>
              </p:ext>
            </p:extLst>
          </p:nvPr>
        </p:nvGraphicFramePr>
        <p:xfrm>
          <a:off x="3203848" y="1124744"/>
          <a:ext cx="515937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Формула" r:id="rId3" imgW="126720" imgH="164880" progId="Equation.3">
                  <p:embed/>
                </p:oleObj>
              </mc:Choice>
              <mc:Fallback>
                <p:oleObj name="Формула" r:id="rId3" imgW="1267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124744"/>
                        <a:ext cx="515937" cy="665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105843"/>
              </p:ext>
            </p:extLst>
          </p:nvPr>
        </p:nvGraphicFramePr>
        <p:xfrm>
          <a:off x="2987824" y="2543633"/>
          <a:ext cx="9620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Формула" r:id="rId5" imgW="241200" imgH="393480" progId="Equation.3">
                  <p:embed/>
                </p:oleObj>
              </mc:Choice>
              <mc:Fallback>
                <p:oleObj name="Формула" r:id="rId5" imgW="241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543633"/>
                        <a:ext cx="962025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964539"/>
              </p:ext>
            </p:extLst>
          </p:nvPr>
        </p:nvGraphicFramePr>
        <p:xfrm>
          <a:off x="3895725" y="4653136"/>
          <a:ext cx="892299" cy="820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Формула" r:id="rId7" imgW="177480" imgH="164880" progId="Equation.3">
                  <p:embed/>
                </p:oleObj>
              </mc:Choice>
              <mc:Fallback>
                <p:oleObj name="Формула" r:id="rId7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4653136"/>
                        <a:ext cx="892299" cy="820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09" y="635496"/>
            <a:ext cx="325910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Обчисли зручним способом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75" y="105034"/>
            <a:ext cx="396044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33276" y="2204864"/>
            <a:ext cx="4569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000" b="1" dirty="0">
                <a:solidFill>
                  <a:srgbClr val="FF0000"/>
                </a:solidFill>
              </a:rPr>
              <a:t>Білоцвіт весняний </a:t>
            </a:r>
            <a:r>
              <a:rPr lang="uk-UA" sz="2000" dirty="0">
                <a:solidFill>
                  <a:srgbClr val="002060"/>
                </a:solidFill>
              </a:rPr>
              <a:t>– </a:t>
            </a:r>
            <a:r>
              <a:rPr lang="uk-UA" sz="2000" b="1" dirty="0" smtClean="0">
                <a:solidFill>
                  <a:srgbClr val="002060"/>
                </a:solidFill>
              </a:rPr>
              <a:t>весняні сніжинки</a:t>
            </a:r>
            <a:r>
              <a:rPr lang="uk-UA" sz="2000" b="1" dirty="0">
                <a:solidFill>
                  <a:srgbClr val="002060"/>
                </a:solidFill>
              </a:rPr>
              <a:t>,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solidFill>
                  <a:srgbClr val="002060"/>
                </a:solidFill>
              </a:rPr>
              <a:t>Квіточки прекрасні на моїй стежинці.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solidFill>
                  <a:srgbClr val="002060"/>
                </a:solidFill>
              </a:rPr>
              <a:t>Причаїлись, приховались </a:t>
            </a:r>
            <a:r>
              <a:rPr lang="uk-UA" sz="2000" b="1" dirty="0" err="1">
                <a:solidFill>
                  <a:srgbClr val="002060"/>
                </a:solidFill>
              </a:rPr>
              <a:t>дзвонико</a:t>
            </a:r>
            <a:r>
              <a:rPr lang="uk-UA" sz="2000" b="1" dirty="0">
                <a:solidFill>
                  <a:srgbClr val="002060"/>
                </a:solidFill>
              </a:rPr>
              <a:t>-кулясті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solidFill>
                  <a:srgbClr val="002060"/>
                </a:solidFill>
              </a:rPr>
              <a:t>Щоб силою білою повернутись в танці.</a:t>
            </a: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82" y="4744643"/>
            <a:ext cx="3740969" cy="198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160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916539"/>
              </p:ext>
            </p:extLst>
          </p:nvPr>
        </p:nvGraphicFramePr>
        <p:xfrm>
          <a:off x="3165375" y="764704"/>
          <a:ext cx="36004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3" name="Формула" r:id="rId3" imgW="152280" imgH="393480" progId="Equation.3">
                  <p:embed/>
                </p:oleObj>
              </mc:Choice>
              <mc:Fallback>
                <p:oleObj name="Формула" r:id="rId3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375" y="764704"/>
                        <a:ext cx="360040" cy="72008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2182572"/>
              </p:ext>
            </p:extLst>
          </p:nvPr>
        </p:nvGraphicFramePr>
        <p:xfrm>
          <a:off x="3491880" y="1484784"/>
          <a:ext cx="360040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4" name="Формула" r:id="rId5" imgW="203040" imgH="393480" progId="Equation.3">
                  <p:embed/>
                </p:oleObj>
              </mc:Choice>
              <mc:Fallback>
                <p:oleObj name="Формула" r:id="rId5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1484784"/>
                        <a:ext cx="360040" cy="7920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892955"/>
              </p:ext>
            </p:extLst>
          </p:nvPr>
        </p:nvGraphicFramePr>
        <p:xfrm>
          <a:off x="3150578" y="2276872"/>
          <a:ext cx="28803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5" name="Формула" r:id="rId7" imgW="139680" imgH="393480" progId="Equation.3">
                  <p:embed/>
                </p:oleObj>
              </mc:Choice>
              <mc:Fallback>
                <p:oleObj name="Формула" r:id="rId7" imgW="139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0578" y="2276872"/>
                        <a:ext cx="288032" cy="72008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6598580"/>
              </p:ext>
            </p:extLst>
          </p:nvPr>
        </p:nvGraphicFramePr>
        <p:xfrm>
          <a:off x="3491880" y="2766797"/>
          <a:ext cx="391871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6" name="Формула" r:id="rId9" imgW="228600" imgH="393480" progId="Equation.3">
                  <p:embed/>
                </p:oleObj>
              </mc:Choice>
              <mc:Fallback>
                <p:oleObj name="Формула" r:id="rId9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2766797"/>
                        <a:ext cx="391871" cy="792088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175339"/>
              </p:ext>
            </p:extLst>
          </p:nvPr>
        </p:nvGraphicFramePr>
        <p:xfrm>
          <a:off x="3155517" y="3573016"/>
          <a:ext cx="416098" cy="792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" name="Формула" r:id="rId11" imgW="152280" imgH="393480" progId="Equation.3">
                  <p:embed/>
                </p:oleObj>
              </mc:Choice>
              <mc:Fallback>
                <p:oleObj name="Формула" r:id="rId11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517" y="3573016"/>
                        <a:ext cx="416098" cy="792286"/>
                      </a:xfrm>
                      <a:prstGeom prst="rect">
                        <a:avLst/>
                      </a:prstGeom>
                      <a:solidFill>
                        <a:srgbClr val="7030A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93954"/>
              </p:ext>
            </p:extLst>
          </p:nvPr>
        </p:nvGraphicFramePr>
        <p:xfrm>
          <a:off x="3131840" y="4509120"/>
          <a:ext cx="745306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8" name="Формула" r:id="rId13" imgW="317160" imgH="393480" progId="Equation.3">
                  <p:embed/>
                </p:oleObj>
              </mc:Choice>
              <mc:Fallback>
                <p:oleObj name="Формула" r:id="rId13" imgW="317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4509120"/>
                        <a:ext cx="745306" cy="648072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70491"/>
            <a:ext cx="3312368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260648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800" b="1" dirty="0">
                <a:solidFill>
                  <a:srgbClr val="FF0000"/>
                </a:solidFill>
              </a:rPr>
              <a:t>Шафран (крокус)  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60648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err="1">
                <a:solidFill>
                  <a:prstClr val="black"/>
                </a:solidFill>
              </a:rPr>
              <a:t>Обчисл</a:t>
            </a:r>
            <a:r>
              <a:rPr lang="uk-UA" sz="4400" dirty="0" err="1">
                <a:solidFill>
                  <a:prstClr val="black"/>
                </a:solidFill>
              </a:rPr>
              <a:t>іть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1030088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400" b="1" dirty="0">
                <a:solidFill>
                  <a:srgbClr val="002060"/>
                </a:solidFill>
              </a:rPr>
              <a:t>Вже сніг зійшов, але земля ще чорна.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І раптом диво-квітка із землі!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Жовтенька або біла та проворна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Чи фіолетова на темнім тлі.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І так чарівно, ніби сонце, сяє!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То ж дивовижно на душі стає.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Дивує квітка, настрій піднімає…</a:t>
            </a:r>
            <a:br>
              <a:rPr lang="uk-UA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Прекрасно, що</a:t>
            </a:r>
            <a:r>
              <a:rPr lang="uk-UA" sz="2400" b="1" dirty="0">
                <a:solidFill>
                  <a:srgbClr val="FF0000"/>
                </a:solidFill>
              </a:rPr>
              <a:t> шафран </a:t>
            </a:r>
            <a:r>
              <a:rPr lang="uk-UA" sz="2400" b="1" dirty="0">
                <a:solidFill>
                  <a:srgbClr val="002060"/>
                </a:solidFill>
              </a:rPr>
              <a:t>у світі є.</a:t>
            </a:r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3"/>
            <a:ext cx="2980233" cy="210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55191"/>
            <a:ext cx="410445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595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Із-під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снігу</a:t>
            </a:r>
            <a:r>
              <a:rPr lang="ru-RU" sz="2800" dirty="0" smtClean="0">
                <a:solidFill>
                  <a:srgbClr val="002060"/>
                </a:solidFill>
              </a:rPr>
              <a:t> я </a:t>
            </a:r>
            <a:r>
              <a:rPr lang="ru-RU" sz="2800" dirty="0" err="1" smtClean="0">
                <a:solidFill>
                  <a:srgbClr val="002060"/>
                </a:solidFill>
              </a:rPr>
              <a:t>пробився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І на </a:t>
            </a:r>
            <a:r>
              <a:rPr lang="ru-RU" sz="2800" dirty="0" err="1" smtClean="0">
                <a:solidFill>
                  <a:srgbClr val="002060"/>
                </a:solidFill>
              </a:rPr>
              <a:t>сонце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подивився</a:t>
            </a:r>
            <a:r>
              <a:rPr lang="ru-RU" sz="28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Подивився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й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зажурився</a:t>
            </a:r>
            <a:r>
              <a:rPr lang="ru-RU" sz="2800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Всіх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братів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моїх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зірвали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І </a:t>
            </a:r>
            <a:r>
              <a:rPr lang="ru-RU" sz="2800" dirty="0" err="1" smtClean="0">
                <a:solidFill>
                  <a:srgbClr val="002060"/>
                </a:solidFill>
              </a:rPr>
              <a:t>стебельця</a:t>
            </a:r>
            <a:r>
              <a:rPr lang="ru-RU" sz="2800" dirty="0" smtClean="0">
                <a:solidFill>
                  <a:srgbClr val="002060"/>
                </a:solidFill>
              </a:rPr>
              <a:t> потоптали,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Відвезли</a:t>
            </a:r>
            <a:r>
              <a:rPr lang="ru-RU" sz="2800" dirty="0" smtClean="0">
                <a:solidFill>
                  <a:srgbClr val="002060"/>
                </a:solidFill>
              </a:rPr>
              <a:t> на продаж в </a:t>
            </a:r>
            <a:r>
              <a:rPr lang="ru-RU" sz="2800" dirty="0" err="1" smtClean="0">
                <a:solidFill>
                  <a:srgbClr val="002060"/>
                </a:solidFill>
              </a:rPr>
              <a:t>місто</a:t>
            </a:r>
            <a:r>
              <a:rPr lang="ru-RU" sz="2800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800" dirty="0" err="1" smtClean="0">
                <a:solidFill>
                  <a:srgbClr val="002060"/>
                </a:solidFill>
              </a:rPr>
              <a:t>Щоб</a:t>
            </a:r>
            <a:r>
              <a:rPr lang="ru-RU" sz="2800" dirty="0" smtClean="0">
                <a:solidFill>
                  <a:srgbClr val="002060"/>
                </a:solidFill>
              </a:rPr>
              <a:t> в </a:t>
            </a:r>
            <a:r>
              <a:rPr lang="ru-RU" sz="2800" dirty="0" err="1" smtClean="0">
                <a:solidFill>
                  <a:srgbClr val="002060"/>
                </a:solidFill>
              </a:rPr>
              <a:t>букеті</a:t>
            </a:r>
            <a:r>
              <a:rPr lang="ru-RU" sz="2800" dirty="0" smtClean="0">
                <a:solidFill>
                  <a:srgbClr val="002060"/>
                </a:solidFill>
              </a:rPr>
              <a:t> ми два </a:t>
            </a:r>
            <a:r>
              <a:rPr lang="ru-RU" sz="2800" dirty="0" err="1" smtClean="0">
                <a:solidFill>
                  <a:srgbClr val="002060"/>
                </a:solidFill>
              </a:rPr>
              <a:t>дні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Простояли на </a:t>
            </a:r>
            <a:r>
              <a:rPr lang="ru-RU" sz="2800" dirty="0" err="1" smtClean="0">
                <a:solidFill>
                  <a:srgbClr val="002060"/>
                </a:solidFill>
              </a:rPr>
              <a:t>столі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Не </a:t>
            </a:r>
            <a:r>
              <a:rPr lang="ru-RU" sz="2800" dirty="0" err="1" smtClean="0">
                <a:solidFill>
                  <a:srgbClr val="002060"/>
                </a:solidFill>
              </a:rPr>
              <a:t>купуйте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ви</a:t>
            </a:r>
            <a:r>
              <a:rPr lang="ru-RU" sz="2800" dirty="0" smtClean="0">
                <a:solidFill>
                  <a:srgbClr val="002060"/>
                </a:solidFill>
              </a:rPr>
              <a:t> нас, люди,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Не </a:t>
            </a:r>
            <a:r>
              <a:rPr lang="ru-RU" sz="2800" dirty="0" err="1" smtClean="0">
                <a:solidFill>
                  <a:srgbClr val="002060"/>
                </a:solidFill>
              </a:rPr>
              <a:t>губіть</a:t>
            </a:r>
            <a:r>
              <a:rPr lang="ru-RU" sz="2800" dirty="0" smtClean="0">
                <a:solidFill>
                  <a:srgbClr val="002060"/>
                </a:solidFill>
              </a:rPr>
              <a:t> красу </a:t>
            </a:r>
            <a:r>
              <a:rPr lang="ru-RU" sz="2800" dirty="0" err="1" smtClean="0">
                <a:solidFill>
                  <a:srgbClr val="002060"/>
                </a:solidFill>
              </a:rPr>
              <a:t>ви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</a:rPr>
              <a:t>всюди</a:t>
            </a:r>
            <a:r>
              <a:rPr lang="ru-RU" sz="2800" dirty="0" smtClean="0">
                <a:solidFill>
                  <a:srgbClr val="002060"/>
                </a:solidFill>
              </a:rPr>
              <a:t>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357166"/>
            <a:ext cx="8229600" cy="785834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Бережіть первоцвіти! </a:t>
            </a:r>
            <a:r>
              <a:rPr kumimoji="0" lang="uk-UA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313441x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97AE66"/>
              </a:clrFrom>
              <a:clrTo>
                <a:srgbClr val="97AE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5466" y="4000504"/>
            <a:ext cx="3159521" cy="2159006"/>
          </a:xfrm>
          <a:prstGeom prst="rect">
            <a:avLst/>
          </a:prstGeom>
        </p:spPr>
      </p:pic>
      <p:pic>
        <p:nvPicPr>
          <p:cNvPr id="7" name="Рисунок 6" descr="P1070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571612"/>
            <a:ext cx="2690818" cy="22154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7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063887"/>
              </p:ext>
            </p:extLst>
          </p:nvPr>
        </p:nvGraphicFramePr>
        <p:xfrm>
          <a:off x="482564" y="1028090"/>
          <a:ext cx="2297112" cy="135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Формула" r:id="rId3" imgW="660240" imgH="393480" progId="Equation.3">
                  <p:embed/>
                </p:oleObj>
              </mc:Choice>
              <mc:Fallback>
                <p:oleObj name="Формула" r:id="rId3" imgW="660240" imgH="39348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564" y="1028090"/>
                        <a:ext cx="2297112" cy="1350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360480"/>
              </p:ext>
            </p:extLst>
          </p:nvPr>
        </p:nvGraphicFramePr>
        <p:xfrm>
          <a:off x="478628" y="2409394"/>
          <a:ext cx="2463800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Формула" r:id="rId5" imgW="698400" imgH="393480" progId="Equation.3">
                  <p:embed/>
                </p:oleObj>
              </mc:Choice>
              <mc:Fallback>
                <p:oleObj name="Формула" r:id="rId5" imgW="698400" imgH="39348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28" y="2409394"/>
                        <a:ext cx="2463800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838212"/>
              </p:ext>
            </p:extLst>
          </p:nvPr>
        </p:nvGraphicFramePr>
        <p:xfrm>
          <a:off x="2915816" y="831224"/>
          <a:ext cx="9271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" name="Формула" r:id="rId7" imgW="228501" imgH="393529" progId="Equation.3">
                  <p:embed/>
                </p:oleObj>
              </mc:Choice>
              <mc:Fallback>
                <p:oleObj name="Формула" r:id="rId7" imgW="228501" imgH="393529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831224"/>
                        <a:ext cx="927100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791737"/>
              </p:ext>
            </p:extLst>
          </p:nvPr>
        </p:nvGraphicFramePr>
        <p:xfrm>
          <a:off x="3059832" y="2292749"/>
          <a:ext cx="608012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Формула" r:id="rId9" imgW="152280" imgH="393480" progId="Equation.3">
                  <p:embed/>
                </p:oleObj>
              </mc:Choice>
              <mc:Fallback>
                <p:oleObj name="Формула" r:id="rId9" imgW="1522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292749"/>
                        <a:ext cx="608012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9" name="Рисунок 18" descr="file6iffq2ii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4427984" y="132656"/>
            <a:ext cx="3214711" cy="2409394"/>
          </a:xfrm>
          <a:prstGeom prst="rect">
            <a:avLst/>
          </a:prstGeom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8" y="3861048"/>
            <a:ext cx="381000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2852936"/>
            <a:ext cx="43204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</a:rPr>
              <a:t>Весна красу нам принесла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 err="1">
                <a:solidFill>
                  <a:srgbClr val="002060"/>
                </a:solidFill>
              </a:rPr>
              <a:t>Ще</a:t>
            </a:r>
            <a:r>
              <a:rPr lang="ru-RU" sz="3200" dirty="0">
                <a:solidFill>
                  <a:srgbClr val="002060"/>
                </a:solidFill>
              </a:rPr>
              <a:t> й </a:t>
            </a:r>
            <a:r>
              <a:rPr lang="ru-RU" sz="3200" dirty="0" err="1">
                <a:solidFill>
                  <a:srgbClr val="002060"/>
                </a:solidFill>
              </a:rPr>
              <a:t>пахощів</a:t>
            </a:r>
            <a:r>
              <a:rPr lang="ru-RU" sz="3200" dirty="0">
                <a:solidFill>
                  <a:srgbClr val="002060"/>
                </a:solidFill>
              </a:rPr>
              <a:t> та </a:t>
            </a:r>
            <a:r>
              <a:rPr lang="ru-RU" sz="3200" dirty="0" err="1">
                <a:solidFill>
                  <a:srgbClr val="002060"/>
                </a:solidFill>
              </a:rPr>
              <a:t>світла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Пора </a:t>
            </a:r>
            <a:r>
              <a:rPr lang="ru-RU" sz="3200" b="1" dirty="0" err="1">
                <a:solidFill>
                  <a:srgbClr val="002060"/>
                </a:solidFill>
              </a:rPr>
              <a:t>підсніжників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прийшла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І вся земля </a:t>
            </a:r>
            <a:r>
              <a:rPr lang="ru-RU" sz="3200" dirty="0" err="1">
                <a:solidFill>
                  <a:srgbClr val="002060"/>
                </a:solidFill>
              </a:rPr>
              <a:t>розквітла</a:t>
            </a:r>
            <a:r>
              <a:rPr lang="ru-RU" sz="3200" dirty="0">
                <a:solidFill>
                  <a:srgbClr val="002060"/>
                </a:solidFill>
              </a:rPr>
              <a:t>!</a:t>
            </a:r>
            <a:endParaRPr lang="uk-UA" sz="3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409394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rgbClr val="FF0000"/>
                </a:solidFill>
                <a:ea typeface="+mj-ea"/>
                <a:cs typeface="+mj-cs"/>
              </a:rPr>
              <a:t>Підсніжник</a:t>
            </a:r>
            <a:r>
              <a:rPr lang="uk-UA" sz="3200" b="1" dirty="0">
                <a:solidFill>
                  <a:srgbClr val="FF0000"/>
                </a:solidFill>
                <a:ea typeface="+mj-ea"/>
                <a:cs typeface="+mj-cs"/>
              </a:rPr>
              <a:t> білий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260648"/>
            <a:ext cx="3312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dirty="0" smtClean="0">
                <a:solidFill>
                  <a:srgbClr val="FF3300"/>
                </a:solidFill>
              </a:rPr>
              <a:t>Скоротіть дріб:</a:t>
            </a:r>
            <a:endParaRPr lang="ru-RU" sz="2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110409"/>
              </p:ext>
            </p:extLst>
          </p:nvPr>
        </p:nvGraphicFramePr>
        <p:xfrm>
          <a:off x="2919660" y="641162"/>
          <a:ext cx="92710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1" name="Формула" r:id="rId3" imgW="228600" imgH="393480" progId="Equation.3">
                  <p:embed/>
                </p:oleObj>
              </mc:Choice>
              <mc:Fallback>
                <p:oleObj name="Формула" r:id="rId3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660" y="641162"/>
                        <a:ext cx="927100" cy="158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621748"/>
              </p:ext>
            </p:extLst>
          </p:nvPr>
        </p:nvGraphicFramePr>
        <p:xfrm>
          <a:off x="2627784" y="2133278"/>
          <a:ext cx="811212" cy="1295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2" name="Формула" r:id="rId5" imgW="203040" imgH="393480" progId="Equation.3">
                  <p:embed/>
                </p:oleObj>
              </mc:Choice>
              <mc:Fallback>
                <p:oleObj name="Формула" r:id="rId5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133278"/>
                        <a:ext cx="811212" cy="12957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814711"/>
              </p:ext>
            </p:extLst>
          </p:nvPr>
        </p:nvGraphicFramePr>
        <p:xfrm>
          <a:off x="2919660" y="3429000"/>
          <a:ext cx="917575" cy="134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3" name="Формула" r:id="rId7" imgW="241200" imgH="393480" progId="Equation.3">
                  <p:embed/>
                </p:oleObj>
              </mc:Choice>
              <mc:Fallback>
                <p:oleObj name="Формула" r:id="rId7" imgW="241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660" y="3429000"/>
                        <a:ext cx="917575" cy="13452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3532"/>
            <a:ext cx="190817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59" y="126708"/>
            <a:ext cx="237807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794"/>
            <a:ext cx="2524125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3962400" cy="185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66" y="4653136"/>
            <a:ext cx="4243387" cy="190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2348880"/>
            <a:ext cx="4529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2800" b="1" dirty="0">
                <a:solidFill>
                  <a:srgbClr val="FF0000"/>
                </a:solidFill>
              </a:rPr>
              <a:t>Ряст порожнистий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2610490"/>
            <a:ext cx="452945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 dirty="0">
                <a:solidFill>
                  <a:srgbClr val="002060"/>
                </a:solidFill>
              </a:rPr>
              <a:t>Рястові</a:t>
            </a:r>
            <a:r>
              <a:rPr lang="uk-UA" sz="2400" dirty="0">
                <a:solidFill>
                  <a:srgbClr val="002060"/>
                </a:solidFill>
              </a:rPr>
              <a:t> листя й квіти різної форми,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dirty="0">
                <a:solidFill>
                  <a:srgbClr val="002060"/>
                </a:solidFill>
              </a:rPr>
              <a:t>його квіти і суцвіття радують очі,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dirty="0">
                <a:solidFill>
                  <a:srgbClr val="002060"/>
                </a:solidFill>
              </a:rPr>
              <a:t>Білосніжні, сині, бузкові і жовті,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dirty="0">
                <a:solidFill>
                  <a:srgbClr val="002060"/>
                </a:solidFill>
              </a:rPr>
              <a:t>А, можливо, і зовсім червоні.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0"/>
            <a:ext cx="3024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>
                <a:solidFill>
                  <a:prstClr val="black"/>
                </a:solidFill>
              </a:rPr>
              <a:t>Обчисл</a:t>
            </a:r>
            <a:r>
              <a:rPr lang="uk-UA" sz="4400" dirty="0" err="1">
                <a:solidFill>
                  <a:prstClr val="black"/>
                </a:solidFill>
              </a:rPr>
              <a:t>іть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58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43494" cy="1143000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FF3300"/>
                </a:solidFill>
              </a:rPr>
              <a:t>Розв'яжіть рівняння:</a:t>
            </a:r>
            <a:r>
              <a:rPr lang="ru-RU" dirty="0" smtClean="0">
                <a:solidFill>
                  <a:srgbClr val="FF3300"/>
                </a:solidFill>
              </a:rPr>
              <a:t/>
            </a:r>
            <a:br>
              <a:rPr lang="ru-RU" dirty="0" smtClean="0">
                <a:solidFill>
                  <a:srgbClr val="FF3300"/>
                </a:solidFill>
              </a:rPr>
            </a:br>
            <a:endParaRPr lang="ru-RU" dirty="0"/>
          </a:p>
        </p:txBody>
      </p:sp>
      <p:graphicFrame>
        <p:nvGraphicFramePr>
          <p:cNvPr id="22530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77639"/>
              </p:ext>
            </p:extLst>
          </p:nvPr>
        </p:nvGraphicFramePr>
        <p:xfrm>
          <a:off x="251520" y="1068696"/>
          <a:ext cx="5072098" cy="400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Формула" r:id="rId3" imgW="1269720" imgH="838080" progId="">
                  <p:embed/>
                </p:oleObj>
              </mc:Choice>
              <mc:Fallback>
                <p:oleObj name="Формула" r:id="rId3" imgW="1269720" imgH="838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068696"/>
                        <a:ext cx="5072098" cy="40005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 descr="__5_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54718" y="332656"/>
            <a:ext cx="2918698" cy="2497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836712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2800" b="1" dirty="0">
                <a:solidFill>
                  <a:srgbClr val="002060"/>
                </a:solidFill>
              </a:rPr>
              <a:t>Анемона дібровна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2708919"/>
            <a:ext cx="360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uk-UA" sz="2800" dirty="0">
                <a:solidFill>
                  <a:srgbClr val="002060"/>
                </a:solidFill>
              </a:rPr>
              <a:t>Ніби біле диво, ніжно і чудово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b="1" dirty="0">
                <a:solidFill>
                  <a:srgbClr val="002060"/>
                </a:solidFill>
              </a:rPr>
              <a:t>Анемона</a:t>
            </a:r>
            <a:r>
              <a:rPr lang="uk-UA" sz="2800" dirty="0">
                <a:solidFill>
                  <a:srgbClr val="002060"/>
                </a:solidFill>
              </a:rPr>
              <a:t> квітне — квіточка вітрів.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dirty="0">
                <a:solidFill>
                  <a:srgbClr val="002060"/>
                </a:solidFill>
              </a:rPr>
              <a:t>В лісі дуже світло, </a:t>
            </a:r>
            <a:r>
              <a:rPr lang="uk-UA" sz="2800" dirty="0" err="1">
                <a:solidFill>
                  <a:srgbClr val="002060"/>
                </a:solidFill>
              </a:rPr>
              <a:t>білопелюстково</a:t>
            </a:r>
            <a:r>
              <a:rPr lang="uk-UA" sz="2800" dirty="0">
                <a:solidFill>
                  <a:srgbClr val="002060"/>
                </a:solidFill>
              </a:rPr>
              <a:t>,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uk-UA" sz="2800" dirty="0">
                <a:solidFill>
                  <a:srgbClr val="002060"/>
                </a:solidFill>
              </a:rPr>
              <a:t>Вітрогонка ніжна, мов прийшла із снів.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59"/>
            <a:ext cx="2157413" cy="163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73" y="4818570"/>
            <a:ext cx="2669053" cy="168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1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066240"/>
              </p:ext>
            </p:extLst>
          </p:nvPr>
        </p:nvGraphicFramePr>
        <p:xfrm>
          <a:off x="427478" y="2036837"/>
          <a:ext cx="3552825" cy="144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Формула" r:id="rId4" imgW="965160" imgH="393480" progId="Equation.3">
                  <p:embed/>
                </p:oleObj>
              </mc:Choice>
              <mc:Fallback>
                <p:oleObj name="Формула" r:id="rId4" imgW="965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478" y="2036837"/>
                        <a:ext cx="3552825" cy="1443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02236"/>
              </p:ext>
            </p:extLst>
          </p:nvPr>
        </p:nvGraphicFramePr>
        <p:xfrm>
          <a:off x="3948961" y="1979050"/>
          <a:ext cx="860425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Формула" r:id="rId6" imgW="228600" imgH="393480" progId="Equation.3">
                  <p:embed/>
                </p:oleObj>
              </mc:Choice>
              <mc:Fallback>
                <p:oleObj name="Формула" r:id="rId6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961" y="1979050"/>
                        <a:ext cx="860425" cy="1471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0" y="3395204"/>
            <a:ext cx="2537057" cy="298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3228945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b="1" dirty="0" err="1">
                <a:solidFill>
                  <a:srgbClr val="002060"/>
                </a:solidFill>
              </a:rPr>
              <a:t>Хоч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ще</a:t>
            </a:r>
            <a:r>
              <a:rPr lang="ru-RU" sz="2400" b="1" dirty="0">
                <a:solidFill>
                  <a:srgbClr val="002060"/>
                </a:solidFill>
              </a:rPr>
              <a:t> не тепло так, як </a:t>
            </a:r>
            <a:r>
              <a:rPr lang="ru-RU" sz="2400" b="1" dirty="0" err="1">
                <a:solidFill>
                  <a:srgbClr val="002060"/>
                </a:solidFill>
              </a:rPr>
              <a:t>літом</a:t>
            </a:r>
            <a:r>
              <a:rPr lang="ru-RU" sz="2400" b="1" dirty="0">
                <a:solidFill>
                  <a:srgbClr val="002060"/>
                </a:solidFill>
              </a:rPr>
              <a:t>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uk-UA" sz="2400" b="1" dirty="0">
                <a:solidFill>
                  <a:srgbClr val="002060"/>
                </a:solidFill>
              </a:rPr>
              <a:t>бо</a:t>
            </a:r>
            <a:r>
              <a:rPr lang="ru-RU" sz="2400" b="1" dirty="0">
                <a:solidFill>
                  <a:srgbClr val="002060"/>
                </a:solidFill>
              </a:rPr>
              <a:t> де-не-де </a:t>
            </a:r>
            <a:r>
              <a:rPr lang="ru-RU" sz="2400" b="1" dirty="0" err="1">
                <a:solidFill>
                  <a:srgbClr val="002060"/>
                </a:solidFill>
              </a:rPr>
              <a:t>сніги</a:t>
            </a:r>
            <a:r>
              <a:rPr lang="ru-RU" sz="2400" b="1" dirty="0">
                <a:solidFill>
                  <a:srgbClr val="002060"/>
                </a:solidFill>
              </a:rPr>
              <a:t> лежать.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Земля </a:t>
            </a:r>
            <a:r>
              <a:rPr lang="ru-RU" sz="2400" b="1" dirty="0" err="1">
                <a:solidFill>
                  <a:srgbClr val="002060"/>
                </a:solidFill>
              </a:rPr>
              <a:t>всміхнулась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первоцвітом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А з </a:t>
            </a:r>
            <a:r>
              <a:rPr lang="ru-RU" sz="2400" b="1" dirty="0" err="1">
                <a:solidFill>
                  <a:srgbClr val="002060"/>
                </a:solidFill>
              </a:rPr>
              <a:t>гір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дзвінкі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струмки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біжать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656"/>
            <a:ext cx="3223121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28945"/>
            <a:ext cx="2448272" cy="298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0112" y="2705725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a typeface="+mj-ea"/>
                <a:cs typeface="+mj-cs"/>
              </a:rPr>
              <a:t>Первоцвіт весняний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9959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7" y="620688"/>
            <a:ext cx="32670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66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32" y="558775"/>
            <a:ext cx="7715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5" y="188640"/>
            <a:ext cx="4752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dirty="0">
                <a:solidFill>
                  <a:srgbClr val="FF3300"/>
                </a:solidFill>
              </a:rPr>
              <a:t>Скоротіть дріб:</a:t>
            </a:r>
            <a:endParaRPr lang="ru-RU" sz="2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15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97054"/>
              </p:ext>
            </p:extLst>
          </p:nvPr>
        </p:nvGraphicFramePr>
        <p:xfrm>
          <a:off x="4432300" y="696913"/>
          <a:ext cx="566738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4" name="Формула" r:id="rId3" imgW="139680" imgH="393480" progId="Equation.3">
                  <p:embed/>
                </p:oleObj>
              </mc:Choice>
              <mc:Fallback>
                <p:oleObj name="Формула" r:id="rId3" imgW="139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696913"/>
                        <a:ext cx="566738" cy="15843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128479"/>
              </p:ext>
            </p:extLst>
          </p:nvPr>
        </p:nvGraphicFramePr>
        <p:xfrm>
          <a:off x="4664075" y="2379663"/>
          <a:ext cx="9112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5" name="Формула" r:id="rId5" imgW="228600" imgH="393480" progId="Equation.3">
                  <p:embed/>
                </p:oleObj>
              </mc:Choice>
              <mc:Fallback>
                <p:oleObj name="Формула" r:id="rId5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2379663"/>
                        <a:ext cx="911225" cy="15843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0" y="594266"/>
            <a:ext cx="4608512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5" y="332656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FF3300"/>
                </a:solidFill>
              </a:rPr>
              <a:t>Знайдіть значення виразу:</a:t>
            </a:r>
            <a:endParaRPr lang="ru-RU" sz="2800" dirty="0">
              <a:solidFill>
                <a:srgbClr val="FF3300"/>
              </a:solidFill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7187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42" y="4005064"/>
            <a:ext cx="42497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97152"/>
            <a:ext cx="367665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64088" y="2305616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3200" b="1" dirty="0">
                <a:solidFill>
                  <a:srgbClr val="FF0000"/>
                </a:solidFill>
              </a:rPr>
              <a:t>Печіночниця звичайна</a:t>
            </a:r>
            <a:endParaRPr lang="ru-RU" sz="32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defRPr/>
            </a:pPr>
            <a:r>
              <a:rPr lang="uk-UA" sz="2400" b="1" dirty="0">
                <a:solidFill>
                  <a:srgbClr val="002060"/>
                </a:solidFill>
              </a:rPr>
              <a:t>Печіночниця - рання квітка, цікаву має назву,</a:t>
            </a:r>
          </a:p>
          <a:p>
            <a:pPr algn="ctr">
              <a:spcBef>
                <a:spcPct val="0"/>
              </a:spcBef>
              <a:defRPr/>
            </a:pPr>
            <a:r>
              <a:rPr lang="uk-UA" sz="2400" b="1" dirty="0">
                <a:solidFill>
                  <a:srgbClr val="002060"/>
                </a:solidFill>
              </a:rPr>
              <a:t>її красу первоцвітну, ніхто не зламає 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84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481650"/>
              </p:ext>
            </p:extLst>
          </p:nvPr>
        </p:nvGraphicFramePr>
        <p:xfrm>
          <a:off x="3835387" y="958081"/>
          <a:ext cx="927100" cy="11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0" name="Формула" r:id="rId3" imgW="228600" imgH="393480" progId="Equation.3">
                  <p:embed/>
                </p:oleObj>
              </mc:Choice>
              <mc:Fallback>
                <p:oleObj name="Формула" r:id="rId3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387" y="958081"/>
                        <a:ext cx="927100" cy="1174775"/>
                      </a:xfrm>
                      <a:prstGeom prst="rect">
                        <a:avLst/>
                      </a:prstGeom>
                      <a:solidFill>
                        <a:srgbClr val="00B0F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378478"/>
              </p:ext>
            </p:extLst>
          </p:nvPr>
        </p:nvGraphicFramePr>
        <p:xfrm>
          <a:off x="3846243" y="2348880"/>
          <a:ext cx="912813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1" name="Формула" r:id="rId5" imgW="228600" imgH="393480" progId="Equation.3">
                  <p:embed/>
                </p:oleObj>
              </mc:Choice>
              <mc:Fallback>
                <p:oleObj name="Формула" r:id="rId5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6243" y="2348880"/>
                        <a:ext cx="912813" cy="144016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413012"/>
              </p:ext>
            </p:extLst>
          </p:nvPr>
        </p:nvGraphicFramePr>
        <p:xfrm>
          <a:off x="3820592" y="3861048"/>
          <a:ext cx="869950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2" name="Формула" r:id="rId7" imgW="228600" imgH="393480" progId="Equation.3">
                  <p:embed/>
                </p:oleObj>
              </mc:Choice>
              <mc:Fallback>
                <p:oleObj name="Формула" r:id="rId7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0592" y="3861048"/>
                        <a:ext cx="869950" cy="15113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1619672" y="3096279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29210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360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dirty="0" err="1">
                <a:solidFill>
                  <a:prstClr val="black"/>
                </a:solidFill>
              </a:rPr>
              <a:t>Обчисл</a:t>
            </a:r>
            <a:r>
              <a:rPr lang="uk-UA" sz="4400" dirty="0" err="1">
                <a:solidFill>
                  <a:prstClr val="black"/>
                </a:solidFill>
              </a:rPr>
              <a:t>іть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906600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</a:rPr>
              <a:t>Сон-трава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905506"/>
            <a:ext cx="4464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Весна над </a:t>
            </a:r>
            <a:r>
              <a:rPr lang="ru-RU" sz="2400" dirty="0" err="1">
                <a:solidFill>
                  <a:srgbClr val="002060"/>
                </a:solidFill>
              </a:rPr>
              <a:t>світом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вже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запанувала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err="1">
                <a:solidFill>
                  <a:srgbClr val="002060"/>
                </a:solidFill>
              </a:rPr>
              <a:t>Сніги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зійшли</a:t>
            </a:r>
            <a:r>
              <a:rPr lang="ru-RU" sz="2400" dirty="0">
                <a:solidFill>
                  <a:srgbClr val="002060"/>
                </a:solidFill>
              </a:rPr>
              <a:t>, земля </a:t>
            </a:r>
            <a:r>
              <a:rPr lang="ru-RU" sz="2400" dirty="0" err="1">
                <a:solidFill>
                  <a:srgbClr val="002060"/>
                </a:solidFill>
              </a:rPr>
              <a:t>запарувала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І </a:t>
            </a:r>
            <a:r>
              <a:rPr lang="ru-RU" sz="2400" dirty="0" err="1">
                <a:solidFill>
                  <a:srgbClr val="002060"/>
                </a:solidFill>
              </a:rPr>
              <a:t>серед</a:t>
            </a:r>
            <a:r>
              <a:rPr lang="ru-RU" sz="2400" dirty="0">
                <a:solidFill>
                  <a:srgbClr val="002060"/>
                </a:solidFill>
              </a:rPr>
              <a:t> трав </a:t>
            </a:r>
            <a:r>
              <a:rPr lang="ru-RU" sz="2400" dirty="0" err="1">
                <a:solidFill>
                  <a:srgbClr val="002060"/>
                </a:solidFill>
              </a:rPr>
              <a:t>з’явився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дивний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цвіт</a:t>
            </a:r>
            <a:r>
              <a:rPr lang="ru-RU" sz="2400" dirty="0">
                <a:solidFill>
                  <a:srgbClr val="002060"/>
                </a:solidFill>
              </a:rPr>
              <a:t> —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 err="1">
                <a:solidFill>
                  <a:srgbClr val="002060"/>
                </a:solidFill>
              </a:rPr>
              <a:t>Це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сон-трава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прийшла</a:t>
            </a:r>
            <a:r>
              <a:rPr lang="ru-RU" sz="2400" dirty="0">
                <a:solidFill>
                  <a:srgbClr val="002060"/>
                </a:solidFill>
              </a:rPr>
              <a:t> у </a:t>
            </a:r>
            <a:r>
              <a:rPr lang="ru-RU" sz="2400" dirty="0" err="1">
                <a:solidFill>
                  <a:srgbClr val="002060"/>
                </a:solidFill>
              </a:rPr>
              <a:t>рідний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світ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6632"/>
            <a:ext cx="3673673" cy="178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952494"/>
            <a:ext cx="34194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9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3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46300"/>
              </p:ext>
            </p:extLst>
          </p:nvPr>
        </p:nvGraphicFramePr>
        <p:xfrm>
          <a:off x="217488" y="2636838"/>
          <a:ext cx="1287462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5" name="Формула" r:id="rId3" imgW="317160" imgH="393480" progId="Equation.3">
                  <p:embed/>
                </p:oleObj>
              </mc:Choice>
              <mc:Fallback>
                <p:oleObj name="Формула" r:id="rId3" imgW="317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2636838"/>
                        <a:ext cx="1287462" cy="15843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4697"/>
            <a:ext cx="385921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260649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3200" b="1" dirty="0">
                <a:solidFill>
                  <a:srgbClr val="FF0000"/>
                </a:solidFill>
              </a:rPr>
              <a:t>Пшінка весняна   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92696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3300"/>
                </a:solidFill>
                <a:ea typeface="+mj-ea"/>
                <a:cs typeface="+mj-cs"/>
              </a:rPr>
              <a:t>Розв'яжіть рівняння: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764704"/>
            <a:ext cx="4464496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uk-UA" sz="2400" b="1" dirty="0">
                <a:solidFill>
                  <a:srgbClr val="002060"/>
                </a:solidFill>
              </a:rPr>
              <a:t>Зацвітає пшінка після сходу снігу</a:t>
            </a:r>
          </a:p>
          <a:p>
            <a:pPr marL="342900" lvl="0" indent="-342900">
              <a:spcBef>
                <a:spcPct val="20000"/>
              </a:spcBef>
            </a:pPr>
            <a:r>
              <a:rPr lang="uk-UA" sz="2400" b="1" dirty="0">
                <a:solidFill>
                  <a:srgbClr val="002060"/>
                </a:solidFill>
              </a:rPr>
              <a:t>Розкидаючи багато жовтого цвіту.</a:t>
            </a:r>
          </a:p>
          <a:p>
            <a:pPr marL="342900" lvl="0" indent="-342900">
              <a:spcBef>
                <a:spcPct val="20000"/>
              </a:spcBef>
            </a:pPr>
            <a:r>
              <a:rPr lang="uk-UA" sz="2400" b="1" dirty="0">
                <a:solidFill>
                  <a:srgbClr val="002060"/>
                </a:solidFill>
              </a:rPr>
              <a:t>Як пшеничні зерна має вона бруньки,</a:t>
            </a:r>
          </a:p>
          <a:p>
            <a:pPr marL="342900" lvl="0" indent="-342900">
              <a:spcBef>
                <a:spcPct val="20000"/>
              </a:spcBef>
            </a:pPr>
            <a:r>
              <a:rPr lang="uk-UA" sz="2400" b="1" dirty="0">
                <a:solidFill>
                  <a:srgbClr val="002060"/>
                </a:solidFill>
              </a:rPr>
              <a:t>Перетворюючи з часом в молоді рослинки. </a:t>
            </a:r>
          </a:p>
          <a:p>
            <a:pPr marL="342900" lvl="0" indent="-342900">
              <a:spcBef>
                <a:spcPct val="20000"/>
              </a:spcBef>
            </a:pPr>
            <a:endParaRPr lang="uk-UA" sz="2400" b="1" dirty="0">
              <a:solidFill>
                <a:prstClr val="black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080"/>
            <a:ext cx="3547261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2721917"/>
            <a:ext cx="21764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4" y="4365104"/>
            <a:ext cx="3157116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807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5" name="Rectangle 2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6" y="793296"/>
            <a:ext cx="37909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19" y="645658"/>
            <a:ext cx="9620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" y="2231132"/>
            <a:ext cx="3816424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719" y="2178434"/>
            <a:ext cx="6096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07206"/>
            <a:ext cx="196373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25201"/>
            <a:ext cx="38100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09180" y="332656"/>
            <a:ext cx="381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3200" b="1" dirty="0">
                <a:solidFill>
                  <a:srgbClr val="FF0000"/>
                </a:solidFill>
              </a:rPr>
              <a:t>Проліска </a:t>
            </a:r>
            <a:r>
              <a:rPr lang="uk-UA" sz="3200" b="1" dirty="0" err="1">
                <a:solidFill>
                  <a:srgbClr val="FF0000"/>
                </a:solidFill>
              </a:rPr>
              <a:t>дволиста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3717032"/>
            <a:ext cx="4367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800" b="1" dirty="0">
                <a:solidFill>
                  <a:srgbClr val="002060"/>
                </a:solidFill>
              </a:rPr>
              <a:t>І гнуться </a:t>
            </a:r>
            <a:r>
              <a:rPr lang="ru-RU" sz="2800" b="1" dirty="0" err="1">
                <a:solidFill>
                  <a:srgbClr val="002060"/>
                </a:solidFill>
              </a:rPr>
              <a:t>проліски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малі</a:t>
            </a:r>
            <a:r>
              <a:rPr lang="ru-RU" sz="2800" b="1" dirty="0">
                <a:solidFill>
                  <a:srgbClr val="002060"/>
                </a:solidFill>
              </a:rPr>
              <a:t>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Та </a:t>
            </a:r>
            <a:r>
              <a:rPr lang="ru-RU" sz="2800" b="1" dirty="0" err="1">
                <a:solidFill>
                  <a:srgbClr val="002060"/>
                </a:solidFill>
              </a:rPr>
              <a:t>стійко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їх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сніги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виносять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 err="1">
                <a:solidFill>
                  <a:srgbClr val="002060"/>
                </a:solidFill>
              </a:rPr>
              <a:t>Дарують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радість</a:t>
            </a:r>
            <a:r>
              <a:rPr lang="ru-RU" sz="2800" b="1" dirty="0">
                <a:solidFill>
                  <a:srgbClr val="002060"/>
                </a:solidFill>
              </a:rPr>
              <a:t> і тепло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І людям, і </a:t>
            </a:r>
            <a:r>
              <a:rPr lang="ru-RU" sz="2800" b="1" dirty="0" err="1">
                <a:solidFill>
                  <a:srgbClr val="002060"/>
                </a:solidFill>
              </a:rPr>
              <a:t>всьому</a:t>
            </a:r>
            <a:r>
              <a:rPr lang="ru-RU" sz="2800" b="1" dirty="0">
                <a:solidFill>
                  <a:srgbClr val="002060"/>
                </a:solidFill>
              </a:rPr>
              <a:t> живому.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41" y="4000522"/>
            <a:ext cx="2299744" cy="243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1" y="188640"/>
            <a:ext cx="4032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800" dirty="0">
                <a:solidFill>
                  <a:srgbClr val="FF3300"/>
                </a:solidFill>
              </a:rPr>
              <a:t>Скоротіть дріб:</a:t>
            </a:r>
            <a:endParaRPr lang="ru-RU" sz="2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35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263</Words>
  <Application>Microsoft Office PowerPoint</Application>
  <PresentationFormat>Экран (4:3)</PresentationFormat>
  <Paragraphs>56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Формула</vt:lpstr>
      <vt:lpstr>Презентация PowerPoint</vt:lpstr>
      <vt:lpstr>Презентация PowerPoint</vt:lpstr>
      <vt:lpstr>Презентация PowerPoint</vt:lpstr>
      <vt:lpstr>Розв'яжіть рівняння: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Grand</cp:lastModifiedBy>
  <cp:revision>39</cp:revision>
  <dcterms:created xsi:type="dcterms:W3CDTF">2018-02-27T06:44:53Z</dcterms:created>
  <dcterms:modified xsi:type="dcterms:W3CDTF">2018-03-25T13:25:01Z</dcterms:modified>
</cp:coreProperties>
</file>