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312" r:id="rId4"/>
    <p:sldId id="260" r:id="rId5"/>
    <p:sldId id="259" r:id="rId6"/>
    <p:sldId id="297" r:id="rId7"/>
    <p:sldId id="296" r:id="rId8"/>
    <p:sldId id="298" r:id="rId9"/>
    <p:sldId id="299" r:id="rId10"/>
    <p:sldId id="302" r:id="rId11"/>
    <p:sldId id="303" r:id="rId12"/>
    <p:sldId id="308" r:id="rId13"/>
    <p:sldId id="288" r:id="rId14"/>
    <p:sldId id="289" r:id="rId15"/>
    <p:sldId id="307" r:id="rId16"/>
    <p:sldId id="306" r:id="rId17"/>
    <p:sldId id="314" r:id="rId18"/>
    <p:sldId id="290" r:id="rId19"/>
    <p:sldId id="313" r:id="rId20"/>
    <p:sldId id="291" r:id="rId21"/>
    <p:sldId id="304" r:id="rId22"/>
    <p:sldId id="305" r:id="rId23"/>
    <p:sldId id="310" r:id="rId24"/>
    <p:sldId id="315" r:id="rId25"/>
    <p:sldId id="284" r:id="rId26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00FF"/>
    <a:srgbClr val="FF33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2" autoAdjust="0"/>
    <p:restoredTop sz="94624" autoAdjust="0"/>
  </p:normalViewPr>
  <p:slideViewPr>
    <p:cSldViewPr>
      <p:cViewPr varScale="1">
        <p:scale>
          <a:sx n="46" d="100"/>
          <a:sy n="46" d="100"/>
        </p:scale>
        <p:origin x="-2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9BED7-DA6B-4EB2-8A85-15B10DA50E0E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B690F-395D-4420-9FDD-8B1A2B1AA6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333B8-4893-4EB7-A5BA-AAF7B8212DD6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5D401-0E2F-4517-B1C9-3D8772EB03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4E26A-DB76-4B5B-B20A-6BFC0840F7B7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56474-8293-40CD-8218-97D3621387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1BE20-BC0B-45F9-976A-AC9E9C1F7876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E977D-C13E-4BFB-9A8F-8192CBB0FF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B66CF-2BF1-48D6-8D58-8CF23A1D6C4A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FE1D7-4F60-47E8-94C4-250F4DE619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051093E-86F2-4FD0-8696-EE0851FCA043}" type="datetimeFigureOut">
              <a:rPr lang="ru-RU"/>
              <a:pPr>
                <a:defRPr/>
              </a:pPr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43565F9-72A9-41E1-830F-B1F676ADA0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23.xml"/><Relationship Id="rId7" Type="http://schemas.openxmlformats.org/officeDocument/2006/relationships/slide" Target="slide6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0.xml"/><Relationship Id="rId5" Type="http://schemas.openxmlformats.org/officeDocument/2006/relationships/slide" Target="slide12.xml"/><Relationship Id="rId4" Type="http://schemas.openxmlformats.org/officeDocument/2006/relationships/slide" Target="slide18.xml"/><Relationship Id="rId9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1844824"/>
            <a:ext cx="34563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i="1" dirty="0" smtClean="0">
                <a:solidFill>
                  <a:srgbClr val="7030A0"/>
                </a:solidFill>
                <a:latin typeface="Monotype Corsiva" pitchFamily="66" charset="0"/>
              </a:rPr>
              <a:t>Якою я бачу нову школу Приірпіння!</a:t>
            </a:r>
            <a:endParaRPr lang="uk-UA" sz="5400" b="1" i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4077072"/>
            <a:ext cx="38164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</a:rPr>
              <a:t>Пам'ятай минуле! </a:t>
            </a:r>
          </a:p>
          <a:p>
            <a:pPr algn="ctr"/>
            <a:r>
              <a:rPr lang="ru-RU" sz="2800" i="1" dirty="0" smtClean="0">
                <a:solidFill>
                  <a:schemeClr val="accent4">
                    <a:lumMod val="50000"/>
                  </a:schemeClr>
                </a:solidFill>
              </a:rPr>
              <a:t>Живи сьогоденням! Дивись у майбутнє!</a:t>
            </a:r>
            <a:endParaRPr lang="uk-UA" sz="2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" name="Прямокутник 1"/>
          <p:cNvSpPr/>
          <p:nvPr/>
        </p:nvSpPr>
        <p:spPr>
          <a:xfrm>
            <a:off x="611560" y="260648"/>
            <a:ext cx="7992888" cy="7920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ІРПІНСЬКА   СПЕЦІАЛІЗОВАНА   ЗАГАЛЬНООСВІТНЯ   ШКОЛА  І-ІІІ ст. ХУДОЖНЬОГО  ПРОФІЛЮ  №1 ім.А.С.Макаренка</a:t>
            </a:r>
            <a:endParaRPr lang="uk-U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905" y="856675"/>
            <a:ext cx="8229600" cy="922114"/>
          </a:xfrm>
        </p:spPr>
        <p:txBody>
          <a:bodyPr/>
          <a:lstStyle/>
          <a:p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Проект </a:t>
            </a:r>
            <a:b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«Інноваційна діяльність»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199" y="206084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uk-UA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Мета: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реалізація соціально-педагогічних ініціатив, спрямованих на створення нової практики освіти, яка відрізняється від існуючої змістом, організаційною структурою, системою управління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1248683793_shcool_galax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36476" y="4581128"/>
            <a:ext cx="3050323" cy="2287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Шляхи реалізації проекту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3920238"/>
              </p:ext>
            </p:extLst>
          </p:nvPr>
        </p:nvGraphicFramePr>
        <p:xfrm>
          <a:off x="457200" y="1600200"/>
          <a:ext cx="8229600" cy="3265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6448"/>
                <a:gridCol w="7283152"/>
              </a:tblGrid>
              <a:tr h="74168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latin typeface="Times New Roman"/>
                          <a:ea typeface="Times New Roman"/>
                        </a:rPr>
                        <a:t>№ з/п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latin typeface="Times New Roman"/>
                          <a:ea typeface="Times New Roman"/>
                        </a:rPr>
                        <a:t>Зміст заходу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>
                          <a:latin typeface="Times New Roman"/>
                          <a:ea typeface="Times New Roman"/>
                        </a:rPr>
                        <a:t>Створювати нові моделі педагогічної та навчальної діяльності, що сприятимуть опануванню нового змісту освіти.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 smtClean="0">
                          <a:latin typeface="Times New Roman"/>
                          <a:ea typeface="Times New Roman"/>
                        </a:rPr>
                        <a:t>Приймати активну участь у створенні</a:t>
                      </a:r>
                      <a:r>
                        <a:rPr lang="uk-UA" sz="1800" i="1" baseline="0" dirty="0" smtClean="0">
                          <a:latin typeface="Times New Roman"/>
                          <a:ea typeface="Times New Roman"/>
                        </a:rPr>
                        <a:t> проектів «Громадський бюджет»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8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 smtClean="0">
                          <a:latin typeface="Times New Roman"/>
                          <a:ea typeface="Times New Roman"/>
                        </a:rPr>
                        <a:t>Запроваджувати </a:t>
                      </a:r>
                      <a:r>
                        <a:rPr lang="uk-UA" sz="1800" i="1" dirty="0">
                          <a:latin typeface="Times New Roman"/>
                          <a:ea typeface="Times New Roman"/>
                        </a:rPr>
                        <a:t>в закладі освіти інноваційні </a:t>
                      </a:r>
                      <a:r>
                        <a:rPr lang="uk-UA" sz="1800" i="1" dirty="0" smtClean="0">
                          <a:latin typeface="Times New Roman"/>
                          <a:ea typeface="Times New Roman"/>
                        </a:rPr>
                        <a:t>технології (все нове)  </a:t>
                      </a:r>
                      <a:r>
                        <a:rPr lang="uk-UA" sz="1800" i="1" dirty="0">
                          <a:latin typeface="Times New Roman"/>
                          <a:ea typeface="Times New Roman"/>
                        </a:rPr>
                        <a:t>з метою підвищення ефективності роботи закладу.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>
                          <a:latin typeface="Times New Roman"/>
                          <a:ea typeface="Times New Roman"/>
                        </a:rPr>
                        <a:t>Опрацювання  кожним вихователем та вчителем новітньої педагогічної ідеї у своїй навчально-виховній діяльності.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7884368" y="6021288"/>
            <a:ext cx="936104" cy="720080"/>
          </a:xfrm>
          <a:prstGeom prst="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310" y="2350738"/>
            <a:ext cx="8229600" cy="1143000"/>
          </a:xfrm>
        </p:spPr>
        <p:txBody>
          <a:bodyPr/>
          <a:lstStyle/>
          <a:p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Мета: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розвиток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мережі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класів, гуртків, факультативів (платні освітні послуги), 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що відповідають різним рівням, вимогам підготовки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учнів,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визнання права на соціальні запити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(уроки он-лайн, навчання обдарованих учнів, дітей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особливими потребами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611560" y="332656"/>
            <a:ext cx="80135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>
                <a:latin typeface="Times New Roman" pitchFamily="18" charset="0"/>
                <a:cs typeface="Times New Roman" pitchFamily="18" charset="0"/>
              </a:rPr>
              <a:t>Проект </a:t>
            </a:r>
            <a:endParaRPr lang="uk-UA" sz="4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400" b="1" i="1" dirty="0" smtClean="0">
                <a:latin typeface="Times New Roman" pitchFamily="18" charset="0"/>
                <a:cs typeface="Times New Roman" pitchFamily="18" charset="0"/>
              </a:rPr>
              <a:t>«Варіативність»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4962310" y="4474396"/>
            <a:ext cx="3851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/>
              <a:t>Учні</a:t>
            </a:r>
            <a:r>
              <a:rPr lang="ru-RU" dirty="0"/>
              <a:t> </a:t>
            </a:r>
            <a:r>
              <a:rPr lang="ru-RU" dirty="0" err="1"/>
              <a:t>матимуть</a:t>
            </a:r>
            <a:r>
              <a:rPr lang="ru-RU" dirty="0"/>
              <a:t> свободу </a:t>
            </a:r>
            <a:r>
              <a:rPr lang="ru-RU" dirty="0" err="1"/>
              <a:t>вибору</a:t>
            </a:r>
            <a:r>
              <a:rPr lang="ru-RU" dirty="0"/>
              <a:t> </a:t>
            </a:r>
            <a:r>
              <a:rPr lang="ru-RU" dirty="0" err="1"/>
              <a:t>предметів</a:t>
            </a:r>
            <a:r>
              <a:rPr lang="ru-RU" dirty="0"/>
              <a:t> та </a:t>
            </a:r>
            <a:r>
              <a:rPr lang="ru-RU" dirty="0" err="1"/>
              <a:t>рівня</a:t>
            </a:r>
            <a:r>
              <a:rPr lang="ru-RU" dirty="0"/>
              <a:t> </a:t>
            </a:r>
            <a:r>
              <a:rPr lang="ru-RU" dirty="0" err="1"/>
              <a:t>їхньої</a:t>
            </a:r>
            <a:r>
              <a:rPr lang="ru-RU" dirty="0"/>
              <a:t> </a:t>
            </a:r>
            <a:r>
              <a:rPr lang="ru-RU" dirty="0" smtClean="0"/>
              <a:t>склад-</a:t>
            </a:r>
            <a:r>
              <a:rPr lang="ru-RU" dirty="0" err="1" smtClean="0"/>
              <a:t>ності</a:t>
            </a:r>
            <a:r>
              <a:rPr lang="ru-RU" dirty="0"/>
              <a:t>. </a:t>
            </a:r>
            <a:r>
              <a:rPr lang="ru-RU" dirty="0" err="1"/>
              <a:t>З’явиться</a:t>
            </a:r>
            <a:r>
              <a:rPr lang="ru-RU" dirty="0"/>
              <a:t> </a:t>
            </a:r>
            <a:r>
              <a:rPr lang="ru-RU" dirty="0" err="1"/>
              <a:t>можливість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r>
              <a:rPr lang="ru-RU" dirty="0"/>
              <a:t> в </a:t>
            </a:r>
            <a:r>
              <a:rPr lang="ru-RU" dirty="0" err="1"/>
              <a:t>різновікових</a:t>
            </a:r>
            <a:r>
              <a:rPr lang="ru-RU" dirty="0"/>
              <a:t> </a:t>
            </a:r>
            <a:r>
              <a:rPr lang="ru-RU" dirty="0" err="1"/>
              <a:t>предметних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міжпредметних</a:t>
            </a:r>
            <a:r>
              <a:rPr lang="ru-RU" dirty="0"/>
              <a:t> </a:t>
            </a:r>
            <a:r>
              <a:rPr lang="ru-RU" dirty="0" err="1"/>
              <a:t>групах</a:t>
            </a:r>
            <a:r>
              <a:rPr lang="ru-RU" dirty="0"/>
              <a:t>. </a:t>
            </a:r>
            <a:endParaRPr lang="uk-UA" dirty="0"/>
          </a:p>
        </p:txBody>
      </p:sp>
      <p:sp>
        <p:nvSpPr>
          <p:cNvPr id="5" name="Прямокутник 4"/>
          <p:cNvSpPr/>
          <p:nvPr/>
        </p:nvSpPr>
        <p:spPr>
          <a:xfrm>
            <a:off x="390310" y="4219158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dirty="0"/>
              <a:t>У Новій школі буде заохочуватися інклюзивна освіта. Для учнів з особливими потребами буде створено умови для навчання </a:t>
            </a:r>
            <a:r>
              <a:rPr lang="uk-UA" dirty="0" err="1"/>
              <a:t>спіль</a:t>
            </a:r>
            <a:r>
              <a:rPr lang="uk-UA" dirty="0"/>
              <a:t>- но з однолітками. Для таких дітей буде запроваджено індивіду- альні програми розвитку, включаючи корекційно-реабілітаційні заходи, психолого-педагогічний супровід.</a:t>
            </a:r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>
          <a:xfrm>
            <a:off x="7884368" y="6021288"/>
            <a:ext cx="936104" cy="720080"/>
          </a:xfrm>
          <a:prstGeom prst="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8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634082"/>
          </a:xfrm>
        </p:spPr>
        <p:txBody>
          <a:bodyPr/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Проект 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«Партнерство»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199" y="2060848"/>
            <a:ext cx="4920547" cy="4525963"/>
          </a:xfrm>
        </p:spPr>
        <p:txBody>
          <a:bodyPr/>
          <a:lstStyle/>
          <a:p>
            <a:pPr marL="0" indent="0" algn="ctr"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Мета: 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створити сприятливі умови у спілкуванні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взаємодії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співпраці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учителем,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учнем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 батьками. </a:t>
            </a:r>
          </a:p>
          <a:p>
            <a:pPr marL="0" indent="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МАЄ БУТИ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ДРУГОМ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РОДИНА –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ЗАЛУЧЕНА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ПОБУДОВИ ОСВІТНЬОЇ ТРАЄКТОРІЇ ДИТИНИ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Disciplina_dete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77747" y="2276872"/>
            <a:ext cx="3552394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Шляхи реалізації проекту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3493386"/>
              </p:ext>
            </p:extLst>
          </p:nvPr>
        </p:nvGraphicFramePr>
        <p:xfrm>
          <a:off x="457199" y="1600200"/>
          <a:ext cx="8243047" cy="40392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5869"/>
                <a:gridCol w="7367178"/>
              </a:tblGrid>
              <a:tr h="315911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1" dirty="0">
                          <a:latin typeface="Times New Roman"/>
                          <a:ea typeface="Times New Roman"/>
                        </a:rPr>
                        <a:t>№ з/п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1">
                          <a:latin typeface="Times New Roman"/>
                          <a:ea typeface="Times New Roman"/>
                        </a:rPr>
                        <a:t>Зміст заходу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69996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8890" indent="-88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>
                          <a:latin typeface="Times New Roman"/>
                          <a:ea typeface="Times New Roman"/>
                        </a:rPr>
                        <a:t>Вивчити та проаналізувати враження від першого тижня навчання у школі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9996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8890" indent="-88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>
                          <a:latin typeface="Times New Roman"/>
                          <a:ea typeface="Times New Roman"/>
                        </a:rPr>
                        <a:t> Вивчити питання адаптації шестирічної дитини до шкільного навчання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9996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800100" algn="l"/>
                        </a:tabLs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>
                          <a:latin typeface="Times New Roman"/>
                          <a:ea typeface="Times New Roman"/>
                        </a:rPr>
                        <a:t>Забезпе­чувати наступність між дошкіль­ною та початковою </a:t>
                      </a:r>
                      <a:r>
                        <a:rPr lang="uk-UA" sz="1600" i="1" dirty="0" smtClean="0">
                          <a:latin typeface="Times New Roman"/>
                          <a:ea typeface="Times New Roman"/>
                        </a:rPr>
                        <a:t>освітою</a:t>
                      </a:r>
                    </a:p>
                  </a:txBody>
                  <a:tcPr marL="68580" marR="68580" marT="0" marB="0"/>
                </a:tc>
              </a:tr>
              <a:tr h="559556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800100" algn="l"/>
                        </a:tabLs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>
                          <a:latin typeface="Times New Roman"/>
                          <a:ea typeface="Times New Roman"/>
                        </a:rPr>
                        <a:t>Вивчати питання забезпечення необхідними навчальними посібниками учнів і вчителів початкових класів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9556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800100" algn="l"/>
                        </a:tabLs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>
                          <a:latin typeface="Times New Roman"/>
                          <a:ea typeface="Times New Roman"/>
                        </a:rPr>
                        <a:t>Зберегти та розширити відповідно до потреб мережу груп подовженого дня у </a:t>
                      </a:r>
                      <a:r>
                        <a:rPr lang="uk-UA" sz="1600" i="1" dirty="0" smtClean="0">
                          <a:latin typeface="Times New Roman"/>
                          <a:ea typeface="Times New Roman"/>
                        </a:rPr>
                        <a:t>закладі (платні </a:t>
                      </a:r>
                      <a:r>
                        <a:rPr lang="uk-UA" sz="1600" i="1" smtClean="0">
                          <a:latin typeface="Times New Roman"/>
                          <a:ea typeface="Times New Roman"/>
                        </a:rPr>
                        <a:t>освітні послуги)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69996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800100" algn="l"/>
                        </a:tabLs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>
                          <a:latin typeface="Times New Roman"/>
                          <a:ea typeface="Times New Roman"/>
                        </a:rPr>
                        <a:t>Обновити обладнання спальних кімнат для першо­класників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9556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800100" algn="l"/>
                        </a:tabLs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>
                          <a:latin typeface="Times New Roman"/>
                          <a:ea typeface="Times New Roman"/>
                        </a:rPr>
                        <a:t>Забезпечувати ігрові кімнати  закладу необхідними дидактичними та ігровими матеріалами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9556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800100" algn="l"/>
                        </a:tabLst>
                      </a:pPr>
                      <a:r>
                        <a:rPr lang="uk-UA" sz="1600" i="1" dirty="0" smtClean="0"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>
                          <a:latin typeface="Times New Roman"/>
                          <a:ea typeface="Times New Roman"/>
                        </a:rPr>
                        <a:t>Придбати спортивний інвентар для організації фізичного виховання молод­ших школярів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7884368" y="6021288"/>
            <a:ext cx="936104" cy="720080"/>
          </a:xfrm>
          <a:prstGeom prst="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6792"/>
            <a:ext cx="8229600" cy="1858218"/>
          </a:xfrm>
        </p:spPr>
        <p:txBody>
          <a:bodyPr/>
          <a:lstStyle/>
          <a:p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b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«Шкільний простір»</a:t>
            </a:r>
            <a:b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«Спортивний майданчик та благоустрій території школи»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719572" y="4581128"/>
            <a:ext cx="7704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умов для </a:t>
            </a:r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молоді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звички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здорового способу </a:t>
            </a:r>
            <a:r>
              <a:rPr lang="uk-UA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занять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спортом, краси навколишнього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84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 descr="C:\Users\admin\Documents\Школа_03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5"/>
          <a:stretch/>
        </p:blipFill>
        <p:spPr bwMode="auto">
          <a:xfrm>
            <a:off x="192707" y="157783"/>
            <a:ext cx="8910985" cy="66693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4368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Місце для вмісту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1937793"/>
              </p:ext>
            </p:extLst>
          </p:nvPr>
        </p:nvGraphicFramePr>
        <p:xfrm>
          <a:off x="1187624" y="1757175"/>
          <a:ext cx="6851104" cy="50851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7196"/>
                <a:gridCol w="3005209"/>
                <a:gridCol w="830379"/>
                <a:gridCol w="892866"/>
                <a:gridCol w="842618"/>
                <a:gridCol w="912836"/>
              </a:tblGrid>
              <a:tr h="5650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№ з/п</a:t>
                      </a:r>
                      <a:endParaRPr lang="uk-UA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Назва роботи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Одиниця виміру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Кількість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Ціна за одиницю (грн.)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Сума грн. (тис.грн.)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</a:tr>
              <a:tr h="5650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1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u="sng">
                          <a:effectLst/>
                        </a:rPr>
                        <a:t>Огорожа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Зведення огорожі висотою п-3м із панельної системи «Спорт Класік» 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п.м.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 </a:t>
                      </a:r>
                      <a:endParaRPr lang="uk-UA" sz="7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312</a:t>
                      </a:r>
                      <a:endParaRPr lang="uk-UA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1130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352, 560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</a:tr>
              <a:tr h="7533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1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2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u="sng">
                          <a:effectLst/>
                        </a:rPr>
                        <a:t>Поле для мініфутболу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Покриття поля для гри із спортивного рулонного газону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Ворота футбольні 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 </a:t>
                      </a:r>
                      <a:endParaRPr lang="uk-UA" sz="7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м</a:t>
                      </a:r>
                      <a:r>
                        <a:rPr lang="uk-UA" sz="800" baseline="30000" dirty="0">
                          <a:effectLst/>
                        </a:rPr>
                        <a:t>2</a:t>
                      </a:r>
                      <a:endParaRPr lang="uk-UA" sz="7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 </a:t>
                      </a:r>
                      <a:endParaRPr lang="uk-UA" sz="7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шт.</a:t>
                      </a:r>
                      <a:endParaRPr lang="uk-UA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2400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2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90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7800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 </a:t>
                      </a:r>
                      <a:endParaRPr lang="uk-UA" sz="7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216.000</a:t>
                      </a:r>
                      <a:endParaRPr lang="uk-UA" sz="7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 </a:t>
                      </a:r>
                      <a:endParaRPr lang="uk-UA" sz="7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15.600</a:t>
                      </a:r>
                      <a:endParaRPr lang="uk-UA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</a:tr>
              <a:tr h="7533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1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2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u="sng">
                          <a:effectLst/>
                        </a:rPr>
                        <a:t>Баскетбольна площадка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Обладнання поля із синтетичним покриттям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Щити: монтаж з вартістю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м</a:t>
                      </a:r>
                      <a:r>
                        <a:rPr lang="uk-UA" sz="800" baseline="30000">
                          <a:effectLst/>
                        </a:rPr>
                        <a:t>2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шт.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420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2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980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17.500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411.600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35.000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</a:tr>
              <a:tr h="1130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1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2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u="sng">
                          <a:effectLst/>
                        </a:rPr>
                        <a:t>Волейбольна площадка з тенісним кортом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Обладнання поля із синтетичним покриттям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Стойки волейбольні 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м</a:t>
                      </a:r>
                      <a:r>
                        <a:rPr lang="uk-UA" sz="800" baseline="30000">
                          <a:effectLst/>
                        </a:rPr>
                        <a:t>2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комплект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162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1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980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4.600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158.760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4.600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</a:tr>
              <a:tr h="5650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1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u="sng">
                          <a:effectLst/>
                        </a:rPr>
                        <a:t>Тренажерна площадка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Облаштування площадки для тренувань 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 </a:t>
                      </a:r>
                      <a:endParaRPr lang="uk-UA" sz="7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м</a:t>
                      </a:r>
                      <a:r>
                        <a:rPr lang="uk-UA" sz="800" baseline="30000" dirty="0">
                          <a:effectLst/>
                        </a:rPr>
                        <a:t>2</a:t>
                      </a:r>
                      <a:endParaRPr lang="uk-UA" sz="7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 </a:t>
                      </a:r>
                      <a:endParaRPr lang="uk-UA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200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450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90.000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</a:tr>
              <a:tr h="7533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Всього: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Не передбачені затрати 0,50%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з к=1.05</a:t>
                      </a:r>
                      <a:endParaRPr lang="uk-UA" sz="7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Всього: включаючи НДС – 20%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</a:rPr>
                        <a:t> </a:t>
                      </a:r>
                      <a:endParaRPr lang="uk-UA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1424.52</a:t>
                      </a:r>
                      <a:endParaRPr lang="uk-UA" sz="7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71.48</a:t>
                      </a:r>
                      <a:endParaRPr lang="uk-UA" sz="7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 </a:t>
                      </a:r>
                      <a:endParaRPr lang="uk-UA" sz="7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</a:rPr>
                        <a:t>1496.00</a:t>
                      </a:r>
                      <a:endParaRPr lang="uk-UA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024" marR="41024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67544" y="-99392"/>
            <a:ext cx="8075240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Кошторис на будівництво спортивного майданчика </a:t>
            </a:r>
            <a:br>
              <a:rPr kumimoji="0" lang="uk-UA" alt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uk-UA" alt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території </a:t>
            </a:r>
            <a:r>
              <a:rPr kumimoji="0" lang="uk-UA" alt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Ірпінської спеціалізованої загальноосвітньої школи І-ІІІ ст.</a:t>
            </a:r>
            <a:endParaRPr kumimoji="0" lang="uk-UA" alt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художнього профілю №1 ім.А.С.Макаренка</a:t>
            </a:r>
            <a:endParaRPr kumimoji="0" lang="uk-UA" alt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вигляді комерційної пропозиції</a:t>
            </a:r>
            <a:endParaRPr kumimoji="0" lang="uk-UA" alt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84368" y="6021288"/>
            <a:ext cx="936104" cy="720080"/>
          </a:xfrm>
          <a:prstGeom prst="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07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344" y="735695"/>
            <a:ext cx="8229600" cy="778098"/>
          </a:xfrm>
        </p:spPr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Проект </a:t>
            </a:r>
            <a:br>
              <a:rPr lang="uk-UA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«Дитина: особистість, патріот, </a:t>
            </a:r>
            <a:r>
              <a:rPr lang="uk-UA" b="1" i="1" dirty="0" err="1" smtClean="0">
                <a:latin typeface="Times New Roman" pitchFamily="18" charset="0"/>
                <a:cs typeface="Times New Roman" pitchFamily="18" charset="0"/>
              </a:rPr>
              <a:t>інноватор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204864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Мета</a:t>
            </a:r>
            <a:r>
              <a:rPr lang="uk-UA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забезпечення фундаментальної освітньої підготовки, творчого потенціалу, фізичного вдосконалення, збереження фізичного і психічного здоров’я учнів і вихованців на принципах гуманізму, науковості, інтеграції розвитку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sinrom_vidminnika_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7042" y="4365104"/>
            <a:ext cx="3202902" cy="2133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E:\Чешенко 2015\На сайт ЗОШ  Вих. ПРОЕКТИ  Творчі групи\На сайт КАФЕДРИ  ЧЕШЕНКО\На    сайт    ЧЕШЕНКО 2016\.   На сайт Концепція «Нова українська школа»\Виступ на конференцію  Левчишена\Слайд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29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562074"/>
          </a:xfrm>
        </p:spPr>
        <p:txBody>
          <a:bodyPr/>
          <a:lstStyle/>
          <a:p>
            <a:pPr algn="r"/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200" dirty="0" smtClean="0"/>
              <a:t/>
            </a:r>
            <a:br>
              <a:rPr lang="uk-UA" sz="1200" dirty="0" smtClean="0"/>
            </a:br>
            <a:r>
              <a:rPr lang="uk-UA" sz="1400" dirty="0" smtClean="0"/>
              <a:t/>
            </a:r>
            <a:br>
              <a:rPr lang="uk-UA" sz="1400" dirty="0" smtClean="0"/>
            </a:br>
            <a:r>
              <a:rPr lang="uk-UA" sz="1400" dirty="0" smtClean="0"/>
              <a:t/>
            </a:r>
            <a:br>
              <a:rPr lang="uk-UA" sz="1400" dirty="0" smtClean="0"/>
            </a:br>
            <a:r>
              <a:rPr lang="uk-UA" sz="2000" b="1" i="1" dirty="0" smtClean="0">
                <a:solidFill>
                  <a:srgbClr val="FF0000"/>
                </a:solidFill>
              </a:rPr>
              <a:t>Майбутнього школа. Якою їй бути? </a:t>
            </a:r>
            <a:br>
              <a:rPr lang="uk-UA" sz="2000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FF0000"/>
                </a:solidFill>
              </a:rPr>
              <a:t>Ввібравши все цінне, віками набуте, </a:t>
            </a:r>
            <a:br>
              <a:rPr lang="uk-UA" sz="2000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FF0000"/>
                </a:solidFill>
              </a:rPr>
              <a:t>Вона стане місцем крилатої мрії, </a:t>
            </a:r>
            <a:br>
              <a:rPr lang="uk-UA" sz="2000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FF0000"/>
                </a:solidFill>
              </a:rPr>
              <a:t>Де зріють таланти, міцніють надії, </a:t>
            </a:r>
            <a:br>
              <a:rPr lang="uk-UA" sz="2000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FF0000"/>
                </a:solidFill>
              </a:rPr>
              <a:t>Де кожен найменший ваш успіх помітний, </a:t>
            </a:r>
            <a:br>
              <a:rPr lang="uk-UA" sz="2000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FF0000"/>
                </a:solidFill>
              </a:rPr>
              <a:t>Як вогник бажання в очицях привітних!</a:t>
            </a:r>
            <a:br>
              <a:rPr lang="uk-UA" sz="2000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FF0000"/>
                </a:solidFill>
              </a:rPr>
              <a:t>    Обладнана школа, з фундаментом гарним, </a:t>
            </a:r>
            <a:br>
              <a:rPr lang="uk-UA" sz="2000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FF0000"/>
                </a:solidFill>
              </a:rPr>
              <a:t>І профільна: з нахилом гуманітарним, </a:t>
            </a:r>
            <a:br>
              <a:rPr lang="uk-UA" sz="2000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FF0000"/>
                </a:solidFill>
              </a:rPr>
              <a:t>Спортивним, художнім чи економічним. </a:t>
            </a:r>
            <a:br>
              <a:rPr lang="uk-UA" sz="2000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FF0000"/>
                </a:solidFill>
              </a:rPr>
              <a:t>У школі цій буде усе естетичним!</a:t>
            </a:r>
            <a:br>
              <a:rPr lang="uk-UA" sz="2000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FF0000"/>
                </a:solidFill>
              </a:rPr>
              <a:t>    Навчальне приладдя - найкраще у світі, - </a:t>
            </a:r>
            <a:br>
              <a:rPr lang="uk-UA" sz="2000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FF0000"/>
                </a:solidFill>
              </a:rPr>
              <a:t>Все буде прекрасне в майбутній освіті.</a:t>
            </a:r>
            <a:br>
              <a:rPr lang="uk-UA" sz="2000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FF0000"/>
                </a:solidFill>
              </a:rPr>
              <a:t>Активна методика - поштовх до дії, </a:t>
            </a:r>
            <a:br>
              <a:rPr lang="uk-UA" sz="2000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FF0000"/>
                </a:solidFill>
              </a:rPr>
              <a:t>Це - школа майбутнього, школа надії!</a:t>
            </a:r>
            <a:br>
              <a:rPr lang="uk-UA" sz="2000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FF0000"/>
                </a:solidFill>
              </a:rPr>
              <a:t>     Це - пошук талантів, пробудження думки, </a:t>
            </a:r>
            <a:br>
              <a:rPr lang="uk-UA" sz="2000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FF0000"/>
                </a:solidFill>
              </a:rPr>
              <a:t>А ще - це довір'я, це дружні стосунки: </a:t>
            </a:r>
            <a:br>
              <a:rPr lang="uk-UA" sz="2000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FF0000"/>
                </a:solidFill>
              </a:rPr>
              <a:t>Учитель - батьки, вихователь - дитина, </a:t>
            </a:r>
            <a:br>
              <a:rPr lang="uk-UA" sz="2000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FF0000"/>
                </a:solidFill>
              </a:rPr>
              <a:t>Учитель - дирекція, школа - родина!</a:t>
            </a:r>
            <a:br>
              <a:rPr lang="uk-UA" sz="2000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FF0000"/>
                </a:solidFill>
              </a:rPr>
              <a:t>Це злагода, дружба в шкільнім колективі,</a:t>
            </a:r>
            <a:br>
              <a:rPr lang="uk-UA" sz="2000" b="1" i="1" dirty="0" smtClean="0">
                <a:solidFill>
                  <a:srgbClr val="FF0000"/>
                </a:solidFill>
              </a:rPr>
            </a:br>
            <a:r>
              <a:rPr lang="uk-UA" sz="2000" b="1" i="1" dirty="0" smtClean="0">
                <a:solidFill>
                  <a:srgbClr val="FF0000"/>
                </a:solidFill>
              </a:rPr>
              <a:t>Всі разом. Де всі: педагоги і діти - щасливі.</a:t>
            </a:r>
            <a:r>
              <a:rPr lang="uk-UA" sz="4800" b="1" i="1" dirty="0" smtClean="0">
                <a:solidFill>
                  <a:srgbClr val="FF0000"/>
                </a:solidFill>
              </a:rPr>
              <a:t/>
            </a:r>
            <a:br>
              <a:rPr lang="uk-UA" sz="4800" b="1" i="1" dirty="0" smtClean="0">
                <a:solidFill>
                  <a:srgbClr val="FF0000"/>
                </a:solidFill>
              </a:rPr>
            </a:br>
            <a:endParaRPr lang="uk-UA" sz="4800" b="1" i="1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764704"/>
            <a:ext cx="2880320" cy="2365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Шляхи реалізації проекту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7884368" y="6021288"/>
            <a:ext cx="936104" cy="720080"/>
          </a:xfrm>
          <a:prstGeom prst="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0835343"/>
              </p:ext>
            </p:extLst>
          </p:nvPr>
        </p:nvGraphicFramePr>
        <p:xfrm>
          <a:off x="215516" y="1196752"/>
          <a:ext cx="8712968" cy="3742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7632848"/>
              </a:tblGrid>
              <a:tr h="360040">
                <a:tc>
                  <a:txBody>
                    <a:bodyPr/>
                    <a:lstStyle/>
                    <a:p>
                      <a:pPr marL="8890" indent="-889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з/п</a:t>
                      </a:r>
                      <a:endParaRPr lang="ru-RU" sz="1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92505" algn="l"/>
                          <a:tab pos="1615440" algn="ctr"/>
                        </a:tabLst>
                      </a:pPr>
                      <a:r>
                        <a:rPr lang="uk-UA" sz="1400" b="1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	Зміст заходу</a:t>
                      </a:r>
                      <a:endParaRPr lang="ru-RU" sz="1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Проводити у закладі олімпіади, </a:t>
                      </a:r>
                      <a:r>
                        <a:rPr lang="uk-UA" sz="1400" i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інтелек</a:t>
                      </a:r>
                      <a:r>
                        <a:rPr lang="ru-RU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­</a:t>
                      </a:r>
                      <a:r>
                        <a:rPr lang="uk-UA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туальні конкурси, </a:t>
                      </a:r>
                      <a:r>
                        <a:rPr lang="uk-UA" sz="14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турніри</a:t>
                      </a:r>
                      <a:endParaRPr lang="ru-RU" sz="1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Сприяти участі педагогічних працівників та </a:t>
                      </a:r>
                      <a:r>
                        <a:rPr lang="uk-UA" sz="14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дітей </a:t>
                      </a:r>
                      <a:r>
                        <a:rPr lang="uk-UA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 міських, обласних олімпіадах, турнірах, науково-практичних конференціях, змаганнях і конкурсах</a:t>
                      </a:r>
                      <a:endParaRPr lang="ru-RU" sz="1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Забезпечення участі педагогів в роботі міських, обласних семінарів, </a:t>
                      </a:r>
                      <a:r>
                        <a:rPr lang="uk-UA" sz="14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конференцій</a:t>
                      </a:r>
                      <a:endParaRPr lang="ru-RU" sz="1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Забезпечити науково-педагогічний супровід роботи педагогів з </a:t>
                      </a:r>
                      <a:r>
                        <a:rPr lang="uk-UA" sz="14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дітьми</a:t>
                      </a:r>
                      <a:endParaRPr lang="ru-RU" sz="1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Узагальнювати передовий педаго­гічний досвід педагогів, що мають систему роботи з </a:t>
                      </a:r>
                      <a:r>
                        <a:rPr lang="uk-UA" sz="14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дітьми</a:t>
                      </a:r>
                      <a:endParaRPr lang="ru-RU" sz="1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Залучати науковців для роботи з </a:t>
                      </a:r>
                      <a:r>
                        <a:rPr lang="uk-UA" sz="14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дітьми закладу, співпраця</a:t>
                      </a:r>
                      <a:r>
                        <a:rPr lang="uk-UA" sz="1400" i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з Міжнародними волонтерськими організаціями </a:t>
                      </a:r>
                      <a:endParaRPr lang="ru-RU" sz="1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Продовжити практику заключення угод з науковими установами та вищими навчальними закладами щодо цілеспрямованого відбору та навчання </a:t>
                      </a:r>
                      <a:r>
                        <a:rPr lang="uk-UA" sz="14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дітей </a:t>
                      </a:r>
                      <a:endParaRPr lang="ru-RU" sz="1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400" i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vl="0"/>
                      <a:r>
                        <a:rPr lang="uk-UA" sz="1400" i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Сприяння налагодженню партнерських стосунків школи з навчальними закладами художнього профілю Європи з метою розширення світогляду учнів. </a:t>
                      </a:r>
                      <a:endParaRPr lang="uk-UA" sz="1400" i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778098"/>
          </a:xfrm>
        </p:spPr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Проект </a:t>
            </a:r>
            <a:br>
              <a:rPr lang="uk-UA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«Профільна освіта»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492896"/>
            <a:ext cx="8373616" cy="4525963"/>
          </a:xfrm>
        </p:spPr>
        <p:txBody>
          <a:bodyPr/>
          <a:lstStyle/>
          <a:p>
            <a:pPr marL="0" indent="0" algn="ctr"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Мета: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забезпечення рівного доступу до здобуття якісної загальноосвітньої профільної та допрофільної підготовки учнівської молоді, виявлення та розвиток їх професійних інтересів, реалізація ідей неперервної освіти впродовж життя</a:t>
            </a:r>
            <a:endParaRPr lang="ru-RU" sz="2800" dirty="0"/>
          </a:p>
        </p:txBody>
      </p:sp>
      <p:sp>
        <p:nvSpPr>
          <p:cNvPr id="4" name="Прямокутник 3"/>
          <p:cNvSpPr/>
          <p:nvPr/>
        </p:nvSpPr>
        <p:spPr>
          <a:xfrm>
            <a:off x="4510336" y="52292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dirty="0"/>
              <a:t>Молоді люди, які закінчили профільну школу, розумітимуть свою майбутню роль у родині, професійній діяльності, </a:t>
            </a:r>
            <a:r>
              <a:rPr lang="uk-UA" dirty="0" smtClean="0"/>
              <a:t>суспільстві</a:t>
            </a:r>
            <a:endParaRPr lang="uk-U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Шляхи реалізації проекту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889225"/>
              </p:ext>
            </p:extLst>
          </p:nvPr>
        </p:nvGraphicFramePr>
        <p:xfrm>
          <a:off x="457200" y="1600200"/>
          <a:ext cx="8229600" cy="5102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8456"/>
                <a:gridCol w="7211144"/>
              </a:tblGrid>
              <a:tr h="37084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 dirty="0">
                          <a:latin typeface="Times New Roman"/>
                          <a:ea typeface="Times New Roman"/>
                        </a:rPr>
                        <a:t>№ з/п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b="1" i="1">
                          <a:latin typeface="Times New Roman"/>
                          <a:ea typeface="Times New Roman"/>
                        </a:rPr>
                        <a:t>Зміст заходу</a:t>
                      </a:r>
                      <a:endParaRPr lang="ru-RU" sz="18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>
                          <a:latin typeface="Times New Roman"/>
                          <a:ea typeface="Times New Roman"/>
                        </a:rPr>
                        <a:t>Провести моніторингове дослідження готовності педагогічних кадрів для роботи у профільних класах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 smtClean="0">
                          <a:latin typeface="Times New Roman"/>
                          <a:ea typeface="Times New Roman"/>
                        </a:rPr>
                        <a:t>Проведення</a:t>
                      </a:r>
                      <a:r>
                        <a:rPr lang="uk-UA" sz="1800" i="1" baseline="0" dirty="0" smtClean="0">
                          <a:latin typeface="Times New Roman"/>
                          <a:ea typeface="Times New Roman"/>
                        </a:rPr>
                        <a:t> зустрічей старшокласників з успішними людьми, можливість проведення 1 дня у світі професій.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8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>
                          <a:latin typeface="Times New Roman"/>
                          <a:ea typeface="Times New Roman"/>
                        </a:rPr>
                        <a:t>Удосконалювати профорієнтаційну роботу з учнями 8-11 класів (анкетування, проведення групових та масових заходів, екскурсій, залучення фахівців різних спеціальностей, батьків, широкого громадського загалу)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8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>
                          <a:latin typeface="Times New Roman"/>
                          <a:ea typeface="Times New Roman"/>
                        </a:rPr>
                        <a:t>Розширити мережу факультативів, спецкурсів, гуртків для учнів 1-11 класів з метою поглибленого вивчення окремих  </a:t>
                      </a:r>
                      <a:r>
                        <a:rPr lang="uk-UA" sz="1800" i="1" dirty="0" smtClean="0">
                          <a:latin typeface="Times New Roman"/>
                          <a:ea typeface="Times New Roman"/>
                        </a:rPr>
                        <a:t>предметів (платні освітні послуги)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8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>
                          <a:latin typeface="Times New Roman"/>
                          <a:ea typeface="Times New Roman"/>
                        </a:rPr>
                        <a:t>Започаткувати системний моніторинг щодо вивчення думки учнів, батьків, педагогів з питань організації профільного навчання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8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>
                          <a:latin typeface="Times New Roman"/>
                          <a:ea typeface="Times New Roman"/>
                        </a:rPr>
                        <a:t>Здійснювати корекцію концептуальних підходів до організації профільного навчання відповідно до обраних моделей</a:t>
                      </a:r>
                      <a:endParaRPr lang="ru-RU" sz="18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8028384" y="6408712"/>
            <a:ext cx="792088" cy="476672"/>
          </a:xfrm>
          <a:prstGeom prst="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625" y="692696"/>
            <a:ext cx="8229600" cy="1143000"/>
          </a:xfrm>
        </p:spPr>
        <p:txBody>
          <a:bodyPr/>
          <a:lstStyle/>
          <a:p>
            <a:r>
              <a:rPr lang="uk-UA" b="1" i="1" dirty="0">
                <a:latin typeface="Times New Roman" pitchFamily="18" charset="0"/>
                <a:cs typeface="Times New Roman" pitchFamily="18" charset="0"/>
              </a:rPr>
              <a:t>Проект </a:t>
            </a:r>
            <a:br>
              <a:rPr lang="uk-UA" b="1" i="1" dirty="0"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«Сучасна художня студія»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0300" y="3501008"/>
            <a:ext cx="4463699" cy="29678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99982"/>
            <a:ext cx="5122067" cy="2283588"/>
          </a:xfrm>
          <a:prstGeom prst="rect">
            <a:avLst/>
          </a:prstGeom>
        </p:spPr>
      </p:pic>
      <p:sp>
        <p:nvSpPr>
          <p:cNvPr id="6" name="Прямокутник 5"/>
          <p:cNvSpPr/>
          <p:nvPr/>
        </p:nvSpPr>
        <p:spPr>
          <a:xfrm>
            <a:off x="108300" y="3995678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Метою</a:t>
            </a:r>
            <a: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студії є виявлення і подальший розвиток творчих здібностей учнів художньої студії «Палітра», сприяння розвитку творчого потенціалу кожної дитини для формування в неї морально-особистісних якостей, естетичного виховання, високої комунікативної культури, залучення до цінностей світової художньої культури, подальшої </a:t>
            </a:r>
            <a:r>
              <a:rPr lang="uk-UA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профорієнтації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90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Перелік матеріалів, необхідних для забезпечення кабінету для профільного вивчення образотворчого мистецтва</a:t>
            </a:r>
            <a:b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95536" y="1052736"/>
            <a:ext cx="8291264" cy="4525963"/>
          </a:xfrm>
        </p:spPr>
        <p:txBody>
          <a:bodyPr/>
          <a:lstStyle/>
          <a:p>
            <a:pPr marL="0" lvl="0" indent="0">
              <a:buNone/>
            </a:pPr>
            <a:r>
              <a:rPr lang="uk-UA" sz="1200" b="1" dirty="0" smtClean="0">
                <a:solidFill>
                  <a:srgbClr val="FF0000"/>
                </a:solidFill>
              </a:rPr>
              <a:t>Технічне </a:t>
            </a:r>
            <a:r>
              <a:rPr lang="uk-UA" sz="1200" b="1" dirty="0">
                <a:solidFill>
                  <a:srgbClr val="FF0000"/>
                </a:solidFill>
              </a:rPr>
              <a:t>забезпечення</a:t>
            </a:r>
            <a:r>
              <a:rPr lang="uk-UA" sz="1200" b="1" dirty="0"/>
              <a:t>:</a:t>
            </a:r>
          </a:p>
          <a:p>
            <a:pPr lvl="0"/>
            <a:r>
              <a:rPr lang="uk-UA" sz="1200" dirty="0"/>
              <a:t>Вишивальна машина – 3 шт.          75 000 грн</a:t>
            </a:r>
          </a:p>
          <a:p>
            <a:pPr lvl="0"/>
            <a:r>
              <a:rPr lang="uk-UA" sz="1200" dirty="0"/>
              <a:t>ЖК екран (телевізор) з </a:t>
            </a:r>
            <a:r>
              <a:rPr lang="en-US" sz="1200" dirty="0"/>
              <a:t>USB</a:t>
            </a:r>
            <a:r>
              <a:rPr lang="uk-UA" sz="1200" dirty="0"/>
              <a:t> входом, підключений до Інтернету   40 000 – 50 000 грн</a:t>
            </a:r>
          </a:p>
          <a:p>
            <a:pPr lvl="0"/>
            <a:r>
              <a:rPr lang="uk-UA" sz="1200" dirty="0"/>
              <a:t>Комп’ютер (2) шт., принтер А-2, сканер   50 000 грн</a:t>
            </a:r>
          </a:p>
          <a:p>
            <a:pPr lvl="0"/>
            <a:r>
              <a:rPr lang="uk-UA" sz="1200" dirty="0"/>
              <a:t>Сучасні меблі (шафа)   + демонстраційні столи  20 000 грн</a:t>
            </a:r>
          </a:p>
          <a:p>
            <a:pPr lvl="0"/>
            <a:r>
              <a:rPr lang="uk-UA" sz="1200" dirty="0"/>
              <a:t>Ролети на вікна (жалюзі)   5 000 грн</a:t>
            </a:r>
          </a:p>
          <a:p>
            <a:pPr lvl="0"/>
            <a:r>
              <a:rPr lang="uk-UA" sz="1200" dirty="0"/>
              <a:t>Кольорові драпіровки 1 000 грн</a:t>
            </a:r>
          </a:p>
          <a:p>
            <a:pPr lvl="0"/>
            <a:r>
              <a:rPr lang="uk-UA" sz="1200" dirty="0"/>
              <a:t>Софіти – 2 шт.   2 000 грн</a:t>
            </a:r>
          </a:p>
          <a:p>
            <a:pPr lvl="0"/>
            <a:r>
              <a:rPr lang="uk-UA" sz="1200" dirty="0"/>
              <a:t>Дошка учнівська – 2 шт. – 4600 грн</a:t>
            </a:r>
          </a:p>
          <a:p>
            <a:pPr lvl="0"/>
            <a:r>
              <a:rPr lang="uk-UA" sz="1200" dirty="0"/>
              <a:t>Комплект учнівських парт – 15 000 грн.</a:t>
            </a:r>
          </a:p>
          <a:p>
            <a:pPr marL="0" lvl="0" indent="0">
              <a:buNone/>
            </a:pPr>
            <a:r>
              <a:rPr lang="uk-UA" sz="1200" b="1" dirty="0">
                <a:solidFill>
                  <a:srgbClr val="FF0000"/>
                </a:solidFill>
              </a:rPr>
              <a:t>Навчально-методичне забезпечення:</a:t>
            </a:r>
          </a:p>
          <a:p>
            <a:pPr lvl="0"/>
            <a:r>
              <a:rPr lang="uk-UA" sz="1200" dirty="0"/>
              <a:t>Акварельні фарби 20 наборів  15 000 грн</a:t>
            </a:r>
          </a:p>
          <a:p>
            <a:pPr lvl="0"/>
            <a:r>
              <a:rPr lang="uk-UA" sz="1200" dirty="0"/>
              <a:t>Гуаш 12 кольорів – 20 наборів  5 000 грн</a:t>
            </a:r>
          </a:p>
          <a:p>
            <a:pPr lvl="0"/>
            <a:r>
              <a:rPr lang="uk-UA" sz="1200" dirty="0"/>
              <a:t>Акрилові фарби окремими банками 15 кольорів   5 000 грн</a:t>
            </a:r>
          </a:p>
          <a:p>
            <a:pPr lvl="0"/>
            <a:r>
              <a:rPr lang="uk-UA" sz="1200" dirty="0"/>
              <a:t>Папір акварельна 200 аркушів   10 000 грн</a:t>
            </a:r>
          </a:p>
          <a:p>
            <a:pPr lvl="0"/>
            <a:r>
              <a:rPr lang="uk-UA" sz="1200" dirty="0"/>
              <a:t> Папір рисувальний 1000 аркушів х5  3 000 грн</a:t>
            </a:r>
          </a:p>
          <a:p>
            <a:pPr lvl="0"/>
            <a:r>
              <a:rPr lang="uk-UA" sz="1200" dirty="0"/>
              <a:t>Картон кольоровий 200 аркушів х 20 (х40)  4 000 грн</a:t>
            </a:r>
          </a:p>
          <a:p>
            <a:pPr lvl="0"/>
            <a:r>
              <a:rPr lang="uk-UA" sz="1200" dirty="0"/>
              <a:t>Пензлі акварельні, нейлонові 100 шт. х 30   3 000 грн</a:t>
            </a:r>
          </a:p>
          <a:p>
            <a:pPr lvl="0"/>
            <a:r>
              <a:rPr lang="uk-UA" sz="1200" dirty="0"/>
              <a:t>Планшети 30х40 – 20 шт. х 20 грн   500 грн      </a:t>
            </a:r>
          </a:p>
          <a:p>
            <a:r>
              <a:rPr lang="uk-UA" sz="1200" dirty="0"/>
              <a:t>60х50 – 20 шт. х 40 грн  800 грн</a:t>
            </a:r>
          </a:p>
          <a:p>
            <a:pPr lvl="0"/>
            <a:r>
              <a:rPr lang="uk-UA" sz="1200" dirty="0"/>
              <a:t>Рамки зі склом 65х45 – 50 шт.   8 000 грн</a:t>
            </a:r>
          </a:p>
          <a:p>
            <a:pPr lvl="0"/>
            <a:r>
              <a:rPr lang="uk-UA" sz="1200" dirty="0"/>
              <a:t>Клей ПВА-дисперсія, скоч, кнопки – 500 грн</a:t>
            </a:r>
          </a:p>
          <a:p>
            <a:pPr lvl="0"/>
            <a:r>
              <a:rPr lang="uk-UA" sz="1200" dirty="0" err="1"/>
              <a:t>Канцелярні</a:t>
            </a:r>
            <a:r>
              <a:rPr lang="uk-UA" sz="1200" dirty="0"/>
              <a:t> ножі 40 шт. х 50 грн   2 000 грн</a:t>
            </a:r>
          </a:p>
          <a:p>
            <a:pPr lvl="0"/>
            <a:r>
              <a:rPr lang="uk-UA" sz="1200" dirty="0" err="1"/>
              <a:t>Строй</a:t>
            </a:r>
            <a:r>
              <a:rPr lang="uk-UA" sz="1200" dirty="0"/>
              <a:t>. (художній) </a:t>
            </a:r>
            <a:r>
              <a:rPr lang="uk-UA" sz="1200" dirty="0" err="1"/>
              <a:t>степлер</a:t>
            </a:r>
            <a:r>
              <a:rPr lang="uk-UA" sz="1200" dirty="0"/>
              <a:t> – 10 шт.   1 000 грн </a:t>
            </a:r>
          </a:p>
          <a:p>
            <a:pPr lvl="0"/>
            <a:r>
              <a:rPr lang="uk-UA" sz="1200" dirty="0"/>
              <a:t>Калька рулонна 5 шт.   2 000 грн </a:t>
            </a:r>
          </a:p>
          <a:p>
            <a:endParaRPr lang="uk-UA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884368" y="6021288"/>
            <a:ext cx="936104" cy="720080"/>
          </a:xfrm>
          <a:prstGeom prst="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231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404664"/>
            <a:ext cx="7920880" cy="33239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500" b="1" dirty="0">
                <a:solidFill>
                  <a:srgbClr val="002060"/>
                </a:solidFill>
                <a:latin typeface="Monotype Corsiva" pitchFamily="66" charset="0"/>
              </a:rPr>
              <a:t>ОСВІЧЕНІ УКРАЇНЦІ, ВСЕБІЧНО РОЗВИНЕНІ, ВІДПОВІДАЛЬНІ ГРОМАДЯНИ І ПАТРІОТИ, ЗДАТНІ ДО ІННОВАЦІЙ, – ОСЬ ХТО ПОВЕДЕ УКРАЇНСЬКУ ЕКОНОМІКУ ВПЕРЕД У ХХІ СТОЛІТТІ</a:t>
            </a:r>
            <a:endParaRPr lang="uk-UA" sz="3500" b="1" cap="none" spc="0" dirty="0" smtClean="0">
              <a:ln>
                <a:prstDash val="solid"/>
              </a:ln>
              <a:solidFill>
                <a:srgbClr val="00206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Рисунок 4" descr="i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3933056"/>
            <a:ext cx="4176464" cy="2784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4281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9701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 </a:t>
            </a:r>
            <a:r>
              <a:rPr lang="ru-RU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нової школи</a:t>
            </a: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dirty="0" smtClean="0"/>
              <a:t>ПОТУЖНУ </a:t>
            </a:r>
            <a:r>
              <a:rPr lang="ru-RU" dirty="0"/>
              <a:t>ДЕРЖАВУ І КОНКУРЕНТНУ ЕКОНОМІКУ </a:t>
            </a:r>
            <a:r>
              <a:rPr lang="ru-RU" dirty="0" smtClean="0"/>
              <a:t>ЗАБЕЗПЕЧИТЬ </a:t>
            </a:r>
            <a:r>
              <a:rPr lang="ru-RU" dirty="0"/>
              <a:t>ЗГУРТОВАНА СПІЛЬНОТА ТВОРЧИХ ЛЮДЕЙ, ВІДПОВІДАЛЬНИХ ГРОМАДЯН, АКТИВНИХ І </a:t>
            </a:r>
            <a:r>
              <a:rPr lang="ru-RU" dirty="0" smtClean="0"/>
              <a:t>ПІДПРИЄМЛИВИХ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9383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11560" y="548680"/>
            <a:ext cx="8064896" cy="648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sz="3600" b="1" i="1" dirty="0" smtClean="0">
                <a:solidFill>
                  <a:srgbClr val="FF0000"/>
                </a:solidFill>
              </a:rPr>
              <a:t>Мета проекту</a:t>
            </a:r>
            <a:r>
              <a:rPr lang="ru-RU" b="1" i="1" dirty="0" smtClean="0"/>
              <a:t>:</a:t>
            </a:r>
            <a:r>
              <a:rPr lang="ru-RU" i="1" dirty="0" smtClean="0"/>
              <a:t> </a:t>
            </a:r>
          </a:p>
          <a:p>
            <a:pPr algn="ctr" eaLnBrk="1" hangingPunct="1">
              <a:lnSpc>
                <a:spcPct val="80000"/>
              </a:lnSpc>
            </a:pPr>
            <a:endParaRPr lang="ru-RU" i="1" dirty="0" smtClean="0"/>
          </a:p>
          <a:p>
            <a:pPr marL="342900" indent="-342900" algn="ctr" eaLnBrk="1" hangingPunct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uk-UA" altLang="uk-UA" sz="2000" b="1" dirty="0" smtClean="0">
                <a:latin typeface="Book Antiqua" panose="02040602050305030304" pitchFamily="18" charset="0"/>
              </a:rPr>
              <a:t>оволодіння </a:t>
            </a:r>
            <a:r>
              <a:rPr lang="uk-UA" altLang="uk-UA" sz="2000" b="1" dirty="0">
                <a:latin typeface="Book Antiqua" panose="02040602050305030304" pitchFamily="18" charset="0"/>
              </a:rPr>
              <a:t>знаннями буде  тісно пов'язане з вихованням , направленим на розвиток гармонійної  особистості, адаптованої до активної </a:t>
            </a:r>
            <a:r>
              <a:rPr lang="uk-UA" altLang="uk-UA" sz="2000" b="1" dirty="0" smtClean="0">
                <a:latin typeface="Book Antiqua" panose="02040602050305030304" pitchFamily="18" charset="0"/>
              </a:rPr>
              <a:t>життєдіяльності;</a:t>
            </a:r>
          </a:p>
          <a:p>
            <a:pPr algn="ctr" eaLnBrk="1" hangingPunct="1">
              <a:lnSpc>
                <a:spcPct val="80000"/>
              </a:lnSpc>
            </a:pPr>
            <a:r>
              <a:rPr lang="uk-UA" altLang="uk-UA" sz="2000" b="1" dirty="0" smtClean="0">
                <a:latin typeface="Book Antiqua" panose="02040602050305030304" pitchFamily="18" charset="0"/>
              </a:rPr>
              <a:t> </a:t>
            </a:r>
            <a:endParaRPr lang="uk-UA" altLang="uk-UA" sz="2000" b="1" dirty="0">
              <a:latin typeface="Book Antiqua" panose="02040602050305030304" pitchFamily="18" charset="0"/>
            </a:endParaRPr>
          </a:p>
          <a:p>
            <a:pPr marL="342900" indent="-342900" algn="ctr" eaLnBrk="1" hangingPunct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uk-UA" altLang="uk-UA" sz="2000" b="1" dirty="0">
                <a:latin typeface="Book Antiqua" panose="02040602050305030304" pitchFamily="18" charset="0"/>
              </a:rPr>
              <a:t> визначальним чинником ефективного навчання і творчого розвитку особистості  буде  зовнішнє оточення </a:t>
            </a:r>
            <a:r>
              <a:rPr lang="uk-UA" altLang="uk-UA" sz="2000" b="1" dirty="0" smtClean="0">
                <a:latin typeface="Book Antiqua" panose="02040602050305030304" pitchFamily="18" charset="0"/>
              </a:rPr>
              <a:t>школярів;</a:t>
            </a:r>
          </a:p>
          <a:p>
            <a:pPr algn="ctr" eaLnBrk="1" hangingPunct="1">
              <a:lnSpc>
                <a:spcPct val="80000"/>
              </a:lnSpc>
            </a:pPr>
            <a:endParaRPr lang="uk-UA" altLang="uk-UA" sz="2000" b="1" dirty="0" smtClean="0">
              <a:latin typeface="Book Antiqua" panose="02040602050305030304" pitchFamily="18" charset="0"/>
            </a:endParaRPr>
          </a:p>
          <a:p>
            <a:pPr marL="342900" indent="-342900" algn="ctr" eaLnBrk="1" hangingPunct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ru-RU" sz="2000" b="1" dirty="0" err="1" smtClean="0">
                <a:latin typeface="Book Antiqua" panose="02040602050305030304" pitchFamily="18" charset="0"/>
              </a:rPr>
              <a:t>повага</a:t>
            </a:r>
            <a:r>
              <a:rPr lang="ru-RU" sz="2000" b="1" dirty="0" smtClean="0">
                <a:latin typeface="Book Antiqua" panose="02040602050305030304" pitchFamily="18" charset="0"/>
              </a:rPr>
              <a:t> </a:t>
            </a:r>
            <a:r>
              <a:rPr lang="ru-RU" sz="2000" b="1" dirty="0">
                <a:latin typeface="Book Antiqua" panose="02040602050305030304" pitchFamily="18" charset="0"/>
              </a:rPr>
              <a:t>до прав </a:t>
            </a:r>
            <a:r>
              <a:rPr lang="ru-RU" sz="2000" b="1" dirty="0" err="1">
                <a:latin typeface="Book Antiqua" panose="02040602050305030304" pitchFamily="18" charset="0"/>
              </a:rPr>
              <a:t>людини</a:t>
            </a:r>
            <a:r>
              <a:rPr lang="ru-RU" sz="2000" b="1" dirty="0">
                <a:latin typeface="Book Antiqua" panose="02040602050305030304" pitchFamily="18" charset="0"/>
              </a:rPr>
              <a:t>, </a:t>
            </a:r>
            <a:r>
              <a:rPr lang="ru-RU" sz="2000" b="1" dirty="0" err="1">
                <a:latin typeface="Book Antiqua" panose="02040602050305030304" pitchFamily="18" charset="0"/>
              </a:rPr>
              <a:t>демократії</a:t>
            </a:r>
            <a:r>
              <a:rPr lang="ru-RU" sz="2000" b="1" dirty="0">
                <a:latin typeface="Book Antiqua" panose="02040602050305030304" pitchFamily="18" charset="0"/>
              </a:rPr>
              <a:t>, </a:t>
            </a:r>
            <a:r>
              <a:rPr lang="ru-RU" sz="2000" b="1" dirty="0" err="1">
                <a:latin typeface="Book Antiqua" panose="02040602050305030304" pitchFamily="18" charset="0"/>
              </a:rPr>
              <a:t>підтримки</a:t>
            </a:r>
            <a:r>
              <a:rPr lang="ru-RU" sz="2000" b="1" dirty="0">
                <a:latin typeface="Book Antiqua" panose="02040602050305030304" pitchFamily="18" charset="0"/>
              </a:rPr>
              <a:t> </a:t>
            </a:r>
            <a:r>
              <a:rPr lang="ru-RU" sz="2000" b="1" dirty="0" err="1">
                <a:latin typeface="Book Antiqua" panose="02040602050305030304" pitchFamily="18" charset="0"/>
              </a:rPr>
              <a:t>добрих</a:t>
            </a:r>
            <a:r>
              <a:rPr lang="ru-RU" sz="2000" b="1" dirty="0">
                <a:latin typeface="Book Antiqua" panose="02040602050305030304" pitchFamily="18" charset="0"/>
              </a:rPr>
              <a:t> </a:t>
            </a:r>
            <a:r>
              <a:rPr lang="ru-RU" sz="2000" b="1" dirty="0" err="1" smtClean="0">
                <a:latin typeface="Book Antiqua" panose="02040602050305030304" pitchFamily="18" charset="0"/>
              </a:rPr>
              <a:t>ідей</a:t>
            </a:r>
            <a:r>
              <a:rPr lang="ru-RU" sz="2000" b="1" dirty="0" smtClean="0">
                <a:latin typeface="Book Antiqua" panose="02040602050305030304" pitchFamily="18" charset="0"/>
              </a:rPr>
              <a:t>;</a:t>
            </a:r>
          </a:p>
          <a:p>
            <a:pPr algn="ctr" eaLnBrk="1" hangingPunct="1">
              <a:lnSpc>
                <a:spcPct val="80000"/>
              </a:lnSpc>
            </a:pPr>
            <a:endParaRPr lang="ru-RU" sz="2000" b="1" dirty="0" smtClean="0">
              <a:latin typeface="Book Antiqua" panose="02040602050305030304" pitchFamily="18" charset="0"/>
            </a:endParaRPr>
          </a:p>
          <a:p>
            <a:pPr marL="342900" indent="-342900" algn="ctr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uk-UA" sz="2000" b="1" dirty="0">
                <a:latin typeface="Book Antiqua" panose="02040602050305030304" pitchFamily="18" charset="0"/>
              </a:rPr>
              <a:t>формувати  життєві компетентності, які необхідні для успішної самореалізації у житті, навчанні та праці.</a:t>
            </a:r>
            <a:r>
              <a:rPr lang="ru-RU" sz="2000" b="1" dirty="0">
                <a:latin typeface="Book Antiqua" panose="02040602050305030304" pitchFamily="18" charset="0"/>
              </a:rPr>
              <a:t> </a:t>
            </a:r>
            <a:endParaRPr lang="uk-UA" altLang="uk-UA" sz="2000" b="1" dirty="0">
              <a:latin typeface="Book Antiqua" panose="02040602050305030304" pitchFamily="18" charset="0"/>
            </a:endParaRPr>
          </a:p>
          <a:p>
            <a:pPr algn="ctr" eaLnBrk="1" hangingPunct="1">
              <a:lnSpc>
                <a:spcPct val="80000"/>
              </a:lnSpc>
            </a:pPr>
            <a:r>
              <a:rPr lang="ru-RU" sz="2000" b="1" dirty="0" smtClean="0">
                <a:latin typeface="Book Antiqua" panose="02040602050305030304" pitchFamily="18" charset="0"/>
              </a:rPr>
              <a:t> </a:t>
            </a:r>
            <a:endParaRPr lang="uk-UA" altLang="uk-UA" sz="2000" b="1" dirty="0">
              <a:latin typeface="Book Antiqua" panose="02040602050305030304" pitchFamily="18" charset="0"/>
            </a:endParaRPr>
          </a:p>
          <a:p>
            <a:pPr algn="ctr" eaLnBrk="1" hangingPunct="1">
              <a:lnSpc>
                <a:spcPct val="80000"/>
              </a:lnSpc>
            </a:pPr>
            <a:endParaRPr lang="uk-UA" altLang="uk-UA" sz="2000" b="1" dirty="0">
              <a:latin typeface="Book Antiqua" panose="02040602050305030304" pitchFamily="18" charset="0"/>
            </a:endParaRPr>
          </a:p>
          <a:p>
            <a:pPr marL="342900" indent="-342900" algn="ctr" eaLnBrk="1" hangingPunct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uk-UA" altLang="uk-UA" sz="2000" b="1" dirty="0">
                <a:latin typeface="Book Antiqua" panose="02040602050305030304" pitchFamily="18" charset="0"/>
              </a:rPr>
              <a:t> модель такої школи, яка зробить  незабутнім  весь  період шкільного  життя </a:t>
            </a:r>
            <a:r>
              <a:rPr lang="uk-UA" altLang="uk-UA" sz="2000" b="1" dirty="0" smtClean="0">
                <a:latin typeface="Book Antiqua" panose="02040602050305030304" pitchFamily="18" charset="0"/>
              </a:rPr>
              <a:t>;</a:t>
            </a:r>
          </a:p>
          <a:p>
            <a:pPr algn="ctr" eaLnBrk="1" hangingPunct="1">
              <a:lnSpc>
                <a:spcPct val="80000"/>
              </a:lnSpc>
            </a:pPr>
            <a:endParaRPr lang="uk-UA" altLang="uk-UA" sz="2000" b="1" dirty="0">
              <a:latin typeface="Book Antiqua" panose="02040602050305030304" pitchFamily="18" charset="0"/>
            </a:endParaRPr>
          </a:p>
          <a:p>
            <a:pPr marL="342900" indent="-342900" algn="ctr" eaLnBrk="1" hangingPunct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uk-UA" altLang="uk-UA" sz="2000" b="1" dirty="0">
                <a:latin typeface="Book Antiqua" panose="02040602050305030304" pitchFamily="18" charset="0"/>
              </a:rPr>
              <a:t> школи, яка стане  таким  місцем  для  людини , до  якого  хотілося  б  повертатися  знову  і  знову </a:t>
            </a:r>
            <a:r>
              <a:rPr lang="uk-UA" altLang="uk-UA" sz="2000" b="1" dirty="0" smtClean="0">
                <a:latin typeface="Book Antiqua" panose="02040602050305030304" pitchFamily="18" charset="0"/>
              </a:rPr>
              <a:t>!</a:t>
            </a:r>
          </a:p>
          <a:p>
            <a:pPr algn="ctr" eaLnBrk="1" hangingPunct="1">
              <a:lnSpc>
                <a:spcPct val="80000"/>
              </a:lnSpc>
            </a:pPr>
            <a:endParaRPr lang="uk-UA" altLang="uk-UA" sz="2000" b="1" dirty="0" smtClean="0">
              <a:latin typeface="Book Antiqua" panose="02040602050305030304" pitchFamily="18" charset="0"/>
            </a:endParaRPr>
          </a:p>
          <a:p>
            <a:pPr marL="342900" indent="-342900" algn="ctr" eaLnBrk="1" hangingPunct="1">
              <a:lnSpc>
                <a:spcPct val="80000"/>
              </a:lnSpc>
              <a:buFont typeface="Wingdings" panose="05000000000000000000" pitchFamily="2" charset="2"/>
              <a:buChar char="q"/>
            </a:pPr>
            <a:endParaRPr lang="uk-UA" altLang="uk-UA" sz="2000" b="1" dirty="0">
              <a:latin typeface="Book Antiqua" panose="02040602050305030304" pitchFamily="18" charset="0"/>
            </a:endParaRPr>
          </a:p>
          <a:p>
            <a:endParaRPr lang="ru-RU" i="1" dirty="0" smtClean="0"/>
          </a:p>
          <a:p>
            <a:endParaRPr lang="uk-U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2339752" y="2564904"/>
            <a:ext cx="864096" cy="864096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Овал 11"/>
          <p:cNvSpPr/>
          <p:nvPr/>
        </p:nvSpPr>
        <p:spPr>
          <a:xfrm rot="1158173">
            <a:off x="52653" y="2003355"/>
            <a:ext cx="2448272" cy="1008112"/>
          </a:xfrm>
          <a:prstGeom prst="ellipse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ПАРТНЕРСТВО</a:t>
            </a:r>
            <a:endParaRPr lang="uk-UA" sz="16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 rot="19808852">
            <a:off x="3002279" y="1903747"/>
            <a:ext cx="2448272" cy="1008112"/>
          </a:xfrm>
          <a:prstGeom prst="ellipse">
            <a:avLst/>
          </a:prstGeom>
          <a:solidFill>
            <a:srgbClr val="FF00FF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Сучасна художня студія</a:t>
            </a:r>
            <a:endParaRPr lang="uk-UA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 rot="19566622">
            <a:off x="315129" y="3331217"/>
            <a:ext cx="2516610" cy="1071337"/>
          </a:xfrm>
          <a:prstGeom prst="ellipse">
            <a:avLst/>
          </a:prstGeom>
          <a:solidFill>
            <a:srgbClr val="FF00FF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Дитина: особистість, патріот, новатор</a:t>
            </a:r>
            <a:endParaRPr lang="uk-UA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 rot="17241280">
            <a:off x="2033875" y="1003346"/>
            <a:ext cx="2448272" cy="1008112"/>
          </a:xfrm>
          <a:prstGeom prst="ellipse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Шкільний простір</a:t>
            </a:r>
            <a:endParaRPr lang="uk-UA" b="1" i="1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 rot="3936966">
            <a:off x="855957" y="1079633"/>
            <a:ext cx="2448272" cy="1008112"/>
          </a:xfrm>
          <a:prstGeom prst="ellipse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b="1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Варіативність</a:t>
            </a:r>
            <a:r>
              <a:rPr lang="uk-UA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9" name="Овал 18"/>
          <p:cNvSpPr/>
          <p:nvPr/>
        </p:nvSpPr>
        <p:spPr>
          <a:xfrm rot="5400000">
            <a:off x="1519835" y="3937844"/>
            <a:ext cx="2448272" cy="1008112"/>
          </a:xfrm>
          <a:prstGeom prst="ellipse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Інноваційна діяльність</a:t>
            </a:r>
            <a:endParaRPr lang="uk-UA" sz="2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 rot="1983632">
            <a:off x="2731607" y="3244484"/>
            <a:ext cx="2448272" cy="1008112"/>
          </a:xfrm>
          <a:prstGeom prst="ellipse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Управлінська діяльність</a:t>
            </a:r>
            <a:endParaRPr lang="uk-UA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Арка 23"/>
          <p:cNvSpPr/>
          <p:nvPr/>
        </p:nvSpPr>
        <p:spPr>
          <a:xfrm rot="2852264">
            <a:off x="3444026" y="4125417"/>
            <a:ext cx="3897429" cy="977015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92D050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 rot="17782368">
            <a:off x="5475551" y="3190273"/>
            <a:ext cx="2923588" cy="1116534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Профільна освіта</a:t>
            </a:r>
            <a:endParaRPr lang="uk-UA" sz="2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 rot="20195179" flipH="1">
            <a:off x="3039044" y="5139516"/>
            <a:ext cx="3174427" cy="1116534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Умотивований учитель</a:t>
            </a:r>
            <a:endParaRPr lang="uk-UA" sz="2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кутник 1"/>
          <p:cNvSpPr/>
          <p:nvPr/>
        </p:nvSpPr>
        <p:spPr>
          <a:xfrm>
            <a:off x="6084168" y="476672"/>
            <a:ext cx="2664296" cy="11503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 </a:t>
            </a:r>
          </a:p>
          <a:p>
            <a:pPr algn="ctr"/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НОВОЇ  ШКОЛИ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Проект </a:t>
            </a:r>
            <a:br>
              <a:rPr lang="uk-UA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«Управлінська діяльність»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Мета :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створення оптимальних умов для якісного професійного розвитку педагогічних, управлінських, методичних кадрів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/>
          </a:p>
        </p:txBody>
      </p:sp>
      <p:pic>
        <p:nvPicPr>
          <p:cNvPr id="4" name="Рисунок 3" descr="01peopletabl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3284984"/>
            <a:ext cx="3522294" cy="29235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uk-UA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Шляхи реалізації проекту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9576654"/>
              </p:ext>
            </p:extLst>
          </p:nvPr>
        </p:nvGraphicFramePr>
        <p:xfrm>
          <a:off x="107504" y="1418066"/>
          <a:ext cx="8867020" cy="4231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585"/>
                <a:gridCol w="8002435"/>
              </a:tblGrid>
              <a:tr h="305968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1" dirty="0">
                          <a:latin typeface="Times New Roman"/>
                          <a:ea typeface="Times New Roman"/>
                        </a:rPr>
                        <a:t>№ з/п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1" dirty="0">
                          <a:latin typeface="Times New Roman"/>
                          <a:ea typeface="Times New Roman"/>
                        </a:rPr>
                        <a:t>Заходи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1301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>
                          <a:latin typeface="Times New Roman"/>
                          <a:ea typeface="Times New Roman"/>
                        </a:rPr>
                        <a:t>Впроваджувати сучасні технології та методики підвищення кваліфікації педа­гогів протягом </a:t>
                      </a:r>
                      <a:r>
                        <a:rPr lang="uk-UA" sz="1600" i="1" dirty="0" err="1">
                          <a:latin typeface="Times New Roman"/>
                          <a:ea typeface="Times New Roman"/>
                        </a:rPr>
                        <a:t>міжатестаційного</a:t>
                      </a:r>
                      <a:r>
                        <a:rPr lang="uk-UA" sz="1600" i="1" dirty="0">
                          <a:latin typeface="Times New Roman"/>
                          <a:ea typeface="Times New Roman"/>
                        </a:rPr>
                        <a:t> періоду 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1301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Сприяти розробці і впро­вадженню навчальних занять, тренінгів, семінарів, круглих  столів для підвищення кваліфікації освітніх потреб і запитів педагогічних працівників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1301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 smtClean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Здійснювати вивчення законодавчих і нормативно-правових документів щодо підвищення кваліфікації педагогічних працівників 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1301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>
                          <a:latin typeface="Times New Roman"/>
                          <a:ea typeface="Times New Roman"/>
                        </a:rPr>
                        <a:t>Здійснювати підвищення кваліфікації педагогічних працівників за різними технологіями з урахуванням освітніх </a:t>
                      </a:r>
                      <a:r>
                        <a:rPr lang="uk-UA" sz="1600" i="1" dirty="0" smtClean="0">
                          <a:latin typeface="Times New Roman"/>
                          <a:ea typeface="Times New Roman"/>
                        </a:rPr>
                        <a:t>потреб (курси онлайн)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1301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 smtClean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Поповнювати фонд бібліотеки, методичного кабінету науковою, науково-методичною, довідниковою літературою, періодичними фаховими виданнями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1301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Сприяти участі громадських організацій у розв’язанні актуальних проблем освіти, підвищення ролі вчителя у формуванні громадянського суспільства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1301">
                <a:tc>
                  <a:txBody>
                    <a:bodyPr/>
                    <a:lstStyle/>
                    <a:p>
                      <a:pPr marL="8890" indent="-88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 smtClean="0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-88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>
                          <a:latin typeface="Times New Roman"/>
                          <a:ea typeface="Times New Roman"/>
                        </a:rPr>
                        <a:t>Сприяти розвитку волонтерського руху серед учнів, залученню їх до посильної допомоги людям похилого віку, інвалідам, проведенню акцій «Турбота»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Стрелка влево 2">
            <a:hlinkClick r:id="rId2" action="ppaction://hlinksldjump"/>
          </p:cNvPr>
          <p:cNvSpPr/>
          <p:nvPr/>
        </p:nvSpPr>
        <p:spPr>
          <a:xfrm>
            <a:off x="7884368" y="6021288"/>
            <a:ext cx="936104" cy="720080"/>
          </a:xfrm>
          <a:prstGeom prst="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936" y="980728"/>
            <a:ext cx="8229600" cy="706090"/>
          </a:xfrm>
        </p:spPr>
        <p:txBody>
          <a:bodyPr/>
          <a:lstStyle/>
          <a:p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Проект </a:t>
            </a:r>
            <a:br>
              <a:rPr lang="uk-UA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«Умотивований учитель»,</a:t>
            </a:r>
            <a:br>
              <a:rPr lang="uk-UA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/>
              <a:t>який</a:t>
            </a:r>
            <a:r>
              <a:rPr lang="ru-RU" dirty="0"/>
              <a:t> </a:t>
            </a:r>
            <a:r>
              <a:rPr lang="ru-RU" dirty="0" err="1"/>
              <a:t>має</a:t>
            </a:r>
            <a:r>
              <a:rPr lang="ru-RU" dirty="0"/>
              <a:t> свободу </a:t>
            </a:r>
            <a:r>
              <a:rPr lang="ru-RU" dirty="0" err="1"/>
              <a:t>творчості</a:t>
            </a:r>
            <a:r>
              <a:rPr lang="ru-RU" dirty="0"/>
              <a:t> й </a:t>
            </a:r>
            <a:r>
              <a:rPr lang="ru-RU" dirty="0" err="1"/>
              <a:t>розвивається</a:t>
            </a:r>
            <a:r>
              <a:rPr lang="ru-RU" dirty="0"/>
              <a:t> </a:t>
            </a:r>
            <a:r>
              <a:rPr lang="ru-RU" dirty="0" err="1"/>
              <a:t>професійно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3307" y="2780928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uk-UA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Мета</a:t>
            </a:r>
            <a:r>
              <a:rPr lang="uk-UA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забезпечення професійної самореалізації педагогічних працівників та утвердження їх високого соціального статусу в місті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240" y="4317378"/>
            <a:ext cx="2033296" cy="2372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Шляхи реалізації проекту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2125993"/>
              </p:ext>
            </p:extLst>
          </p:nvPr>
        </p:nvGraphicFramePr>
        <p:xfrm>
          <a:off x="395536" y="1340768"/>
          <a:ext cx="8229600" cy="5228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  <a:gridCol w="7437512"/>
              </a:tblGrid>
              <a:tr h="741680"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1" dirty="0">
                          <a:latin typeface="Times New Roman"/>
                          <a:ea typeface="Times New Roman"/>
                        </a:rPr>
                        <a:t>№ з/п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3511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i="1">
                        <a:latin typeface="Times New Roman"/>
                        <a:ea typeface="Times New Roman"/>
                      </a:endParaRPr>
                    </a:p>
                    <a:p>
                      <a:pPr marL="8890" indent="3511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1">
                          <a:latin typeface="Times New Roman"/>
                          <a:ea typeface="Times New Roman"/>
                        </a:rPr>
                        <a:t>Зміст заходу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127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Забезпечити проведення атестації робочих місць, встановивши через колективні договори, передбачені законодавством, пільги та компенсації працюючим у шкідливих умовах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127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Впроваджувати систему професійної адаптації молодих фахівців з метою забезпечення їх професійного становлення та зростання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127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Організувати неперервну повну освіту шляхом створення умов для підвищення культури вчителів (лекторії, конкурси, курси)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127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Сприяти виплаті винагород вчителям-переможцям конкурсу «Учитель року» і педагогічним працівникам, які підготували переможців та призерів олімпіад і конкурсів усіх етап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127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Продовжити функціонування у закладі «Школи молодого вчителя»  для молодих спеціалістів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127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>
                          <a:latin typeface="Times New Roman"/>
                          <a:ea typeface="Times New Roman"/>
                        </a:rPr>
                        <a:t>Продовжити практику професійної підго­товки резерву керівних кадрів для нав­чального закладу 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901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600" i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" indent="127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i="1" dirty="0">
                          <a:latin typeface="Times New Roman"/>
                          <a:ea typeface="Times New Roman"/>
                        </a:rPr>
                        <a:t>Організувати дозвілля учителів </a:t>
                      </a:r>
                      <a:r>
                        <a:rPr lang="uk-UA" sz="1600" i="1" dirty="0" smtClean="0">
                          <a:latin typeface="Times New Roman"/>
                          <a:ea typeface="Times New Roman"/>
                        </a:rPr>
                        <a:t>закладу;</a:t>
                      </a:r>
                      <a:r>
                        <a:rPr lang="uk-UA" sz="1600" i="1" baseline="0" dirty="0" smtClean="0">
                          <a:latin typeface="Times New Roman"/>
                          <a:ea typeface="Times New Roman"/>
                        </a:rPr>
                        <a:t> створення пунктів психологічної допомоги у вирішенні особистих питань </a:t>
                      </a:r>
                      <a:endParaRPr lang="ru-RU" sz="16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8028384" y="6281936"/>
            <a:ext cx="792088" cy="576064"/>
          </a:xfrm>
          <a:prstGeom prst="lef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401___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401___</Template>
  <TotalTime>8278</TotalTime>
  <Words>1275</Words>
  <Application>Microsoft Office PowerPoint</Application>
  <PresentationFormat>Экран (4:3)</PresentationFormat>
  <Paragraphs>305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401___</vt:lpstr>
      <vt:lpstr>Презентация PowerPoint</vt:lpstr>
      <vt:lpstr>                                  Майбутнього школа. Якою їй бути?  Ввібравши все цінне, віками набуте,  Вона стане місцем крилатої мрії,  Де зріють таланти, міцніють надії,  Де кожен найменший ваш успіх помітний,  Як вогник бажання в очицях привітних!     Обладнана школа, з фундаментом гарним,  І профільна: з нахилом гуманітарним,  Спортивним, художнім чи економічним.  У школі цій буде усе естетичним!     Навчальне приладдя - найкраще у світі, -  Все буде прекрасне в майбутній освіті. Активна методика - поштовх до дії,  Це - школа майбутнього, школа надії!      Це - пошук талантів, пробудження думки,  А ще - це довір'я, це дружні стосунки:  Учитель - батьки, вихователь - дитина,  Учитель - дирекція, школа - родина! Це злагода, дружба в шкільнім колективі, Всі разом. Де всі: педагоги і діти - щасливі. </vt:lpstr>
      <vt:lpstr>Презентация PowerPoint</vt:lpstr>
      <vt:lpstr>Презентация PowerPoint</vt:lpstr>
      <vt:lpstr>Презентация PowerPoint</vt:lpstr>
      <vt:lpstr>  Проект  «Управлінська діяльність»   </vt:lpstr>
      <vt:lpstr>Шляхи реалізації проекту </vt:lpstr>
      <vt:lpstr> Проект  «Умотивований учитель», який має свободу творчості й розвивається професійно </vt:lpstr>
      <vt:lpstr>Шляхи реалізації проекту</vt:lpstr>
      <vt:lpstr>Проект  «Інноваційна діяльність» </vt:lpstr>
      <vt:lpstr>Шляхи реалізації проекту</vt:lpstr>
      <vt:lpstr>Мета: розвиток мережі класів, гуртків, факультативів (платні освітні послуги),  що відповідають різним рівням, вимогам підготовки учнів, визнання права на соціальні запити (уроки он-лайн, навчання обдарованих учнів, дітей з особливими потребами)</vt:lpstr>
      <vt:lpstr> Проект  «Партнерство» </vt:lpstr>
      <vt:lpstr>Шляхи реалізації проекту</vt:lpstr>
      <vt:lpstr>Проект  «Шкільний простір» «Спортивний майданчик та благоустрій території школи»</vt:lpstr>
      <vt:lpstr>Презентация PowerPoint</vt:lpstr>
      <vt:lpstr>Кошторис на будівництво спортивного майданчика  на території Ірпінської спеціалізованої загальноосвітньої школи І-ІІІ ст. художнього профілю №1 ім.А.С.Макаренка у вигляді комерційної пропозиції </vt:lpstr>
      <vt:lpstr> Проект  «Дитина: особистість, патріот, інноватор» </vt:lpstr>
      <vt:lpstr>Презентация PowerPoint</vt:lpstr>
      <vt:lpstr>Шляхи реалізації проекту</vt:lpstr>
      <vt:lpstr> Проект  «Профільна освіта» </vt:lpstr>
      <vt:lpstr>Шляхи реалізації проекту</vt:lpstr>
      <vt:lpstr>Проект  «Сучасна художня студія» </vt:lpstr>
      <vt:lpstr>Перелік матеріалів, необхідних для забезпечення кабінету для профільного вивчення образотворчого мистецтва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media</dc:creator>
  <cp:lastModifiedBy>home</cp:lastModifiedBy>
  <cp:revision>212</cp:revision>
  <cp:lastPrinted>2017-03-02T14:02:19Z</cp:lastPrinted>
  <dcterms:created xsi:type="dcterms:W3CDTF">2015-12-17T14:14:20Z</dcterms:created>
  <dcterms:modified xsi:type="dcterms:W3CDTF">2017-03-02T15:17:18Z</dcterms:modified>
</cp:coreProperties>
</file>