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86" r:id="rId3"/>
    <p:sldId id="287" r:id="rId4"/>
    <p:sldId id="280" r:id="rId5"/>
    <p:sldId id="282" r:id="rId6"/>
    <p:sldId id="276" r:id="rId7"/>
    <p:sldId id="283" r:id="rId8"/>
    <p:sldId id="277" r:id="rId9"/>
    <p:sldId id="284" r:id="rId10"/>
    <p:sldId id="278" r:id="rId11"/>
    <p:sldId id="285" r:id="rId12"/>
    <p:sldId id="279" r:id="rId13"/>
    <p:sldId id="281" r:id="rId14"/>
    <p:sldId id="289" r:id="rId15"/>
    <p:sldId id="270" r:id="rId16"/>
    <p:sldId id="273" r:id="rId17"/>
    <p:sldId id="274" r:id="rId18"/>
    <p:sldId id="290" r:id="rId19"/>
    <p:sldId id="291" r:id="rId20"/>
    <p:sldId id="292" r:id="rId21"/>
    <p:sldId id="275" r:id="rId22"/>
    <p:sldId id="271" r:id="rId23"/>
    <p:sldId id="272" r:id="rId24"/>
    <p:sldId id="288" r:id="rId25"/>
    <p:sldId id="257" r:id="rId26"/>
    <p:sldId id="258" r:id="rId27"/>
    <p:sldId id="259" r:id="rId28"/>
    <p:sldId id="260" r:id="rId29"/>
    <p:sldId id="261" r:id="rId30"/>
    <p:sldId id="262" r:id="rId31"/>
    <p:sldId id="263" r:id="rId32"/>
    <p:sldId id="264" r:id="rId33"/>
    <p:sldId id="265" r:id="rId34"/>
    <p:sldId id="266" r:id="rId35"/>
    <p:sldId id="267" r:id="rId36"/>
    <p:sldId id="268" r:id="rId37"/>
    <p:sldId id="269" r:id="rId38"/>
    <p:sldId id="293"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356" y="-24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ru-RU" smtClean="0"/>
              <a:t>Образец заголовка</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ru-RU" smtClean="0"/>
              <a:t>Вставка рисунка</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16.04.2018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B4C71EC6-210F-42DE-9C53-41977AD35B3D}" type="datetimeFigureOut">
              <a:rPr lang="ru-RU" smtClean="0"/>
              <a:pPr/>
              <a:t>16.04.2018</a:t>
            </a:fld>
            <a:endParaRPr lang="ru-RU"/>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ru-RU"/>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124744"/>
            <a:ext cx="8424936" cy="5616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Объект 2"/>
          <p:cNvSpPr>
            <a:spLocks noGrp="1"/>
          </p:cNvSpPr>
          <p:nvPr>
            <p:ph idx="1"/>
          </p:nvPr>
        </p:nvSpPr>
        <p:spPr>
          <a:xfrm>
            <a:off x="755576" y="548680"/>
            <a:ext cx="7520940" cy="4464496"/>
          </a:xfrm>
        </p:spPr>
        <p:txBody>
          <a:bodyPr>
            <a:normAutofit/>
          </a:bodyPr>
          <a:lstStyle/>
          <a:p>
            <a:pPr algn="ctr"/>
            <a:r>
              <a:rPr lang="uk-UA" sz="3600" dirty="0" err="1" smtClean="0">
                <a:solidFill>
                  <a:schemeClr val="accent4">
                    <a:lumMod val="50000"/>
                  </a:schemeClr>
                </a:solidFill>
              </a:rPr>
              <a:t>БАТЛ</a:t>
            </a:r>
            <a:r>
              <a:rPr lang="uk-UA" sz="3600" dirty="0" smtClean="0">
                <a:solidFill>
                  <a:schemeClr val="accent4">
                    <a:lumMod val="50000"/>
                  </a:schemeClr>
                </a:solidFill>
              </a:rPr>
              <a:t> З ЕКОЛОГІІЇ</a:t>
            </a:r>
            <a:endParaRPr lang="ru-RU" sz="3600" dirty="0">
              <a:solidFill>
                <a:schemeClr val="accent4">
                  <a:lumMod val="50000"/>
                </a:schemeClr>
              </a:solidFill>
            </a:endParaRPr>
          </a:p>
        </p:txBody>
      </p:sp>
    </p:spTree>
    <p:extLst>
      <p:ext uri="{BB962C8B-B14F-4D97-AF65-F5344CB8AC3E}">
        <p14:creationId xmlns:p14="http://schemas.microsoft.com/office/powerpoint/2010/main" val="19007987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620688"/>
            <a:ext cx="5184576" cy="3960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123728" y="5013176"/>
            <a:ext cx="5832648" cy="1569660"/>
          </a:xfrm>
          <a:prstGeom prst="rect">
            <a:avLst/>
          </a:prstGeom>
          <a:noFill/>
        </p:spPr>
        <p:txBody>
          <a:bodyPr wrap="square" rtlCol="0">
            <a:spAutoFit/>
          </a:bodyPr>
          <a:lstStyle/>
          <a:p>
            <a:pPr marL="342900" indent="-342900">
              <a:buAutoNum type="arabicPeriod"/>
            </a:pPr>
            <a:r>
              <a:rPr lang="uk-UA" sz="2400" dirty="0" smtClean="0"/>
              <a:t>Аскарида людська</a:t>
            </a:r>
          </a:p>
          <a:p>
            <a:pPr marL="342900" indent="-342900">
              <a:buAutoNum type="arabicPeriod"/>
            </a:pPr>
            <a:r>
              <a:rPr lang="uk-UA" sz="2400" dirty="0" smtClean="0"/>
              <a:t>Інший організм</a:t>
            </a:r>
          </a:p>
          <a:p>
            <a:pPr marL="342900" indent="-342900">
              <a:buAutoNum type="arabicPeriod"/>
            </a:pPr>
            <a:r>
              <a:rPr lang="uk-UA" sz="2400" dirty="0" smtClean="0"/>
              <a:t>Відсутність або недорозвиненість систем, розвиток статевої системи</a:t>
            </a:r>
            <a:endParaRPr lang="ru-RU" sz="2400" dirty="0"/>
          </a:p>
        </p:txBody>
      </p:sp>
    </p:spTree>
    <p:extLst>
      <p:ext uri="{BB962C8B-B14F-4D97-AF65-F5344CB8AC3E}">
        <p14:creationId xmlns:p14="http://schemas.microsoft.com/office/powerpoint/2010/main" val="1831767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476672"/>
            <a:ext cx="5328592"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165478" y="5157192"/>
            <a:ext cx="5142826" cy="1200329"/>
          </a:xfrm>
          <a:prstGeom prst="rect">
            <a:avLst/>
          </a:prstGeom>
          <a:noFill/>
        </p:spPr>
        <p:txBody>
          <a:bodyPr wrap="square" rtlCol="0">
            <a:spAutoFit/>
          </a:bodyPr>
          <a:lstStyle/>
          <a:p>
            <a:pPr marL="342900" indent="-342900">
              <a:buAutoNum type="arabicPeriod"/>
            </a:pPr>
            <a:r>
              <a:rPr lang="uk-UA" sz="2400" dirty="0" smtClean="0"/>
              <a:t>Орхідея </a:t>
            </a:r>
            <a:r>
              <a:rPr lang="uk-UA" sz="2400" dirty="0" err="1" smtClean="0"/>
              <a:t>дендробіум</a:t>
            </a:r>
            <a:endParaRPr lang="uk-UA" sz="2400" dirty="0" smtClean="0"/>
          </a:p>
          <a:p>
            <a:pPr marL="342900" indent="-342900">
              <a:buAutoNum type="arabicPeriod"/>
            </a:pPr>
            <a:r>
              <a:rPr lang="uk-UA" sz="2400" dirty="0" smtClean="0"/>
              <a:t>Інші рослини </a:t>
            </a:r>
          </a:p>
          <a:p>
            <a:pPr marL="342900" indent="-342900">
              <a:buAutoNum type="arabicPeriod"/>
            </a:pPr>
            <a:r>
              <a:rPr lang="uk-UA" sz="2400" dirty="0" smtClean="0"/>
              <a:t>Особлива будова кореня</a:t>
            </a:r>
            <a:endParaRPr lang="ru-RU" sz="2400" dirty="0"/>
          </a:p>
        </p:txBody>
      </p:sp>
    </p:spTree>
    <p:extLst>
      <p:ext uri="{BB962C8B-B14F-4D97-AF65-F5344CB8AC3E}">
        <p14:creationId xmlns:p14="http://schemas.microsoft.com/office/powerpoint/2010/main" val="3548314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908720"/>
            <a:ext cx="6192688"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691680" y="5013176"/>
            <a:ext cx="6624736" cy="1200329"/>
          </a:xfrm>
          <a:prstGeom prst="rect">
            <a:avLst/>
          </a:prstGeom>
          <a:noFill/>
        </p:spPr>
        <p:txBody>
          <a:bodyPr wrap="square" rtlCol="0">
            <a:spAutoFit/>
          </a:bodyPr>
          <a:lstStyle/>
          <a:p>
            <a:pPr marL="342900" indent="-342900">
              <a:buAutoNum type="arabicPeriod"/>
            </a:pPr>
            <a:r>
              <a:rPr lang="uk-UA" sz="2400" dirty="0" smtClean="0"/>
              <a:t>Кріт </a:t>
            </a:r>
            <a:r>
              <a:rPr lang="uk-UA" sz="2400" dirty="0"/>
              <a:t>є</a:t>
            </a:r>
            <a:r>
              <a:rPr lang="uk-UA" sz="2400" dirty="0" smtClean="0"/>
              <a:t>вропейський</a:t>
            </a:r>
          </a:p>
          <a:p>
            <a:pPr marL="342900" indent="-342900">
              <a:buAutoNum type="arabicPeriod"/>
            </a:pPr>
            <a:r>
              <a:rPr lang="uk-UA" sz="2400" dirty="0" smtClean="0"/>
              <a:t>Ґрунт </a:t>
            </a:r>
          </a:p>
          <a:p>
            <a:pPr marL="342900" indent="-342900">
              <a:buAutoNum type="arabicPeriod"/>
            </a:pPr>
            <a:r>
              <a:rPr lang="uk-UA" sz="2400" dirty="0" smtClean="0"/>
              <a:t>Видозмінені кінцівки, недорозвинені очі</a:t>
            </a:r>
            <a:endParaRPr lang="ru-RU" sz="2400" dirty="0"/>
          </a:p>
        </p:txBody>
      </p:sp>
    </p:spTree>
    <p:extLst>
      <p:ext uri="{BB962C8B-B14F-4D97-AF65-F5344CB8AC3E}">
        <p14:creationId xmlns:p14="http://schemas.microsoft.com/office/powerpoint/2010/main" val="92739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83768" y="5229200"/>
            <a:ext cx="4824536" cy="1200329"/>
          </a:xfrm>
          <a:prstGeom prst="rect">
            <a:avLst/>
          </a:prstGeom>
          <a:noFill/>
        </p:spPr>
        <p:txBody>
          <a:bodyPr wrap="square" rtlCol="0">
            <a:spAutoFit/>
          </a:bodyPr>
          <a:lstStyle/>
          <a:p>
            <a:r>
              <a:rPr lang="uk-UA" sz="2400" dirty="0" smtClean="0"/>
              <a:t>1 </a:t>
            </a:r>
            <a:r>
              <a:rPr lang="uk-UA" sz="2400" dirty="0" err="1" smtClean="0"/>
              <a:t>Улотрикс</a:t>
            </a:r>
            <a:endParaRPr lang="uk-UA" sz="2400" dirty="0" smtClean="0"/>
          </a:p>
          <a:p>
            <a:r>
              <a:rPr lang="uk-UA" sz="2400" dirty="0" smtClean="0"/>
              <a:t>2. Водне</a:t>
            </a:r>
          </a:p>
          <a:p>
            <a:r>
              <a:rPr lang="uk-UA" sz="2400" dirty="0"/>
              <a:t> </a:t>
            </a:r>
            <a:r>
              <a:rPr lang="uk-UA" sz="2400" dirty="0" smtClean="0"/>
              <a:t>3. Видовжена листова пластина</a:t>
            </a:r>
            <a:endParaRPr lang="ru-RU" sz="24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52" y="188640"/>
            <a:ext cx="7046116"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17062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365760"/>
            <a:ext cx="3100968" cy="1047016"/>
          </a:xfrm>
        </p:spPr>
        <p:txBody>
          <a:bodyPr/>
          <a:lstStyle/>
          <a:p>
            <a:r>
              <a:rPr lang="uk-UA" dirty="0" smtClean="0"/>
              <a:t>ІІ раунд</a:t>
            </a:r>
            <a:endParaRPr lang="ru-RU" dirty="0"/>
          </a:p>
        </p:txBody>
      </p:sp>
      <p:sp>
        <p:nvSpPr>
          <p:cNvPr id="3" name="Объект 2"/>
          <p:cNvSpPr>
            <a:spLocks noGrp="1"/>
          </p:cNvSpPr>
          <p:nvPr>
            <p:ph idx="1"/>
          </p:nvPr>
        </p:nvSpPr>
        <p:spPr>
          <a:xfrm>
            <a:off x="683568" y="1100628"/>
            <a:ext cx="7660332" cy="3579849"/>
          </a:xfrm>
        </p:spPr>
        <p:txBody>
          <a:bodyPr/>
          <a:lstStyle/>
          <a:p>
            <a:endParaRPr lang="uk-UA" sz="2800" dirty="0" smtClean="0"/>
          </a:p>
          <a:p>
            <a:endParaRPr lang="uk-UA" sz="2800" dirty="0"/>
          </a:p>
          <a:p>
            <a:r>
              <a:rPr lang="uk-UA" sz="2800" dirty="0" smtClean="0"/>
              <a:t>Екологічні групи </a:t>
            </a:r>
            <a:r>
              <a:rPr lang="uk-UA" sz="2800" dirty="0" smtClean="0">
                <a:solidFill>
                  <a:srgbClr val="000000"/>
                </a:solidFill>
                <a:latin typeface="Times New Roman" pitchFamily="18" charset="0"/>
                <a:cs typeface="Times New Roman" pitchFamily="18" charset="0"/>
              </a:rPr>
              <a:t>організмів </a:t>
            </a:r>
            <a:r>
              <a:rPr lang="uk-UA" sz="2800" dirty="0">
                <a:solidFill>
                  <a:srgbClr val="000000"/>
                </a:solidFill>
                <a:latin typeface="Times New Roman" pitchFamily="18" charset="0"/>
                <a:cs typeface="Times New Roman" pitchFamily="18" charset="0"/>
              </a:rPr>
              <a:t>та їх </a:t>
            </a:r>
            <a:r>
              <a:rPr lang="uk-UA" sz="2800" dirty="0" err="1">
                <a:solidFill>
                  <a:srgbClr val="000000"/>
                </a:solidFill>
                <a:latin typeface="Times New Roman" pitchFamily="18" charset="0"/>
                <a:cs typeface="Times New Roman" pitchFamily="18" charset="0"/>
              </a:rPr>
              <a:t>взаємозв</a:t>
            </a:r>
            <a:r>
              <a:rPr lang="en-US" sz="2800" dirty="0">
                <a:solidFill>
                  <a:srgbClr val="000000"/>
                </a:solidFill>
                <a:latin typeface="Times New Roman" pitchFamily="18" charset="0"/>
                <a:cs typeface="Times New Roman" pitchFamily="18" charset="0"/>
              </a:rPr>
              <a:t>’</a:t>
            </a:r>
            <a:r>
              <a:rPr lang="uk-UA" sz="2800" dirty="0" err="1">
                <a:solidFill>
                  <a:srgbClr val="000000"/>
                </a:solidFill>
                <a:latin typeface="Times New Roman" pitchFamily="18" charset="0"/>
                <a:cs typeface="Times New Roman" pitchFamily="18" charset="0"/>
              </a:rPr>
              <a:t>язки</a:t>
            </a:r>
            <a:r>
              <a:rPr lang="uk-UA" sz="2800" dirty="0">
                <a:solidFill>
                  <a:srgbClr val="000000"/>
                </a:solidFill>
                <a:latin typeface="Times New Roman" pitchFamily="18" charset="0"/>
                <a:cs typeface="Times New Roman" pitchFamily="18" charset="0"/>
              </a:rPr>
              <a:t> </a:t>
            </a:r>
            <a:endParaRPr lang="ru-R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673" y="2852936"/>
            <a:ext cx="3641303"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188640"/>
            <a:ext cx="3875137"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2852936"/>
            <a:ext cx="3299073" cy="338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4138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332656"/>
            <a:ext cx="4032448"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3140968"/>
            <a:ext cx="4032447"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9592" y="3140968"/>
            <a:ext cx="3960440" cy="2427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798433" y="5517232"/>
            <a:ext cx="2952328" cy="584775"/>
          </a:xfrm>
          <a:prstGeom prst="rect">
            <a:avLst/>
          </a:prstGeom>
          <a:noFill/>
        </p:spPr>
        <p:txBody>
          <a:bodyPr wrap="square" rtlCol="0">
            <a:spAutoFit/>
          </a:bodyPr>
          <a:lstStyle/>
          <a:p>
            <a:r>
              <a:rPr lang="uk-UA" sz="3200" dirty="0" smtClean="0"/>
              <a:t>Бентос </a:t>
            </a:r>
            <a:endParaRPr lang="ru-RU" sz="3200" dirty="0"/>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8864" y="116632"/>
            <a:ext cx="3801897"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6110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332656"/>
            <a:ext cx="3456384"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404664"/>
            <a:ext cx="3691111"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2996952"/>
            <a:ext cx="360040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2040" y="3140969"/>
            <a:ext cx="3672408"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131840" y="6021288"/>
            <a:ext cx="3501739" cy="523220"/>
          </a:xfrm>
          <a:prstGeom prst="rect">
            <a:avLst/>
          </a:prstGeom>
          <a:noFill/>
        </p:spPr>
        <p:txBody>
          <a:bodyPr wrap="square" rtlCol="0">
            <a:spAutoFit/>
          </a:bodyPr>
          <a:lstStyle/>
          <a:p>
            <a:r>
              <a:rPr lang="uk-UA" sz="2800" dirty="0" smtClean="0"/>
              <a:t>Планктон </a:t>
            </a:r>
            <a:endParaRPr lang="ru-RU" sz="2800" dirty="0"/>
          </a:p>
        </p:txBody>
      </p:sp>
    </p:spTree>
    <p:extLst>
      <p:ext uri="{BB962C8B-B14F-4D97-AF65-F5344CB8AC3E}">
        <p14:creationId xmlns:p14="http://schemas.microsoft.com/office/powerpoint/2010/main" val="3398462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548680"/>
            <a:ext cx="3960440" cy="2097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620688"/>
            <a:ext cx="3240359" cy="2025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3140968"/>
            <a:ext cx="3600400"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2040" y="3140968"/>
            <a:ext cx="374441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131840" y="6165304"/>
            <a:ext cx="2880320" cy="523220"/>
          </a:xfrm>
          <a:prstGeom prst="rect">
            <a:avLst/>
          </a:prstGeom>
          <a:noFill/>
        </p:spPr>
        <p:txBody>
          <a:bodyPr wrap="square" rtlCol="0">
            <a:spAutoFit/>
          </a:bodyPr>
          <a:lstStyle/>
          <a:p>
            <a:r>
              <a:rPr lang="uk-UA" sz="2800" dirty="0" smtClean="0"/>
              <a:t>Нектон </a:t>
            </a:r>
            <a:endParaRPr lang="ru-RU" sz="2800" dirty="0"/>
          </a:p>
        </p:txBody>
      </p:sp>
    </p:spTree>
    <p:extLst>
      <p:ext uri="{BB962C8B-B14F-4D97-AF65-F5344CB8AC3E}">
        <p14:creationId xmlns:p14="http://schemas.microsoft.com/office/powerpoint/2010/main" val="3600626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347158"/>
            <a:ext cx="3600400" cy="4979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429000"/>
            <a:ext cx="3024336"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932040" y="5517232"/>
            <a:ext cx="3456384" cy="830997"/>
          </a:xfrm>
          <a:prstGeom prst="rect">
            <a:avLst/>
          </a:prstGeom>
          <a:noFill/>
        </p:spPr>
        <p:txBody>
          <a:bodyPr wrap="square" rtlCol="0">
            <a:spAutoFit/>
          </a:bodyPr>
          <a:lstStyle/>
          <a:p>
            <a:r>
              <a:rPr lang="uk-UA" sz="2400" dirty="0" smtClean="0"/>
              <a:t>Світлолюбні рослини (геліофіти</a:t>
            </a:r>
            <a:r>
              <a:rPr lang="uk-UA" dirty="0" smtClean="0"/>
              <a:t>)</a:t>
            </a:r>
            <a:endParaRPr lang="ru-RU" dirty="0"/>
          </a:p>
        </p:txBody>
      </p:sp>
      <p:pic>
        <p:nvPicPr>
          <p:cNvPr id="1032" name="Picture 8"/>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755576" y="347158"/>
            <a:ext cx="3096344" cy="2992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6364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80278"/>
            <a:ext cx="3024336" cy="5076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3981239"/>
            <a:ext cx="4464496" cy="2351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508276"/>
            <a:ext cx="3816424" cy="3239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67544" y="5445224"/>
            <a:ext cx="3384376" cy="830997"/>
          </a:xfrm>
          <a:prstGeom prst="rect">
            <a:avLst/>
          </a:prstGeom>
          <a:noFill/>
        </p:spPr>
        <p:txBody>
          <a:bodyPr wrap="square" rtlCol="0">
            <a:spAutoFit/>
          </a:bodyPr>
          <a:lstStyle/>
          <a:p>
            <a:r>
              <a:rPr lang="uk-UA" sz="2400" dirty="0" smtClean="0"/>
              <a:t>Тіньолюбні рослини</a:t>
            </a:r>
          </a:p>
          <a:p>
            <a:r>
              <a:rPr lang="uk-UA" sz="2400" dirty="0" smtClean="0"/>
              <a:t>(</a:t>
            </a:r>
            <a:r>
              <a:rPr lang="uk-UA" sz="2400" dirty="0" err="1" smtClean="0"/>
              <a:t>сціофіти</a:t>
            </a:r>
            <a:r>
              <a:rPr lang="uk-UA" sz="2400" dirty="0" smtClean="0"/>
              <a:t>)</a:t>
            </a:r>
            <a:endParaRPr lang="ru-RU" sz="2400" dirty="0"/>
          </a:p>
        </p:txBody>
      </p:sp>
    </p:spTree>
    <p:extLst>
      <p:ext uri="{BB962C8B-B14F-4D97-AF65-F5344CB8AC3E}">
        <p14:creationId xmlns:p14="http://schemas.microsoft.com/office/powerpoint/2010/main" val="646154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16632"/>
            <a:ext cx="2592288" cy="4824536"/>
          </a:xfrm>
        </p:spPr>
        <p:txBody>
          <a:bodyPr>
            <a:normAutofit lnSpcReduction="10000"/>
          </a:bodyPr>
          <a:lstStyle/>
          <a:p>
            <a:r>
              <a:rPr lang="uk-UA" dirty="0" smtClean="0">
                <a:latin typeface="Times New Roman" pitchFamily="18" charset="0"/>
                <a:cs typeface="Times New Roman" pitchFamily="18" charset="0"/>
              </a:rPr>
              <a:t>МЕТА: </a:t>
            </a:r>
          </a:p>
          <a:p>
            <a:r>
              <a:rPr lang="uk-UA" b="0" dirty="0">
                <a:latin typeface="Times New Roman" pitchFamily="18" charset="0"/>
                <a:cs typeface="Times New Roman" pitchFamily="18" charset="0"/>
              </a:rPr>
              <a:t> </a:t>
            </a:r>
            <a:r>
              <a:rPr lang="uk-UA" b="0" dirty="0" smtClean="0">
                <a:latin typeface="Times New Roman" pitchFamily="18" charset="0"/>
                <a:cs typeface="Times New Roman" pitchFamily="18" charset="0"/>
              </a:rPr>
              <a:t>      закріпити знання з екології, </a:t>
            </a:r>
          </a:p>
          <a:p>
            <a:r>
              <a:rPr lang="uk-UA" b="0" dirty="0">
                <a:latin typeface="Times New Roman" pitchFamily="18" charset="0"/>
                <a:cs typeface="Times New Roman" pitchFamily="18" charset="0"/>
              </a:rPr>
              <a:t> </a:t>
            </a:r>
            <a:r>
              <a:rPr lang="uk-UA" b="0" dirty="0" smtClean="0">
                <a:latin typeface="Times New Roman" pitchFamily="18" charset="0"/>
                <a:cs typeface="Times New Roman" pitchFamily="18" charset="0"/>
              </a:rPr>
              <a:t>      виявити закономірності будови організму і середовища існування, </a:t>
            </a:r>
          </a:p>
          <a:p>
            <a:r>
              <a:rPr lang="uk-UA" b="0" dirty="0">
                <a:latin typeface="Times New Roman" pitchFamily="18" charset="0"/>
                <a:cs typeface="Times New Roman" pitchFamily="18" charset="0"/>
              </a:rPr>
              <a:t> </a:t>
            </a:r>
            <a:r>
              <a:rPr lang="uk-UA" b="0" dirty="0" smtClean="0">
                <a:latin typeface="Times New Roman" pitchFamily="18" charset="0"/>
                <a:cs typeface="Times New Roman" pitchFamily="18" charset="0"/>
              </a:rPr>
              <a:t>      розглянути екологічні групи організмів та їх </a:t>
            </a:r>
            <a:r>
              <a:rPr lang="uk-UA" b="0" dirty="0" err="1" smtClean="0">
                <a:latin typeface="Times New Roman" pitchFamily="18" charset="0"/>
                <a:cs typeface="Times New Roman" pitchFamily="18" charset="0"/>
              </a:rPr>
              <a:t>взаємозв</a:t>
            </a:r>
            <a:r>
              <a:rPr lang="en-US" b="0" dirty="0" smtClean="0">
                <a:latin typeface="Times New Roman" pitchFamily="18" charset="0"/>
                <a:cs typeface="Times New Roman" pitchFamily="18" charset="0"/>
              </a:rPr>
              <a:t>’</a:t>
            </a:r>
            <a:r>
              <a:rPr lang="uk-UA" b="0" dirty="0" err="1" smtClean="0">
                <a:latin typeface="Times New Roman" pitchFamily="18" charset="0"/>
                <a:cs typeface="Times New Roman" pitchFamily="18" charset="0"/>
              </a:rPr>
              <a:t>язки</a:t>
            </a:r>
            <a:r>
              <a:rPr lang="uk-UA" b="0" dirty="0">
                <a:latin typeface="Times New Roman" pitchFamily="18" charset="0"/>
                <a:cs typeface="Times New Roman" pitchFamily="18" charset="0"/>
              </a:rPr>
              <a:t>,</a:t>
            </a:r>
            <a:endParaRPr lang="uk-UA" b="0" dirty="0" smtClean="0">
              <a:latin typeface="Times New Roman" pitchFamily="18" charset="0"/>
              <a:cs typeface="Times New Roman" pitchFamily="18" charset="0"/>
            </a:endParaRPr>
          </a:p>
          <a:p>
            <a:r>
              <a:rPr lang="uk-UA" b="0" dirty="0">
                <a:latin typeface="Times New Roman" pitchFamily="18" charset="0"/>
                <a:cs typeface="Times New Roman" pitchFamily="18" charset="0"/>
              </a:rPr>
              <a:t> </a:t>
            </a:r>
            <a:r>
              <a:rPr lang="uk-UA" b="0" dirty="0" smtClean="0">
                <a:latin typeface="Times New Roman" pitchFamily="18" charset="0"/>
                <a:cs typeface="Times New Roman" pitchFamily="18" charset="0"/>
              </a:rPr>
              <a:t>      ф</a:t>
            </a:r>
            <a:r>
              <a:rPr lang="ru-RU" b="0" dirty="0" err="1" smtClean="0">
                <a:latin typeface="Times New Roman" pitchFamily="18" charset="0"/>
                <a:cs typeface="Times New Roman" pitchFamily="18" charset="0"/>
              </a:rPr>
              <a:t>ормувати</a:t>
            </a:r>
            <a:r>
              <a:rPr lang="ru-RU" b="0" dirty="0" smtClean="0">
                <a:latin typeface="Times New Roman" pitchFamily="18" charset="0"/>
                <a:cs typeface="Times New Roman" pitchFamily="18" charset="0"/>
              </a:rPr>
              <a:t> систему </a:t>
            </a:r>
            <a:r>
              <a:rPr lang="ru-RU" b="0" dirty="0" err="1" smtClean="0">
                <a:latin typeface="Times New Roman" pitchFamily="18" charset="0"/>
                <a:cs typeface="Times New Roman" pitchFamily="18" charset="0"/>
              </a:rPr>
              <a:t>наукових</a:t>
            </a:r>
            <a:r>
              <a:rPr lang="ru-RU" b="0" dirty="0" smtClean="0">
                <a:latin typeface="Times New Roman" pitchFamily="18" charset="0"/>
                <a:cs typeface="Times New Roman" pitchFamily="18" charset="0"/>
              </a:rPr>
              <a:t> </a:t>
            </a:r>
            <a:r>
              <a:rPr lang="ru-RU" b="0" dirty="0" err="1" smtClean="0">
                <a:latin typeface="Times New Roman" pitchFamily="18" charset="0"/>
                <a:cs typeface="Times New Roman" pitchFamily="18" charset="0"/>
              </a:rPr>
              <a:t>знань</a:t>
            </a:r>
            <a:r>
              <a:rPr lang="ru-RU" b="0" dirty="0" smtClean="0">
                <a:latin typeface="Times New Roman" pitchFamily="18" charset="0"/>
                <a:cs typeface="Times New Roman" pitchFamily="18" charset="0"/>
              </a:rPr>
              <a:t>, </a:t>
            </a:r>
            <a:r>
              <a:rPr lang="ru-RU" b="0" dirty="0" err="1" smtClean="0">
                <a:latin typeface="Times New Roman" pitchFamily="18" charset="0"/>
                <a:cs typeface="Times New Roman" pitchFamily="18" charset="0"/>
              </a:rPr>
              <a:t>поглядів</a:t>
            </a:r>
            <a:r>
              <a:rPr lang="ru-RU" b="0" dirty="0" smtClean="0">
                <a:latin typeface="Times New Roman" pitchFamily="18" charset="0"/>
                <a:cs typeface="Times New Roman" pitchFamily="18" charset="0"/>
              </a:rPr>
              <a:t> </a:t>
            </a:r>
            <a:r>
              <a:rPr lang="ru-RU" b="0" dirty="0" err="1" smtClean="0">
                <a:latin typeface="Times New Roman" pitchFamily="18" charset="0"/>
                <a:cs typeface="Times New Roman" pitchFamily="18" charset="0"/>
              </a:rPr>
              <a:t>і</a:t>
            </a:r>
            <a:r>
              <a:rPr lang="ru-RU" b="0" dirty="0" smtClean="0">
                <a:latin typeface="Times New Roman" pitchFamily="18" charset="0"/>
                <a:cs typeface="Times New Roman" pitchFamily="18" charset="0"/>
              </a:rPr>
              <a:t> </a:t>
            </a:r>
            <a:r>
              <a:rPr lang="ru-RU" b="0" dirty="0" err="1" smtClean="0">
                <a:latin typeface="Times New Roman" pitchFamily="18" charset="0"/>
                <a:cs typeface="Times New Roman" pitchFamily="18" charset="0"/>
              </a:rPr>
              <a:t>переконань</a:t>
            </a:r>
            <a:r>
              <a:rPr lang="ru-RU" b="0" dirty="0" smtClean="0">
                <a:latin typeface="Times New Roman" pitchFamily="18" charset="0"/>
                <a:cs typeface="Times New Roman" pitchFamily="18" charset="0"/>
              </a:rPr>
              <a:t>, </a:t>
            </a:r>
            <a:r>
              <a:rPr lang="ru-RU" b="0" dirty="0" err="1" smtClean="0">
                <a:latin typeface="Times New Roman" pitchFamily="18" charset="0"/>
                <a:cs typeface="Times New Roman" pitchFamily="18" charset="0"/>
              </a:rPr>
              <a:t>які</a:t>
            </a:r>
            <a:r>
              <a:rPr lang="ru-RU" b="0" dirty="0" smtClean="0">
                <a:latin typeface="Times New Roman" pitchFamily="18" charset="0"/>
                <a:cs typeface="Times New Roman" pitchFamily="18" charset="0"/>
              </a:rPr>
              <a:t> </a:t>
            </a:r>
            <a:r>
              <a:rPr lang="ru-RU" b="0" dirty="0" err="1" smtClean="0">
                <a:latin typeface="Times New Roman" pitchFamily="18" charset="0"/>
                <a:cs typeface="Times New Roman" pitchFamily="18" charset="0"/>
              </a:rPr>
              <a:t>закладають</a:t>
            </a:r>
            <a:r>
              <a:rPr lang="ru-RU" b="0" dirty="0" smtClean="0">
                <a:latin typeface="Times New Roman" pitchFamily="18" charset="0"/>
                <a:cs typeface="Times New Roman" pitchFamily="18" charset="0"/>
              </a:rPr>
              <a:t> </a:t>
            </a:r>
            <a:r>
              <a:rPr lang="ru-RU" b="0" dirty="0" err="1" smtClean="0">
                <a:latin typeface="Times New Roman" pitchFamily="18" charset="0"/>
                <a:cs typeface="Times New Roman" pitchFamily="18" charset="0"/>
              </a:rPr>
              <a:t>основи</a:t>
            </a:r>
            <a:r>
              <a:rPr lang="ru-RU" b="0" dirty="0" smtClean="0">
                <a:latin typeface="Times New Roman" pitchFamily="18" charset="0"/>
                <a:cs typeface="Times New Roman" pitchFamily="18" charset="0"/>
              </a:rPr>
              <a:t> </a:t>
            </a:r>
            <a:r>
              <a:rPr lang="ru-RU" b="0" dirty="0" err="1" smtClean="0">
                <a:latin typeface="Times New Roman" pitchFamily="18" charset="0"/>
                <a:cs typeface="Times New Roman" pitchFamily="18" charset="0"/>
              </a:rPr>
              <a:t>відповідального</a:t>
            </a:r>
            <a:r>
              <a:rPr lang="ru-RU" b="0" dirty="0" smtClean="0">
                <a:latin typeface="Times New Roman" pitchFamily="18" charset="0"/>
                <a:cs typeface="Times New Roman" pitchFamily="18" charset="0"/>
              </a:rPr>
              <a:t> та </a:t>
            </a:r>
            <a:r>
              <a:rPr lang="ru-RU" b="0" dirty="0" err="1" smtClean="0">
                <a:latin typeface="Times New Roman" pitchFamily="18" charset="0"/>
                <a:cs typeface="Times New Roman" pitchFamily="18" charset="0"/>
              </a:rPr>
              <a:t>дієвого</a:t>
            </a:r>
            <a:r>
              <a:rPr lang="ru-RU" b="0" dirty="0" smtClean="0">
                <a:latin typeface="Times New Roman" pitchFamily="18" charset="0"/>
                <a:cs typeface="Times New Roman" pitchFamily="18" charset="0"/>
              </a:rPr>
              <a:t> </a:t>
            </a:r>
            <a:r>
              <a:rPr lang="ru-RU" b="0" dirty="0" err="1" smtClean="0">
                <a:latin typeface="Times New Roman" pitchFamily="18" charset="0"/>
                <a:cs typeface="Times New Roman" pitchFamily="18" charset="0"/>
              </a:rPr>
              <a:t>ставлення</a:t>
            </a:r>
            <a:r>
              <a:rPr lang="ru-RU" b="0" dirty="0" smtClean="0">
                <a:latin typeface="Times New Roman" pitchFamily="18" charset="0"/>
                <a:cs typeface="Times New Roman" pitchFamily="18" charset="0"/>
              </a:rPr>
              <a:t> до </a:t>
            </a:r>
            <a:r>
              <a:rPr lang="ru-RU" b="0" dirty="0" err="1" smtClean="0">
                <a:latin typeface="Times New Roman" pitchFamily="18" charset="0"/>
                <a:cs typeface="Times New Roman" pitchFamily="18" charset="0"/>
              </a:rPr>
              <a:t>навколишнього</a:t>
            </a:r>
            <a:r>
              <a:rPr lang="ru-RU" b="0" dirty="0" smtClean="0">
                <a:latin typeface="Times New Roman" pitchFamily="18" charset="0"/>
                <a:cs typeface="Times New Roman" pitchFamily="18" charset="0"/>
              </a:rPr>
              <a:t> природного </a:t>
            </a:r>
            <a:r>
              <a:rPr lang="ru-RU" b="0" dirty="0" err="1" smtClean="0">
                <a:latin typeface="Times New Roman" pitchFamily="18" charset="0"/>
                <a:cs typeface="Times New Roman" pitchFamily="18" charset="0"/>
              </a:rPr>
              <a:t>середовища</a:t>
            </a:r>
            <a:r>
              <a:rPr lang="ru-RU" b="0"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30722" name="AutoShape 2" descr="Картинки по запросу картинка природа хортиця"/>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0724" name="AutoShape 4" descr="Картинки по запросу картинка природа хортиця"/>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0726" name="AutoShape 6" descr="Картинки по запросу картинка природа хортиця"/>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 name="Содержимое 2"/>
          <p:cNvSpPr txBox="1">
            <a:spLocks/>
          </p:cNvSpPr>
          <p:nvPr/>
        </p:nvSpPr>
        <p:spPr>
          <a:xfrm>
            <a:off x="611560" y="2420888"/>
            <a:ext cx="7992888" cy="237626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ts val="800"/>
              </a:spcBef>
              <a:spcAft>
                <a:spcPts val="0"/>
              </a:spcAft>
              <a:buClrTx/>
              <a:buSzTx/>
              <a:buFont typeface="Arial" pitchFamily="34" charset="0"/>
              <a:buNone/>
              <a:tabLst/>
              <a:defRPr/>
            </a:pPr>
            <a:endParaRPr kumimoji="0" lang="ru-RU" sz="16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30728" name="Picture 8" descr="Картинки по запросу картинка природа хортиця"/>
          <p:cNvPicPr>
            <a:picLocks noChangeAspect="1" noChangeArrowheads="1"/>
          </p:cNvPicPr>
          <p:nvPr/>
        </p:nvPicPr>
        <p:blipFill>
          <a:blip r:embed="rId2" cstate="print"/>
          <a:srcRect/>
          <a:stretch>
            <a:fillRect/>
          </a:stretch>
        </p:blipFill>
        <p:spPr bwMode="auto">
          <a:xfrm>
            <a:off x="2948509" y="332656"/>
            <a:ext cx="6195491" cy="38164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5445224"/>
            <a:ext cx="4392488" cy="830997"/>
          </a:xfrm>
          <a:prstGeom prst="rect">
            <a:avLst/>
          </a:prstGeom>
          <a:noFill/>
        </p:spPr>
        <p:txBody>
          <a:bodyPr wrap="square" rtlCol="0">
            <a:spAutoFit/>
          </a:bodyPr>
          <a:lstStyle/>
          <a:p>
            <a:r>
              <a:rPr lang="uk-UA" sz="2400" dirty="0" smtClean="0"/>
              <a:t>Тіньовитривалі </a:t>
            </a:r>
          </a:p>
          <a:p>
            <a:r>
              <a:rPr lang="uk-UA" sz="2400" dirty="0" smtClean="0"/>
              <a:t>(факультативні геліофіти)</a:t>
            </a:r>
            <a:endParaRPr lang="ru-RU"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1" y="404665"/>
            <a:ext cx="5040560"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0806" y="620688"/>
            <a:ext cx="3321674" cy="2912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4766" y="4005064"/>
            <a:ext cx="3197714" cy="2193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0214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476672"/>
            <a:ext cx="3600400"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548680"/>
            <a:ext cx="3888432" cy="199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3140968"/>
            <a:ext cx="3744416"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4008" y="3284984"/>
            <a:ext cx="4104456"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635896" y="6021288"/>
            <a:ext cx="2736304" cy="369332"/>
          </a:xfrm>
          <a:prstGeom prst="rect">
            <a:avLst/>
          </a:prstGeom>
          <a:noFill/>
        </p:spPr>
        <p:txBody>
          <a:bodyPr wrap="square" rtlCol="0">
            <a:spAutoFit/>
          </a:bodyPr>
          <a:lstStyle/>
          <a:p>
            <a:r>
              <a:rPr lang="uk-UA" dirty="0" smtClean="0"/>
              <a:t>Хижацтво</a:t>
            </a:r>
            <a:endParaRPr lang="ru-RU" dirty="0"/>
          </a:p>
        </p:txBody>
      </p:sp>
    </p:spTree>
    <p:extLst>
      <p:ext uri="{BB962C8B-B14F-4D97-AF65-F5344CB8AC3E}">
        <p14:creationId xmlns:p14="http://schemas.microsoft.com/office/powerpoint/2010/main" val="279061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476672"/>
            <a:ext cx="4032448"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692696"/>
            <a:ext cx="4032448"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3645024"/>
            <a:ext cx="3816424"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20072" y="3573016"/>
            <a:ext cx="3672408"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923928" y="6093296"/>
            <a:ext cx="3312368" cy="523220"/>
          </a:xfrm>
          <a:prstGeom prst="rect">
            <a:avLst/>
          </a:prstGeom>
          <a:noFill/>
        </p:spPr>
        <p:txBody>
          <a:bodyPr wrap="square" rtlCol="0">
            <a:spAutoFit/>
          </a:bodyPr>
          <a:lstStyle/>
          <a:p>
            <a:r>
              <a:rPr lang="uk-UA" sz="2800" dirty="0" smtClean="0"/>
              <a:t>Паразитизм </a:t>
            </a:r>
            <a:endParaRPr lang="ru-RU" sz="2800" dirty="0"/>
          </a:p>
        </p:txBody>
      </p:sp>
    </p:spTree>
    <p:extLst>
      <p:ext uri="{BB962C8B-B14F-4D97-AF65-F5344CB8AC3E}">
        <p14:creationId xmlns:p14="http://schemas.microsoft.com/office/powerpoint/2010/main" val="3133382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404664"/>
            <a:ext cx="3672408" cy="3024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3573016"/>
            <a:ext cx="4032448"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4005064"/>
            <a:ext cx="3960440"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2040" y="404664"/>
            <a:ext cx="3960440" cy="2808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419872" y="6525344"/>
            <a:ext cx="2952328" cy="369332"/>
          </a:xfrm>
          <a:prstGeom prst="rect">
            <a:avLst/>
          </a:prstGeom>
          <a:noFill/>
        </p:spPr>
        <p:txBody>
          <a:bodyPr wrap="square" rtlCol="0">
            <a:spAutoFit/>
          </a:bodyPr>
          <a:lstStyle/>
          <a:p>
            <a:r>
              <a:rPr lang="uk-UA" dirty="0" smtClean="0"/>
              <a:t>Мутуалізм </a:t>
            </a:r>
            <a:endParaRPr lang="ru-RU" dirty="0"/>
          </a:p>
        </p:txBody>
      </p:sp>
    </p:spTree>
    <p:extLst>
      <p:ext uri="{BB962C8B-B14F-4D97-AF65-F5344CB8AC3E}">
        <p14:creationId xmlns:p14="http://schemas.microsoft.com/office/powerpoint/2010/main" val="185551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365760"/>
            <a:ext cx="3389000" cy="903000"/>
          </a:xfrm>
        </p:spPr>
        <p:txBody>
          <a:bodyPr/>
          <a:lstStyle/>
          <a:p>
            <a:r>
              <a:rPr lang="uk-UA" dirty="0" smtClean="0"/>
              <a:t>ІІІ раунд</a:t>
            </a:r>
            <a:endParaRPr lang="ru-RU" dirty="0"/>
          </a:p>
        </p:txBody>
      </p:sp>
      <p:sp>
        <p:nvSpPr>
          <p:cNvPr id="3" name="Объект 2"/>
          <p:cNvSpPr>
            <a:spLocks noGrp="1"/>
          </p:cNvSpPr>
          <p:nvPr>
            <p:ph idx="1"/>
          </p:nvPr>
        </p:nvSpPr>
        <p:spPr/>
        <p:txBody>
          <a:bodyPr>
            <a:normAutofit/>
          </a:bodyPr>
          <a:lstStyle/>
          <a:p>
            <a:r>
              <a:rPr lang="uk-UA" sz="3200" dirty="0" smtClean="0">
                <a:latin typeface="Times New Roman" panose="02020603050405020304" pitchFamily="18" charset="0"/>
                <a:cs typeface="Times New Roman" panose="02020603050405020304" pitchFamily="18" charset="0"/>
              </a:rPr>
              <a:t>Антропогенний вплив на екосистеми та біосферу </a:t>
            </a:r>
            <a:endParaRPr lang="ru-RU" sz="3200" dirty="0">
              <a:latin typeface="Times New Roman" panose="02020603050405020304" pitchFamily="18" charset="0"/>
              <a:cs typeface="Times New Roman" panose="02020603050405020304"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2780928"/>
            <a:ext cx="4652977"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060848"/>
            <a:ext cx="4052665"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25565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332656"/>
            <a:ext cx="8352928" cy="4680520"/>
          </a:xfrm>
        </p:spPr>
        <p:txBody>
          <a:bodyPr/>
          <a:lstStyle/>
          <a:p>
            <a:pPr algn="just">
              <a:lnSpc>
                <a:spcPct val="115000"/>
              </a:lnSpc>
              <a:spcAft>
                <a:spcPts val="0"/>
              </a:spcAft>
            </a:pPr>
            <a:r>
              <a:rPr lang="uk-UA" sz="2400" dirty="0">
                <a:solidFill>
                  <a:srgbClr val="000000"/>
                </a:solidFill>
                <a:latin typeface="Times New Roman"/>
                <a:ea typeface="Times New Roman"/>
              </a:rPr>
              <a:t>1. Одним з  най</a:t>
            </a:r>
            <a:r>
              <a:rPr lang="ru-RU" sz="2400" dirty="0" err="1">
                <a:solidFill>
                  <a:srgbClr val="000000"/>
                </a:solidFill>
                <a:latin typeface="Times New Roman"/>
                <a:ea typeface="Times New Roman"/>
              </a:rPr>
              <a:t>брудни</a:t>
            </a:r>
            <a:r>
              <a:rPr lang="uk-UA" sz="2400" dirty="0">
                <a:solidFill>
                  <a:srgbClr val="000000"/>
                </a:solidFill>
                <a:latin typeface="Times New Roman"/>
                <a:ea typeface="Times New Roman"/>
              </a:rPr>
              <a:t>х</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міст</a:t>
            </a:r>
            <a:r>
              <a:rPr lang="ru-RU" sz="2400" dirty="0">
                <a:solidFill>
                  <a:srgbClr val="000000"/>
                </a:solidFill>
                <a:latin typeface="Times New Roman"/>
                <a:ea typeface="Times New Roman"/>
              </a:rPr>
              <a:t> </a:t>
            </a:r>
            <a:r>
              <a:rPr lang="uk-UA" sz="2400" dirty="0">
                <a:solidFill>
                  <a:srgbClr val="000000"/>
                </a:solidFill>
                <a:latin typeface="Times New Roman"/>
                <a:ea typeface="Times New Roman"/>
              </a:rPr>
              <a:t>України</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вважається</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місто</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Дзержинськ</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Саме</a:t>
            </a:r>
            <a:r>
              <a:rPr lang="ru-RU" sz="2400" dirty="0">
                <a:solidFill>
                  <a:srgbClr val="000000"/>
                </a:solidFill>
                <a:latin typeface="Times New Roman"/>
                <a:ea typeface="Times New Roman"/>
              </a:rPr>
              <a:t> тут </a:t>
            </a:r>
            <a:r>
              <a:rPr lang="ru-RU" sz="2400" dirty="0" err="1">
                <a:solidFill>
                  <a:srgbClr val="000000"/>
                </a:solidFill>
                <a:latin typeface="Times New Roman"/>
                <a:ea typeface="Times New Roman"/>
              </a:rPr>
              <a:t>сформувалась</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найбільша</a:t>
            </a:r>
            <a:r>
              <a:rPr lang="ru-RU" sz="2400" dirty="0">
                <a:solidFill>
                  <a:srgbClr val="000000"/>
                </a:solidFill>
                <a:latin typeface="Times New Roman"/>
                <a:ea typeface="Times New Roman"/>
              </a:rPr>
              <a:t> не </a:t>
            </a:r>
            <a:r>
              <a:rPr lang="ru-RU" sz="2400" dirty="0" err="1">
                <a:solidFill>
                  <a:srgbClr val="000000"/>
                </a:solidFill>
                <a:latin typeface="Times New Roman"/>
                <a:ea typeface="Times New Roman"/>
              </a:rPr>
              <a:t>тільки</a:t>
            </a:r>
            <a:r>
              <a:rPr lang="ru-RU" sz="2400" dirty="0">
                <a:solidFill>
                  <a:srgbClr val="000000"/>
                </a:solidFill>
                <a:latin typeface="Times New Roman"/>
                <a:ea typeface="Times New Roman"/>
              </a:rPr>
              <a:t> в </a:t>
            </a:r>
            <a:r>
              <a:rPr lang="ru-RU" sz="2400" dirty="0" err="1">
                <a:solidFill>
                  <a:srgbClr val="000000"/>
                </a:solidFill>
                <a:latin typeface="Times New Roman"/>
                <a:ea typeface="Times New Roman"/>
              </a:rPr>
              <a:t>країні</a:t>
            </a:r>
            <a:r>
              <a:rPr lang="ru-RU" sz="2400" dirty="0">
                <a:solidFill>
                  <a:srgbClr val="000000"/>
                </a:solidFill>
                <a:latin typeface="Times New Roman"/>
                <a:ea typeface="Times New Roman"/>
              </a:rPr>
              <a:t>, а й на </a:t>
            </a:r>
            <a:r>
              <a:rPr lang="ru-RU" sz="2400" dirty="0" err="1">
                <a:solidFill>
                  <a:srgbClr val="000000"/>
                </a:solidFill>
                <a:latin typeface="Times New Roman"/>
                <a:ea typeface="Times New Roman"/>
              </a:rPr>
              <a:t>всьому</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континенті</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концентрація</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відходів</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промисловості</a:t>
            </a:r>
            <a:r>
              <a:rPr lang="ru-RU" sz="2400" dirty="0">
                <a:solidFill>
                  <a:srgbClr val="000000"/>
                </a:solidFill>
                <a:latin typeface="Times New Roman"/>
                <a:ea typeface="Times New Roman"/>
              </a:rPr>
              <a:t>. </a:t>
            </a:r>
            <a:r>
              <a:rPr lang="uk-UA" sz="2400" dirty="0">
                <a:solidFill>
                  <a:srgbClr val="000000"/>
                </a:solidFill>
                <a:latin typeface="Times New Roman"/>
                <a:ea typeface="Times New Roman"/>
              </a:rPr>
              <a:t>В</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Дзержинську</a:t>
            </a:r>
            <a:r>
              <a:rPr lang="ru-RU" sz="2400" dirty="0">
                <a:solidFill>
                  <a:srgbClr val="000000"/>
                </a:solidFill>
                <a:latin typeface="Times New Roman"/>
                <a:ea typeface="Times New Roman"/>
              </a:rPr>
              <a:t> на </a:t>
            </a:r>
            <a:r>
              <a:rPr lang="ru-RU" sz="2400" dirty="0" err="1">
                <a:solidFill>
                  <a:srgbClr val="000000"/>
                </a:solidFill>
                <a:latin typeface="Times New Roman"/>
                <a:ea typeface="Times New Roman"/>
              </a:rPr>
              <a:t>даний</a:t>
            </a:r>
            <a:r>
              <a:rPr lang="ru-RU" sz="2400" dirty="0">
                <a:solidFill>
                  <a:srgbClr val="000000"/>
                </a:solidFill>
                <a:latin typeface="Times New Roman"/>
                <a:ea typeface="Times New Roman"/>
              </a:rPr>
              <a:t> час </a:t>
            </a:r>
            <a:r>
              <a:rPr lang="ru-RU" sz="2400" dirty="0" err="1" smtClean="0">
                <a:solidFill>
                  <a:srgbClr val="000000"/>
                </a:solidFill>
                <a:latin typeface="Times New Roman"/>
                <a:ea typeface="Times New Roman"/>
              </a:rPr>
              <a:t>функціонують</a:t>
            </a:r>
            <a:r>
              <a:rPr lang="ru-RU" sz="2400" dirty="0" smtClean="0">
                <a:solidFill>
                  <a:srgbClr val="000000"/>
                </a:solidFill>
                <a:latin typeface="Times New Roman"/>
                <a:ea typeface="Times New Roman"/>
              </a:rPr>
              <a:t> </a:t>
            </a:r>
            <a:r>
              <a:rPr lang="ru-RU" sz="2400" dirty="0" err="1">
                <a:solidFill>
                  <a:srgbClr val="000000"/>
                </a:solidFill>
                <a:latin typeface="Times New Roman"/>
                <a:ea typeface="Times New Roman"/>
              </a:rPr>
              <a:t>підприємств</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даної</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галузі</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які</a:t>
            </a:r>
            <a:r>
              <a:rPr lang="ru-RU" sz="2400" dirty="0">
                <a:solidFill>
                  <a:srgbClr val="000000"/>
                </a:solidFill>
                <a:latin typeface="Times New Roman"/>
                <a:ea typeface="Times New Roman"/>
              </a:rPr>
              <a:t> </a:t>
            </a:r>
            <a:r>
              <a:rPr lang="ru-RU" sz="2400" dirty="0" err="1" smtClean="0">
                <a:solidFill>
                  <a:srgbClr val="000000"/>
                </a:solidFill>
                <a:latin typeface="Times New Roman"/>
                <a:ea typeface="Times New Roman"/>
              </a:rPr>
              <a:t>щодня</a:t>
            </a:r>
            <a:r>
              <a:rPr lang="ru-RU" sz="2400" dirty="0" smtClean="0">
                <a:solidFill>
                  <a:srgbClr val="000000"/>
                </a:solidFill>
                <a:latin typeface="Times New Roman"/>
                <a:ea typeface="Times New Roman"/>
              </a:rPr>
              <a:t> </a:t>
            </a:r>
            <a:r>
              <a:rPr lang="ru-RU" sz="2400" dirty="0" err="1">
                <a:solidFill>
                  <a:srgbClr val="000000"/>
                </a:solidFill>
                <a:latin typeface="Times New Roman"/>
                <a:ea typeface="Times New Roman"/>
              </a:rPr>
              <a:t>забруднюють</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навколишнє</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середовище</a:t>
            </a:r>
            <a:r>
              <a:rPr lang="ru-RU" sz="2400" dirty="0">
                <a:solidFill>
                  <a:srgbClr val="000000"/>
                </a:solidFill>
                <a:latin typeface="Times New Roman"/>
                <a:ea typeface="Times New Roman"/>
              </a:rPr>
              <a:t>.</a:t>
            </a:r>
            <a:r>
              <a:rPr lang="uk-UA" sz="2400" dirty="0">
                <a:solidFill>
                  <a:srgbClr val="000000"/>
                </a:solidFill>
                <a:latin typeface="Times New Roman"/>
                <a:ea typeface="Times New Roman"/>
              </a:rPr>
              <a:t> Підприємства якої промисловості забруднюють </a:t>
            </a:r>
            <a:r>
              <a:rPr lang="uk-UA" sz="2400" dirty="0" err="1">
                <a:solidFill>
                  <a:srgbClr val="000000"/>
                </a:solidFill>
                <a:latin typeface="Times New Roman"/>
                <a:ea typeface="Times New Roman"/>
              </a:rPr>
              <a:t>м.Дзержинськ</a:t>
            </a:r>
            <a:r>
              <a:rPr lang="uk-UA" sz="2400" dirty="0">
                <a:solidFill>
                  <a:srgbClr val="000000"/>
                </a:solidFill>
                <a:latin typeface="Times New Roman"/>
                <a:ea typeface="Times New Roman"/>
              </a:rPr>
              <a:t>? </a:t>
            </a:r>
            <a:endParaRPr lang="ru-RU" sz="2400" dirty="0">
              <a:latin typeface="Times New Roman"/>
              <a:ea typeface="Calibri"/>
            </a:endParaRPr>
          </a:p>
          <a:p>
            <a:pPr algn="just">
              <a:lnSpc>
                <a:spcPct val="115000"/>
              </a:lnSpc>
              <a:spcAft>
                <a:spcPts val="0"/>
              </a:spcAft>
            </a:pPr>
            <a:r>
              <a:rPr lang="uk-UA" sz="2400" dirty="0">
                <a:solidFill>
                  <a:srgbClr val="000000"/>
                </a:solidFill>
                <a:latin typeface="Times New Roman"/>
                <a:ea typeface="Times New Roman"/>
              </a:rPr>
              <a:t> </a:t>
            </a:r>
            <a:endParaRPr lang="ru-RU" sz="2400" dirty="0">
              <a:latin typeface="Times New Roman"/>
              <a:ea typeface="Calibri"/>
            </a:endParaRPr>
          </a:p>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3460945"/>
            <a:ext cx="4942141" cy="3280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827584" y="3861048"/>
            <a:ext cx="2448272" cy="461665"/>
          </a:xfrm>
          <a:prstGeom prst="rect">
            <a:avLst/>
          </a:prstGeom>
          <a:noFill/>
        </p:spPr>
        <p:txBody>
          <a:bodyPr wrap="square" rtlCol="0">
            <a:spAutoFit/>
          </a:bodyPr>
          <a:lstStyle/>
          <a:p>
            <a:r>
              <a:rPr lang="uk-UA" sz="2400" b="1" i="1" dirty="0">
                <a:latin typeface="Times New Roman" panose="02020603050405020304" pitchFamily="18" charset="0"/>
                <a:cs typeface="Times New Roman" panose="02020603050405020304" pitchFamily="18" charset="0"/>
              </a:rPr>
              <a:t>х</a:t>
            </a:r>
            <a:r>
              <a:rPr lang="uk-UA" sz="2400" b="1" i="1" dirty="0" smtClean="0">
                <a:latin typeface="Times New Roman" panose="02020603050405020304" pitchFamily="18" charset="0"/>
                <a:cs typeface="Times New Roman" panose="02020603050405020304" pitchFamily="18" charset="0"/>
              </a:rPr>
              <a:t>імічної</a:t>
            </a:r>
            <a:endParaRPr lang="ru-RU" sz="24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249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04664"/>
            <a:ext cx="4608512" cy="5184576"/>
          </a:xfrm>
        </p:spPr>
        <p:txBody>
          <a:bodyPr>
            <a:normAutofit fontScale="92500" lnSpcReduction="20000"/>
          </a:bodyPr>
          <a:lstStyle/>
          <a:p>
            <a:pPr algn="just">
              <a:lnSpc>
                <a:spcPct val="115000"/>
              </a:lnSpc>
              <a:spcAft>
                <a:spcPts val="0"/>
              </a:spcAft>
            </a:pPr>
            <a:r>
              <a:rPr lang="uk-UA" sz="2400" dirty="0">
                <a:solidFill>
                  <a:srgbClr val="000000"/>
                </a:solidFill>
                <a:latin typeface="Times New Roman"/>
                <a:ea typeface="Times New Roman"/>
              </a:rPr>
              <a:t>2.  Особливого занепокоєння викликає забруднення вод. У світі навіть існують «сміттєві острови», а точніше – справжні плаваючі сміттєзвалища, що розташувались посеред моря</a:t>
            </a:r>
            <a:r>
              <a:rPr lang="uk-UA" sz="2400" dirty="0" smtClean="0">
                <a:solidFill>
                  <a:srgbClr val="000000"/>
                </a:solidFill>
                <a:latin typeface="Times New Roman"/>
                <a:ea typeface="Times New Roman"/>
              </a:rPr>
              <a:t>.</a:t>
            </a:r>
            <a:r>
              <a:rPr lang="ru-RU" sz="2400" dirty="0" smtClean="0">
                <a:solidFill>
                  <a:srgbClr val="000000"/>
                </a:solidFill>
                <a:latin typeface="Times New Roman"/>
                <a:ea typeface="Times New Roman"/>
              </a:rPr>
              <a:t> </a:t>
            </a:r>
            <a:r>
              <a:rPr lang="uk-UA" sz="2400" dirty="0" err="1">
                <a:solidFill>
                  <a:srgbClr val="000000"/>
                </a:solidFill>
                <a:latin typeface="Times New Roman"/>
                <a:ea typeface="Times New Roman"/>
              </a:rPr>
              <a:t>Саргасово</a:t>
            </a:r>
            <a:r>
              <a:rPr lang="ru-RU" sz="2400" dirty="0">
                <a:solidFill>
                  <a:srgbClr val="000000"/>
                </a:solidFill>
                <a:latin typeface="Times New Roman"/>
                <a:ea typeface="Times New Roman"/>
              </a:rPr>
              <a:t> море  </a:t>
            </a:r>
            <a:r>
              <a:rPr lang="ru-RU" sz="2400" dirty="0" err="1">
                <a:solidFill>
                  <a:srgbClr val="000000"/>
                </a:solidFill>
                <a:latin typeface="Times New Roman"/>
                <a:ea typeface="Times New Roman"/>
              </a:rPr>
              <a:t>відоме</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своїм</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екологічним</a:t>
            </a:r>
            <a:r>
              <a:rPr lang="ru-RU" sz="2400" dirty="0">
                <a:solidFill>
                  <a:srgbClr val="000000"/>
                </a:solidFill>
                <a:latin typeface="Times New Roman"/>
                <a:ea typeface="Times New Roman"/>
              </a:rPr>
              <a:t> станом, заслужило </a:t>
            </a:r>
            <a:r>
              <a:rPr lang="ru-RU" sz="2400" dirty="0" err="1">
                <a:solidFill>
                  <a:srgbClr val="000000"/>
                </a:solidFill>
                <a:latin typeface="Times New Roman"/>
                <a:ea typeface="Times New Roman"/>
              </a:rPr>
              <a:t>назву</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сміттєва</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пляма</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Вчені</a:t>
            </a:r>
            <a:r>
              <a:rPr lang="ru-RU" sz="2400" dirty="0">
                <a:solidFill>
                  <a:srgbClr val="000000"/>
                </a:solidFill>
                <a:latin typeface="Times New Roman"/>
                <a:ea typeface="Times New Roman"/>
              </a:rPr>
              <a:t> давно забили </a:t>
            </a:r>
            <a:r>
              <a:rPr lang="ru-RU" sz="2400" dirty="0" err="1">
                <a:solidFill>
                  <a:srgbClr val="000000"/>
                </a:solidFill>
                <a:latin typeface="Times New Roman"/>
                <a:ea typeface="Times New Roman"/>
              </a:rPr>
              <a:t>тривогу</a:t>
            </a:r>
            <a:r>
              <a:rPr lang="ru-RU" sz="2400" dirty="0">
                <a:solidFill>
                  <a:srgbClr val="000000"/>
                </a:solidFill>
                <a:latin typeface="Times New Roman"/>
                <a:ea typeface="Times New Roman"/>
              </a:rPr>
              <a:t> з приводу </a:t>
            </a:r>
            <a:r>
              <a:rPr lang="ru-RU" sz="2400" dirty="0" err="1">
                <a:solidFill>
                  <a:srgbClr val="000000"/>
                </a:solidFill>
                <a:latin typeface="Times New Roman"/>
                <a:ea typeface="Times New Roman"/>
              </a:rPr>
              <a:t>забруднення</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Світового</a:t>
            </a:r>
            <a:r>
              <a:rPr lang="ru-RU" sz="2400" dirty="0">
                <a:solidFill>
                  <a:srgbClr val="000000"/>
                </a:solidFill>
                <a:latin typeface="Times New Roman"/>
                <a:ea typeface="Times New Roman"/>
              </a:rPr>
              <a:t> океану </a:t>
            </a:r>
            <a:r>
              <a:rPr lang="ru-RU" sz="2400" dirty="0" err="1">
                <a:solidFill>
                  <a:srgbClr val="000000"/>
                </a:solidFill>
                <a:latin typeface="Times New Roman"/>
                <a:ea typeface="Times New Roman"/>
              </a:rPr>
              <a:t>відходами</a:t>
            </a:r>
            <a:r>
              <a:rPr lang="ru-RU" sz="2400" dirty="0">
                <a:solidFill>
                  <a:srgbClr val="000000"/>
                </a:solidFill>
                <a:latin typeface="Times New Roman"/>
                <a:ea typeface="Times New Roman"/>
              </a:rPr>
              <a:t> з пластику. </a:t>
            </a:r>
            <a:endParaRPr lang="ru-RU" sz="2400" dirty="0">
              <a:latin typeface="Times New Roman"/>
              <a:ea typeface="Calibri"/>
            </a:endParaRPr>
          </a:p>
          <a:p>
            <a:r>
              <a:rPr lang="uk-UA" sz="2400" dirty="0" smtClean="0">
                <a:solidFill>
                  <a:srgbClr val="000000"/>
                </a:solidFill>
                <a:latin typeface="Times New Roman"/>
                <a:ea typeface="Times New Roman"/>
              </a:rPr>
              <a:t>    Я</a:t>
            </a:r>
            <a:r>
              <a:rPr lang="ru-RU" sz="2400" dirty="0">
                <a:solidFill>
                  <a:srgbClr val="000000"/>
                </a:solidFill>
                <a:latin typeface="Times New Roman"/>
                <a:ea typeface="Times New Roman"/>
              </a:rPr>
              <a:t>ким способом </a:t>
            </a:r>
            <a:r>
              <a:rPr lang="ru-RU" sz="2400" dirty="0" err="1">
                <a:solidFill>
                  <a:srgbClr val="000000"/>
                </a:solidFill>
                <a:latin typeface="Times New Roman"/>
                <a:ea typeface="Times New Roman"/>
              </a:rPr>
              <a:t>планується</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вирішити</a:t>
            </a:r>
            <a:r>
              <a:rPr lang="ru-RU" sz="2400" dirty="0">
                <a:solidFill>
                  <a:srgbClr val="000000"/>
                </a:solidFill>
                <a:latin typeface="Times New Roman"/>
                <a:ea typeface="Times New Roman"/>
              </a:rPr>
              <a:t> «</a:t>
            </a:r>
            <a:r>
              <a:rPr lang="ru-RU" sz="2400" dirty="0" err="1">
                <a:solidFill>
                  <a:srgbClr val="000000"/>
                </a:solidFill>
                <a:latin typeface="Times New Roman"/>
                <a:ea typeface="Times New Roman"/>
              </a:rPr>
              <a:t>пластикову</a:t>
            </a:r>
            <a:r>
              <a:rPr lang="ru-RU" sz="2400" dirty="0">
                <a:solidFill>
                  <a:srgbClr val="000000"/>
                </a:solidFill>
                <a:latin typeface="Times New Roman"/>
                <a:ea typeface="Times New Roman"/>
              </a:rPr>
              <a:t> проблему» </a:t>
            </a:r>
            <a:r>
              <a:rPr lang="ru-RU" sz="2400" dirty="0" err="1">
                <a:solidFill>
                  <a:srgbClr val="000000"/>
                </a:solidFill>
                <a:latin typeface="Times New Roman"/>
                <a:ea typeface="Times New Roman"/>
              </a:rPr>
              <a:t>людства</a:t>
            </a:r>
            <a:r>
              <a:rPr lang="uk-UA" sz="2400" dirty="0">
                <a:solidFill>
                  <a:srgbClr val="000000"/>
                </a:solidFill>
                <a:latin typeface="Times New Roman"/>
                <a:ea typeface="Times New Roman"/>
              </a:rPr>
              <a:t>? </a:t>
            </a:r>
            <a:endParaRPr lang="ru-RU" sz="24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548680"/>
            <a:ext cx="3747120" cy="4570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691680" y="5517232"/>
            <a:ext cx="5401952" cy="729430"/>
          </a:xfrm>
          <a:prstGeom prst="rect">
            <a:avLst/>
          </a:prstGeom>
          <a:noFill/>
        </p:spPr>
        <p:txBody>
          <a:bodyPr wrap="square" rtlCol="0">
            <a:spAutoFit/>
          </a:bodyPr>
          <a:lstStyle/>
          <a:p>
            <a:pPr algn="just">
              <a:lnSpc>
                <a:spcPct val="115000"/>
              </a:lnSpc>
              <a:spcAft>
                <a:spcPts val="0"/>
              </a:spcAft>
            </a:pPr>
            <a:r>
              <a:rPr lang="uk-UA" b="1" i="1" dirty="0">
                <a:solidFill>
                  <a:srgbClr val="000000"/>
                </a:solidFill>
                <a:latin typeface="Times New Roman"/>
                <a:ea typeface="Times New Roman"/>
              </a:rPr>
              <a:t>винайдено спеціальних мікробів, які здатні поїдати </a:t>
            </a:r>
            <a:r>
              <a:rPr lang="uk-UA" b="1" i="1" dirty="0" smtClean="0">
                <a:solidFill>
                  <a:srgbClr val="000000"/>
                </a:solidFill>
                <a:latin typeface="Times New Roman"/>
                <a:ea typeface="Times New Roman"/>
              </a:rPr>
              <a:t>пластик</a:t>
            </a:r>
            <a:endParaRPr lang="ru-RU" sz="1600" dirty="0">
              <a:effectLst/>
              <a:latin typeface="Times New Roman"/>
              <a:ea typeface="Calibri"/>
            </a:endParaRPr>
          </a:p>
        </p:txBody>
      </p:sp>
    </p:spTree>
    <p:extLst>
      <p:ext uri="{BB962C8B-B14F-4D97-AF65-F5344CB8AC3E}">
        <p14:creationId xmlns:p14="http://schemas.microsoft.com/office/powerpoint/2010/main" val="342993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260648"/>
            <a:ext cx="5976664" cy="6264696"/>
          </a:xfrm>
        </p:spPr>
        <p:txBody>
          <a:bodyPr>
            <a:normAutofit lnSpcReduction="10000"/>
          </a:bodyPr>
          <a:lstStyle/>
          <a:p>
            <a:pPr algn="just">
              <a:spcAft>
                <a:spcPts val="0"/>
              </a:spcAft>
            </a:pPr>
            <a:r>
              <a:rPr lang="uk-UA" sz="2400" dirty="0" smtClean="0">
                <a:solidFill>
                  <a:srgbClr val="334455"/>
                </a:solidFill>
                <a:latin typeface="Times New Roman"/>
                <a:ea typeface="Calibri"/>
              </a:rPr>
              <a:t>3. Всього </a:t>
            </a:r>
            <a:r>
              <a:rPr lang="uk-UA" sz="2400" dirty="0">
                <a:solidFill>
                  <a:srgbClr val="334455"/>
                </a:solidFill>
                <a:latin typeface="Times New Roman"/>
                <a:ea typeface="Calibri"/>
              </a:rPr>
              <a:t>на території України нараховується </a:t>
            </a:r>
            <a:r>
              <a:rPr lang="uk-UA" sz="2400" dirty="0" smtClean="0">
                <a:solidFill>
                  <a:srgbClr val="334455"/>
                </a:solidFill>
                <a:latin typeface="Times New Roman"/>
                <a:ea typeface="Calibri"/>
              </a:rPr>
              <a:t>6600 </a:t>
            </a:r>
            <a:r>
              <a:rPr lang="uk-UA" sz="2400" dirty="0">
                <a:solidFill>
                  <a:srgbClr val="334455"/>
                </a:solidFill>
                <a:latin typeface="Times New Roman"/>
                <a:ea typeface="Calibri"/>
              </a:rPr>
              <a:t>територій і об'єктів </a:t>
            </a:r>
            <a:r>
              <a:rPr lang="uk-UA" sz="2400" dirty="0" smtClean="0">
                <a:solidFill>
                  <a:srgbClr val="334455"/>
                </a:solidFill>
                <a:latin typeface="Times New Roman"/>
                <a:ea typeface="Calibri"/>
              </a:rPr>
              <a:t>природно-заповідного фонду </a:t>
            </a:r>
            <a:r>
              <a:rPr lang="uk-UA" sz="2400" dirty="0">
                <a:solidFill>
                  <a:srgbClr val="334455"/>
                </a:solidFill>
                <a:latin typeface="Times New Roman"/>
                <a:ea typeface="Calibri"/>
              </a:rPr>
              <a:t>загальною </a:t>
            </a:r>
            <a:r>
              <a:rPr lang="uk-UA" sz="2400" dirty="0" err="1">
                <a:solidFill>
                  <a:srgbClr val="334455"/>
                </a:solidFill>
                <a:latin typeface="Times New Roman"/>
                <a:ea typeface="Calibri"/>
              </a:rPr>
              <a:t>площою</a:t>
            </a:r>
            <a:r>
              <a:rPr lang="uk-UA" sz="2400" dirty="0">
                <a:solidFill>
                  <a:srgbClr val="334455"/>
                </a:solidFill>
                <a:latin typeface="Times New Roman"/>
                <a:ea typeface="Calibri"/>
              </a:rPr>
              <a:t> 2,5 млн га, що складає більше 4% території України. До заповідних територій  півдня України відносяться  </a:t>
            </a:r>
            <a:endParaRPr lang="uk-UA" sz="2400" dirty="0" smtClean="0">
              <a:solidFill>
                <a:srgbClr val="334455"/>
              </a:solidFill>
              <a:latin typeface="Times New Roman"/>
              <a:ea typeface="Calibri"/>
            </a:endParaRPr>
          </a:p>
          <a:p>
            <a:pPr algn="just">
              <a:spcAft>
                <a:spcPts val="0"/>
              </a:spcAft>
            </a:pPr>
            <a:r>
              <a:rPr lang="uk-UA" sz="2400" dirty="0">
                <a:solidFill>
                  <a:srgbClr val="334455"/>
                </a:solidFill>
                <a:latin typeface="Times New Roman"/>
                <a:ea typeface="Calibri"/>
              </a:rPr>
              <a:t> </a:t>
            </a:r>
            <a:r>
              <a:rPr lang="uk-UA" sz="2400" dirty="0" smtClean="0">
                <a:solidFill>
                  <a:srgbClr val="334455"/>
                </a:solidFill>
                <a:latin typeface="Times New Roman"/>
                <a:ea typeface="Calibri"/>
              </a:rPr>
              <a:t>   Луганський </a:t>
            </a:r>
            <a:r>
              <a:rPr lang="uk-UA" sz="2400" dirty="0">
                <a:solidFill>
                  <a:srgbClr val="334455"/>
                </a:solidFill>
                <a:latin typeface="Times New Roman"/>
                <a:ea typeface="Calibri"/>
              </a:rPr>
              <a:t>державний заповідник, Чорноморський біосферний заповідник, </a:t>
            </a:r>
            <a:r>
              <a:rPr lang="uk-UA" sz="2400" dirty="0" err="1">
                <a:solidFill>
                  <a:srgbClr val="334455"/>
                </a:solidFill>
                <a:latin typeface="Times New Roman"/>
                <a:ea typeface="Calibri"/>
              </a:rPr>
              <a:t>Асканійський</a:t>
            </a:r>
            <a:r>
              <a:rPr lang="uk-UA" sz="2400" dirty="0">
                <a:solidFill>
                  <a:srgbClr val="334455"/>
                </a:solidFill>
                <a:latin typeface="Times New Roman"/>
                <a:ea typeface="Calibri"/>
              </a:rPr>
              <a:t> державний заповідник, Національний заповідник Хортиця, Приазовський національний природний парк. </a:t>
            </a:r>
            <a:endParaRPr lang="uk-UA" sz="2400" dirty="0" smtClean="0">
              <a:solidFill>
                <a:srgbClr val="334455"/>
              </a:solidFill>
              <a:latin typeface="Times New Roman"/>
              <a:ea typeface="Calibri"/>
            </a:endParaRPr>
          </a:p>
          <a:p>
            <a:pPr algn="just">
              <a:spcAft>
                <a:spcPts val="0"/>
              </a:spcAft>
            </a:pPr>
            <a:r>
              <a:rPr lang="uk-UA" sz="2400" i="1" dirty="0" smtClean="0">
                <a:solidFill>
                  <a:srgbClr val="334455"/>
                </a:solidFill>
                <a:latin typeface="Times New Roman"/>
                <a:ea typeface="Calibri"/>
              </a:rPr>
              <a:t>     </a:t>
            </a:r>
            <a:r>
              <a:rPr lang="uk-UA" sz="2400" dirty="0" smtClean="0">
                <a:solidFill>
                  <a:srgbClr val="334455"/>
                </a:solidFill>
                <a:latin typeface="Times New Roman"/>
                <a:ea typeface="Calibri"/>
              </a:rPr>
              <a:t>Який </a:t>
            </a:r>
            <a:r>
              <a:rPr lang="uk-UA" sz="2400" dirty="0">
                <a:solidFill>
                  <a:srgbClr val="334455"/>
                </a:solidFill>
                <a:latin typeface="Times New Roman"/>
                <a:ea typeface="Calibri"/>
              </a:rPr>
              <a:t>з них був заснований в 1965 році</a:t>
            </a:r>
            <a:r>
              <a:rPr lang="uk-UA" sz="2400" dirty="0" smtClean="0">
                <a:solidFill>
                  <a:srgbClr val="334455"/>
                </a:solidFill>
                <a:latin typeface="Times New Roman"/>
                <a:ea typeface="Calibri"/>
              </a:rPr>
              <a:t>?</a:t>
            </a:r>
            <a:endParaRPr lang="ru-RU" sz="2400" dirty="0">
              <a:latin typeface="Times New Roman"/>
              <a:ea typeface="Calibri"/>
            </a:endParaRPr>
          </a:p>
          <a:p>
            <a:r>
              <a:rPr lang="uk-UA" sz="2400" dirty="0">
                <a:solidFill>
                  <a:srgbClr val="334455"/>
                </a:solidFill>
                <a:latin typeface="Times New Roman"/>
                <a:ea typeface="Calibri"/>
              </a:rPr>
              <a:t/>
            </a:r>
            <a:br>
              <a:rPr lang="uk-UA" sz="2400" dirty="0">
                <a:solidFill>
                  <a:srgbClr val="334455"/>
                </a:solidFill>
                <a:latin typeface="Times New Roman"/>
                <a:ea typeface="Calibri"/>
              </a:rPr>
            </a:br>
            <a:endParaRPr lang="ru-RU" sz="24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9885" y="548680"/>
            <a:ext cx="2638425" cy="2093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3068960"/>
            <a:ext cx="2713856"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11560" y="5877272"/>
            <a:ext cx="6048672" cy="461665"/>
          </a:xfrm>
          <a:prstGeom prst="rect">
            <a:avLst/>
          </a:prstGeom>
          <a:noFill/>
        </p:spPr>
        <p:txBody>
          <a:bodyPr wrap="square" rtlCol="0">
            <a:spAutoFit/>
          </a:bodyPr>
          <a:lstStyle/>
          <a:p>
            <a:r>
              <a:rPr lang="uk-UA" sz="2400" b="1" i="1" dirty="0">
                <a:solidFill>
                  <a:srgbClr val="334455"/>
                </a:solidFill>
                <a:latin typeface="Times New Roman"/>
                <a:ea typeface="Calibri"/>
              </a:rPr>
              <a:t>Національний заповідник Хортиця</a:t>
            </a:r>
            <a:endParaRPr lang="ru-RU" i="1" dirty="0"/>
          </a:p>
        </p:txBody>
      </p:sp>
    </p:spTree>
    <p:extLst>
      <p:ext uri="{BB962C8B-B14F-4D97-AF65-F5344CB8AC3E}">
        <p14:creationId xmlns:p14="http://schemas.microsoft.com/office/powerpoint/2010/main" val="236409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188641"/>
            <a:ext cx="8352928" cy="3672408"/>
          </a:xfrm>
        </p:spPr>
        <p:txBody>
          <a:bodyPr>
            <a:normAutofit/>
          </a:bodyPr>
          <a:lstStyle/>
          <a:p>
            <a:r>
              <a:rPr lang="uk-UA" sz="2400" dirty="0">
                <a:solidFill>
                  <a:srgbClr val="545454"/>
                </a:solidFill>
                <a:latin typeface="Times New Roman"/>
                <a:ea typeface="Calibri"/>
              </a:rPr>
              <a:t>4. Однією з екологічних проблем є знищення лісів, ліси знищуються зі швидкістю </a:t>
            </a:r>
            <a:r>
              <a:rPr lang="ru-RU" sz="2400" dirty="0">
                <a:solidFill>
                  <a:srgbClr val="545454"/>
                </a:solidFill>
                <a:latin typeface="Times New Roman"/>
                <a:ea typeface="Calibri"/>
              </a:rPr>
              <a:t>100 тис. км</a:t>
            </a:r>
            <a:r>
              <a:rPr lang="uk-UA" sz="2400" baseline="30000" dirty="0">
                <a:solidFill>
                  <a:srgbClr val="545454"/>
                </a:solidFill>
                <a:latin typeface="Times New Roman"/>
                <a:ea typeface="Calibri"/>
              </a:rPr>
              <a:t>2</a:t>
            </a:r>
            <a:r>
              <a:rPr lang="ru-RU" sz="2400" dirty="0">
                <a:solidFill>
                  <a:srgbClr val="545454"/>
                </a:solidFill>
                <a:latin typeface="Times New Roman"/>
                <a:ea typeface="Calibri"/>
              </a:rPr>
              <a:t> за </a:t>
            </a:r>
            <a:r>
              <a:rPr lang="ru-RU" sz="2400" dirty="0" err="1">
                <a:solidFill>
                  <a:srgbClr val="545454"/>
                </a:solidFill>
                <a:latin typeface="Times New Roman"/>
                <a:ea typeface="Calibri"/>
              </a:rPr>
              <a:t>рік</a:t>
            </a:r>
            <a:r>
              <a:rPr lang="ru-RU" sz="2400" dirty="0">
                <a:solidFill>
                  <a:srgbClr val="545454"/>
                </a:solidFill>
                <a:latin typeface="Times New Roman"/>
                <a:ea typeface="Calibri"/>
              </a:rPr>
              <a:t>. </a:t>
            </a:r>
            <a:r>
              <a:rPr lang="ru-RU" sz="2400" dirty="0">
                <a:solidFill>
                  <a:srgbClr val="606060"/>
                </a:solidFill>
                <a:latin typeface="Times New Roman"/>
                <a:ea typeface="Calibri"/>
              </a:rPr>
              <a:t>У </a:t>
            </a:r>
            <a:r>
              <a:rPr lang="ru-RU" sz="2400" dirty="0" err="1">
                <a:solidFill>
                  <a:srgbClr val="606060"/>
                </a:solidFill>
                <a:latin typeface="Times New Roman"/>
                <a:ea typeface="Calibri"/>
              </a:rPr>
              <a:t>деяких</a:t>
            </a:r>
            <a:r>
              <a:rPr lang="ru-RU" sz="2400" dirty="0">
                <a:solidFill>
                  <a:srgbClr val="606060"/>
                </a:solidFill>
                <a:latin typeface="Times New Roman"/>
                <a:ea typeface="Calibri"/>
              </a:rPr>
              <a:t> </a:t>
            </a:r>
            <a:r>
              <a:rPr lang="ru-RU" sz="2400" dirty="0" err="1">
                <a:solidFill>
                  <a:srgbClr val="606060"/>
                </a:solidFill>
                <a:latin typeface="Times New Roman"/>
                <a:ea typeface="Calibri"/>
              </a:rPr>
              <a:t>регіонах</a:t>
            </a:r>
            <a:r>
              <a:rPr lang="ru-RU" sz="2400" dirty="0">
                <a:solidFill>
                  <a:srgbClr val="606060"/>
                </a:solidFill>
                <a:latin typeface="Times New Roman"/>
                <a:ea typeface="Calibri"/>
              </a:rPr>
              <a:t>, </a:t>
            </a:r>
            <a:r>
              <a:rPr lang="ru-RU" sz="2400" dirty="0" err="1">
                <a:solidFill>
                  <a:srgbClr val="606060"/>
                </a:solidFill>
                <a:latin typeface="Times New Roman"/>
                <a:ea typeface="Calibri"/>
              </a:rPr>
              <a:t>наприклад</a:t>
            </a:r>
            <a:r>
              <a:rPr lang="ru-RU" sz="2400" dirty="0">
                <a:solidFill>
                  <a:srgbClr val="606060"/>
                </a:solidFill>
                <a:latin typeface="Times New Roman"/>
                <a:ea typeface="Calibri"/>
              </a:rPr>
              <a:t> в </a:t>
            </a:r>
            <a:r>
              <a:rPr lang="ru-RU" sz="2400" dirty="0" err="1">
                <a:solidFill>
                  <a:srgbClr val="606060"/>
                </a:solidFill>
                <a:latin typeface="Times New Roman"/>
                <a:ea typeface="Calibri"/>
              </a:rPr>
              <a:t>західній</a:t>
            </a:r>
            <a:r>
              <a:rPr lang="ru-RU" sz="2400" dirty="0">
                <a:solidFill>
                  <a:srgbClr val="606060"/>
                </a:solidFill>
                <a:latin typeface="Times New Roman"/>
                <a:ea typeface="Calibri"/>
              </a:rPr>
              <a:t> </a:t>
            </a:r>
            <a:r>
              <a:rPr lang="ru-RU" sz="2400" dirty="0" err="1">
                <a:solidFill>
                  <a:srgbClr val="606060"/>
                </a:solidFill>
                <a:latin typeface="Times New Roman"/>
                <a:ea typeface="Calibri"/>
              </a:rPr>
              <a:t>Африці</a:t>
            </a:r>
            <a:r>
              <a:rPr lang="ru-RU" sz="2400" dirty="0">
                <a:solidFill>
                  <a:srgbClr val="606060"/>
                </a:solidFill>
                <a:latin typeface="Times New Roman"/>
                <a:ea typeface="Calibri"/>
              </a:rPr>
              <a:t> </a:t>
            </a:r>
            <a:r>
              <a:rPr lang="ru-RU" sz="2400" dirty="0" err="1">
                <a:solidFill>
                  <a:srgbClr val="606060"/>
                </a:solidFill>
                <a:latin typeface="Times New Roman"/>
                <a:ea typeface="Calibri"/>
              </a:rPr>
              <a:t>вже</a:t>
            </a:r>
            <a:r>
              <a:rPr lang="ru-RU" sz="2400" dirty="0">
                <a:solidFill>
                  <a:srgbClr val="606060"/>
                </a:solidFill>
                <a:latin typeface="Times New Roman"/>
                <a:ea typeface="Calibri"/>
              </a:rPr>
              <a:t> </a:t>
            </a:r>
            <a:r>
              <a:rPr lang="ru-RU" sz="2400" dirty="0" err="1">
                <a:solidFill>
                  <a:srgbClr val="606060"/>
                </a:solidFill>
                <a:latin typeface="Times New Roman"/>
                <a:ea typeface="Calibri"/>
              </a:rPr>
              <a:t>зникло</a:t>
            </a:r>
            <a:r>
              <a:rPr lang="ru-RU" sz="2400" dirty="0">
                <a:solidFill>
                  <a:srgbClr val="606060"/>
                </a:solidFill>
                <a:latin typeface="Times New Roman"/>
                <a:ea typeface="Calibri"/>
              </a:rPr>
              <a:t> </a:t>
            </a:r>
            <a:r>
              <a:rPr lang="ru-RU" sz="2400" dirty="0" err="1">
                <a:solidFill>
                  <a:srgbClr val="606060"/>
                </a:solidFill>
                <a:latin typeface="Times New Roman"/>
                <a:ea typeface="Calibri"/>
              </a:rPr>
              <a:t>близько</a:t>
            </a:r>
            <a:r>
              <a:rPr lang="ru-RU" sz="2400" dirty="0">
                <a:solidFill>
                  <a:srgbClr val="606060"/>
                </a:solidFill>
                <a:latin typeface="Times New Roman"/>
                <a:ea typeface="Calibri"/>
              </a:rPr>
              <a:t> 90% </a:t>
            </a:r>
            <a:r>
              <a:rPr lang="ru-RU" sz="2400" dirty="0" err="1">
                <a:solidFill>
                  <a:srgbClr val="606060"/>
                </a:solidFill>
                <a:latin typeface="Times New Roman"/>
                <a:ea typeface="Calibri"/>
              </a:rPr>
              <a:t>лісу</a:t>
            </a:r>
            <a:r>
              <a:rPr lang="ru-RU" sz="2400" dirty="0">
                <a:solidFill>
                  <a:srgbClr val="606060"/>
                </a:solidFill>
                <a:latin typeface="Times New Roman"/>
                <a:ea typeface="Calibri"/>
              </a:rPr>
              <a:t>.  </a:t>
            </a:r>
            <a:r>
              <a:rPr lang="ru-RU" sz="2400" dirty="0" err="1">
                <a:solidFill>
                  <a:srgbClr val="606060"/>
                </a:solidFill>
                <a:latin typeface="Times New Roman"/>
                <a:ea typeface="Calibri"/>
              </a:rPr>
              <a:t>Знищення</a:t>
            </a:r>
            <a:r>
              <a:rPr lang="ru-RU" sz="2400" dirty="0">
                <a:solidFill>
                  <a:srgbClr val="606060"/>
                </a:solidFill>
                <a:latin typeface="Times New Roman"/>
                <a:ea typeface="Calibri"/>
              </a:rPr>
              <a:t> такого </a:t>
            </a:r>
            <a:r>
              <a:rPr lang="ru-RU" sz="2400" dirty="0" err="1">
                <a:solidFill>
                  <a:srgbClr val="606060"/>
                </a:solidFill>
                <a:latin typeface="Times New Roman"/>
                <a:ea typeface="Calibri"/>
              </a:rPr>
              <a:t>величезного</a:t>
            </a:r>
            <a:r>
              <a:rPr lang="ru-RU" sz="2400" dirty="0">
                <a:solidFill>
                  <a:srgbClr val="606060"/>
                </a:solidFill>
                <a:latin typeface="Times New Roman"/>
                <a:ea typeface="Calibri"/>
              </a:rPr>
              <a:t> </a:t>
            </a:r>
            <a:r>
              <a:rPr lang="ru-RU" sz="2400" dirty="0" err="1">
                <a:solidFill>
                  <a:srgbClr val="606060"/>
                </a:solidFill>
                <a:latin typeface="Times New Roman"/>
                <a:ea typeface="Calibri"/>
              </a:rPr>
              <a:t>масиву</a:t>
            </a:r>
            <a:r>
              <a:rPr lang="ru-RU" sz="2400" dirty="0">
                <a:solidFill>
                  <a:srgbClr val="606060"/>
                </a:solidFill>
                <a:latin typeface="Times New Roman"/>
                <a:ea typeface="Calibri"/>
              </a:rPr>
              <a:t> </a:t>
            </a:r>
            <a:r>
              <a:rPr lang="ru-RU" sz="2400" dirty="0" err="1">
                <a:solidFill>
                  <a:srgbClr val="606060"/>
                </a:solidFill>
                <a:latin typeface="Times New Roman"/>
                <a:ea typeface="Calibri"/>
              </a:rPr>
              <a:t>призведе</a:t>
            </a:r>
            <a:r>
              <a:rPr lang="ru-RU" sz="2400" dirty="0">
                <a:solidFill>
                  <a:srgbClr val="606060"/>
                </a:solidFill>
                <a:latin typeface="Times New Roman"/>
                <a:ea typeface="Calibri"/>
              </a:rPr>
              <a:t> до </a:t>
            </a:r>
            <a:r>
              <a:rPr lang="ru-RU" sz="2400" dirty="0" err="1">
                <a:solidFill>
                  <a:srgbClr val="606060"/>
                </a:solidFill>
                <a:latin typeface="Times New Roman"/>
                <a:ea typeface="Calibri"/>
              </a:rPr>
              <a:t>екологічної</a:t>
            </a:r>
            <a:r>
              <a:rPr lang="ru-RU" sz="2400" dirty="0">
                <a:solidFill>
                  <a:srgbClr val="606060"/>
                </a:solidFill>
                <a:latin typeface="Times New Roman"/>
                <a:ea typeface="Calibri"/>
              </a:rPr>
              <a:t> </a:t>
            </a:r>
            <a:r>
              <a:rPr lang="ru-RU" sz="2400" dirty="0" err="1">
                <a:solidFill>
                  <a:srgbClr val="606060"/>
                </a:solidFill>
                <a:latin typeface="Times New Roman"/>
                <a:ea typeface="Calibri"/>
              </a:rPr>
              <a:t>катастрофи</a:t>
            </a:r>
            <a:r>
              <a:rPr lang="ru-RU" sz="2400" dirty="0">
                <a:solidFill>
                  <a:srgbClr val="606060"/>
                </a:solidFill>
                <a:latin typeface="Times New Roman"/>
                <a:ea typeface="Calibri"/>
              </a:rPr>
              <a:t>. </a:t>
            </a:r>
            <a:r>
              <a:rPr lang="ru-RU" sz="2400" dirty="0" err="1">
                <a:solidFill>
                  <a:srgbClr val="606060"/>
                </a:solidFill>
                <a:latin typeface="Times New Roman"/>
                <a:ea typeface="Calibri"/>
              </a:rPr>
              <a:t>Адже</a:t>
            </a:r>
            <a:r>
              <a:rPr lang="ru-RU" sz="2400" dirty="0">
                <a:solidFill>
                  <a:srgbClr val="606060"/>
                </a:solidFill>
                <a:latin typeface="Times New Roman"/>
                <a:ea typeface="Calibri"/>
              </a:rPr>
              <a:t> складно </a:t>
            </a:r>
            <a:r>
              <a:rPr lang="ru-RU" sz="2400" dirty="0" err="1">
                <a:solidFill>
                  <a:srgbClr val="606060"/>
                </a:solidFill>
                <a:latin typeface="Times New Roman"/>
                <a:ea typeface="Calibri"/>
              </a:rPr>
              <a:t>оцінити</a:t>
            </a:r>
            <a:r>
              <a:rPr lang="ru-RU" sz="2400" dirty="0">
                <a:solidFill>
                  <a:srgbClr val="606060"/>
                </a:solidFill>
                <a:latin typeface="Times New Roman"/>
                <a:ea typeface="Calibri"/>
              </a:rPr>
              <a:t> ту роль, яку </a:t>
            </a:r>
            <a:r>
              <a:rPr lang="ru-RU" sz="2400" dirty="0" err="1">
                <a:solidFill>
                  <a:srgbClr val="606060"/>
                </a:solidFill>
                <a:latin typeface="Times New Roman"/>
                <a:ea typeface="Calibri"/>
              </a:rPr>
              <a:t>відіграють</a:t>
            </a:r>
            <a:r>
              <a:rPr lang="ru-RU" sz="2400" dirty="0">
                <a:solidFill>
                  <a:srgbClr val="606060"/>
                </a:solidFill>
                <a:latin typeface="Times New Roman"/>
                <a:ea typeface="Calibri"/>
              </a:rPr>
              <a:t> </a:t>
            </a:r>
            <a:r>
              <a:rPr lang="ru-RU" sz="2400" dirty="0" err="1">
                <a:solidFill>
                  <a:srgbClr val="606060"/>
                </a:solidFill>
                <a:latin typeface="Times New Roman"/>
                <a:ea typeface="Calibri"/>
              </a:rPr>
              <a:t>ліси</a:t>
            </a:r>
            <a:r>
              <a:rPr lang="ru-RU" sz="2400" dirty="0">
                <a:solidFill>
                  <a:srgbClr val="606060"/>
                </a:solidFill>
                <a:latin typeface="Times New Roman"/>
                <a:ea typeface="Calibri"/>
              </a:rPr>
              <a:t> в </a:t>
            </a:r>
            <a:r>
              <a:rPr lang="ru-RU" sz="2400" dirty="0" err="1">
                <a:solidFill>
                  <a:srgbClr val="606060"/>
                </a:solidFill>
                <a:latin typeface="Times New Roman"/>
                <a:ea typeface="Calibri"/>
              </a:rPr>
              <a:t>житті</a:t>
            </a:r>
            <a:r>
              <a:rPr lang="ru-RU" sz="2400" dirty="0">
                <a:solidFill>
                  <a:srgbClr val="606060"/>
                </a:solidFill>
                <a:latin typeface="Times New Roman"/>
                <a:ea typeface="Calibri"/>
              </a:rPr>
              <a:t> </a:t>
            </a:r>
            <a:r>
              <a:rPr lang="ru-RU" sz="2400" dirty="0" err="1">
                <a:solidFill>
                  <a:srgbClr val="606060"/>
                </a:solidFill>
                <a:latin typeface="Times New Roman"/>
                <a:ea typeface="Calibri"/>
              </a:rPr>
              <a:t>людства</a:t>
            </a:r>
            <a:r>
              <a:rPr lang="uk-UA" sz="2400" dirty="0">
                <a:solidFill>
                  <a:srgbClr val="606060"/>
                </a:solidFill>
                <a:latin typeface="Times New Roman"/>
                <a:ea typeface="Calibri"/>
              </a:rPr>
              <a:t>. </a:t>
            </a:r>
            <a:r>
              <a:rPr lang="ru-RU" sz="2400" dirty="0">
                <a:solidFill>
                  <a:srgbClr val="606060"/>
                </a:solidFill>
                <a:latin typeface="Times New Roman"/>
                <a:ea typeface="Calibri"/>
              </a:rPr>
              <a:t>За </a:t>
            </a:r>
            <a:r>
              <a:rPr lang="ru-RU" sz="2400" dirty="0" err="1">
                <a:solidFill>
                  <a:srgbClr val="606060"/>
                </a:solidFill>
                <a:latin typeface="Times New Roman"/>
                <a:ea typeface="Calibri"/>
              </a:rPr>
              <a:t>останні</a:t>
            </a:r>
            <a:r>
              <a:rPr lang="ru-RU" sz="2400" dirty="0">
                <a:solidFill>
                  <a:srgbClr val="606060"/>
                </a:solidFill>
                <a:latin typeface="Times New Roman"/>
                <a:ea typeface="Calibri"/>
              </a:rPr>
              <a:t> 300 </a:t>
            </a:r>
            <a:r>
              <a:rPr lang="ru-RU" sz="2400" dirty="0" err="1">
                <a:solidFill>
                  <a:srgbClr val="606060"/>
                </a:solidFill>
                <a:latin typeface="Times New Roman"/>
                <a:ea typeface="Calibri"/>
              </a:rPr>
              <a:t>років</a:t>
            </a:r>
            <a:r>
              <a:rPr lang="ru-RU" sz="2400" dirty="0">
                <a:solidFill>
                  <a:srgbClr val="606060"/>
                </a:solidFill>
                <a:latin typeface="Times New Roman"/>
                <a:ea typeface="Calibri"/>
              </a:rPr>
              <a:t> </a:t>
            </a:r>
            <a:r>
              <a:rPr lang="ru-RU" sz="2400" dirty="0" err="1">
                <a:solidFill>
                  <a:srgbClr val="606060"/>
                </a:solidFill>
                <a:latin typeface="Times New Roman"/>
                <a:ea typeface="Calibri"/>
              </a:rPr>
              <a:t>людиною</a:t>
            </a:r>
            <a:r>
              <a:rPr lang="ru-RU" sz="2400" dirty="0">
                <a:solidFill>
                  <a:srgbClr val="606060"/>
                </a:solidFill>
                <a:latin typeface="Times New Roman"/>
                <a:ea typeface="Calibri"/>
              </a:rPr>
              <a:t> </a:t>
            </a:r>
            <a:r>
              <a:rPr lang="ru-RU" sz="2400" dirty="0" err="1">
                <a:solidFill>
                  <a:srgbClr val="606060"/>
                </a:solidFill>
                <a:latin typeface="Times New Roman"/>
                <a:ea typeface="Calibri"/>
              </a:rPr>
              <a:t>знищено</a:t>
            </a:r>
            <a:r>
              <a:rPr lang="ru-RU" sz="2400" dirty="0">
                <a:solidFill>
                  <a:srgbClr val="606060"/>
                </a:solidFill>
                <a:latin typeface="Times New Roman"/>
                <a:ea typeface="Calibri"/>
              </a:rPr>
              <a:t> 66% </a:t>
            </a:r>
            <a:r>
              <a:rPr lang="ru-RU" sz="2400" dirty="0" err="1">
                <a:solidFill>
                  <a:srgbClr val="606060"/>
                </a:solidFill>
                <a:latin typeface="Times New Roman"/>
                <a:ea typeface="Calibri"/>
              </a:rPr>
              <a:t>всіх</a:t>
            </a:r>
            <a:r>
              <a:rPr lang="ru-RU" sz="2400" dirty="0">
                <a:solidFill>
                  <a:srgbClr val="606060"/>
                </a:solidFill>
                <a:latin typeface="Times New Roman"/>
                <a:ea typeface="Calibri"/>
              </a:rPr>
              <a:t> </a:t>
            </a:r>
            <a:r>
              <a:rPr lang="ru-RU" sz="2400" dirty="0" err="1">
                <a:solidFill>
                  <a:srgbClr val="606060"/>
                </a:solidFill>
                <a:latin typeface="Times New Roman"/>
                <a:ea typeface="Calibri"/>
              </a:rPr>
              <a:t>лісів</a:t>
            </a:r>
            <a:r>
              <a:rPr lang="ru-RU" sz="2400" dirty="0">
                <a:solidFill>
                  <a:srgbClr val="606060"/>
                </a:solidFill>
                <a:latin typeface="Times New Roman"/>
                <a:ea typeface="Calibri"/>
              </a:rPr>
              <a:t> </a:t>
            </a:r>
            <a:r>
              <a:rPr lang="ru-RU" sz="2400" dirty="0" err="1">
                <a:solidFill>
                  <a:srgbClr val="606060"/>
                </a:solidFill>
                <a:latin typeface="Times New Roman"/>
                <a:ea typeface="Calibri"/>
              </a:rPr>
              <a:t>Землі</a:t>
            </a:r>
            <a:r>
              <a:rPr lang="uk-UA" sz="2400" dirty="0">
                <a:solidFill>
                  <a:srgbClr val="606060"/>
                </a:solidFill>
                <a:latin typeface="Times New Roman"/>
                <a:ea typeface="Calibri"/>
              </a:rPr>
              <a:t>. До яких наслідків вже привело знищення лісів в </a:t>
            </a:r>
            <a:r>
              <a:rPr lang="uk-UA" sz="2400" dirty="0" smtClean="0">
                <a:solidFill>
                  <a:srgbClr val="606060"/>
                </a:solidFill>
                <a:latin typeface="Times New Roman"/>
                <a:ea typeface="Calibri"/>
              </a:rPr>
              <a:t>Карпатах? </a:t>
            </a:r>
            <a:endParaRPr lang="ru-RU" sz="24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371" y="3645024"/>
            <a:ext cx="5283693" cy="3024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11560" y="3861048"/>
            <a:ext cx="3168352" cy="1200329"/>
          </a:xfrm>
          <a:prstGeom prst="rect">
            <a:avLst/>
          </a:prstGeom>
          <a:noFill/>
        </p:spPr>
        <p:txBody>
          <a:bodyPr wrap="square" rtlCol="0">
            <a:spAutoFit/>
          </a:bodyPr>
          <a:lstStyle/>
          <a:p>
            <a:r>
              <a:rPr lang="uk-UA" b="1" i="1" dirty="0">
                <a:solidFill>
                  <a:srgbClr val="5E5C4E"/>
                </a:solidFill>
                <a:latin typeface="Times New Roman"/>
                <a:ea typeface="Calibri"/>
              </a:rPr>
              <a:t>зникнення лісів у гірських районах зумовлює збільшення кількості гірських зсувів і </a:t>
            </a:r>
            <a:r>
              <a:rPr lang="uk-UA" b="1" i="1" dirty="0" err="1">
                <a:solidFill>
                  <a:srgbClr val="5E5C4E"/>
                </a:solidFill>
                <a:latin typeface="Times New Roman"/>
                <a:ea typeface="Calibri"/>
              </a:rPr>
              <a:t>селей</a:t>
            </a:r>
            <a:endParaRPr lang="ru-RU" b="1" dirty="0"/>
          </a:p>
        </p:txBody>
      </p:sp>
    </p:spTree>
    <p:extLst>
      <p:ext uri="{BB962C8B-B14F-4D97-AF65-F5344CB8AC3E}">
        <p14:creationId xmlns:p14="http://schemas.microsoft.com/office/powerpoint/2010/main" val="1438051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404664"/>
            <a:ext cx="8352928" cy="4275813"/>
          </a:xfrm>
        </p:spPr>
        <p:txBody>
          <a:bodyPr/>
          <a:lstStyle/>
          <a:p>
            <a:pPr algn="just">
              <a:spcAft>
                <a:spcPts val="900"/>
              </a:spcAft>
            </a:pPr>
            <a:r>
              <a:rPr lang="uk-UA" sz="2400" dirty="0">
                <a:solidFill>
                  <a:srgbClr val="5E5C4E"/>
                </a:solidFill>
                <a:latin typeface="Times New Roman"/>
                <a:ea typeface="Times New Roman"/>
              </a:rPr>
              <a:t>5. Ще однією - не менш важливою ніж попередні проблеми, є проблема відходів. Збитки від них - це не лише величезні площі землі, зайняті звалищами,  а й смертельні дози </a:t>
            </a:r>
            <a:r>
              <a:rPr lang="ru-RU" sz="2400" dirty="0" err="1">
                <a:solidFill>
                  <a:srgbClr val="5E5C4E"/>
                </a:solidFill>
                <a:latin typeface="Times New Roman"/>
                <a:ea typeface="Times New Roman"/>
              </a:rPr>
              <a:t>різних</a:t>
            </a:r>
            <a:r>
              <a:rPr lang="ru-RU" sz="2400" dirty="0">
                <a:solidFill>
                  <a:srgbClr val="5E5C4E"/>
                </a:solidFill>
                <a:latin typeface="Times New Roman"/>
                <a:ea typeface="Times New Roman"/>
              </a:rPr>
              <a:t> </a:t>
            </a:r>
            <a:r>
              <a:rPr lang="ru-RU" sz="2400" dirty="0" err="1" smtClean="0">
                <a:solidFill>
                  <a:srgbClr val="5E5C4E"/>
                </a:solidFill>
                <a:latin typeface="Times New Roman"/>
                <a:ea typeface="Times New Roman"/>
              </a:rPr>
              <a:t>токсичних</a:t>
            </a:r>
            <a:r>
              <a:rPr lang="ru-RU" sz="2400" dirty="0" smtClean="0">
                <a:solidFill>
                  <a:srgbClr val="5E5C4E"/>
                </a:solidFill>
                <a:latin typeface="Times New Roman"/>
                <a:ea typeface="Times New Roman"/>
              </a:rPr>
              <a:t> </a:t>
            </a:r>
            <a:r>
              <a:rPr lang="ru-RU" sz="2400" dirty="0" err="1" smtClean="0">
                <a:solidFill>
                  <a:srgbClr val="5E5C4E"/>
                </a:solidFill>
                <a:latin typeface="Times New Roman"/>
                <a:ea typeface="Times New Roman"/>
              </a:rPr>
              <a:t>речовин</a:t>
            </a:r>
            <a:r>
              <a:rPr lang="ru-RU" sz="2400" dirty="0" smtClean="0">
                <a:solidFill>
                  <a:srgbClr val="5E5C4E"/>
                </a:solidFill>
                <a:latin typeface="Times New Roman"/>
                <a:ea typeface="Times New Roman"/>
              </a:rPr>
              <a:t>. </a:t>
            </a:r>
            <a:r>
              <a:rPr lang="ru-RU" sz="2400" dirty="0" err="1">
                <a:solidFill>
                  <a:srgbClr val="5E5C4E"/>
                </a:solidFill>
                <a:latin typeface="Times New Roman"/>
                <a:ea typeface="Times New Roman"/>
              </a:rPr>
              <a:t>Здавалося</a:t>
            </a:r>
            <a:r>
              <a:rPr lang="ru-RU" sz="2400" dirty="0">
                <a:solidFill>
                  <a:srgbClr val="5E5C4E"/>
                </a:solidFill>
                <a:latin typeface="Times New Roman"/>
                <a:ea typeface="Times New Roman"/>
              </a:rPr>
              <a:t> б, </a:t>
            </a:r>
            <a:r>
              <a:rPr lang="ru-RU" sz="2400" dirty="0" err="1">
                <a:solidFill>
                  <a:srgbClr val="5E5C4E"/>
                </a:solidFill>
                <a:latin typeface="Times New Roman"/>
                <a:ea typeface="Times New Roman"/>
              </a:rPr>
              <a:t>дрібниця</a:t>
            </a:r>
            <a:r>
              <a:rPr lang="ru-RU" sz="2400" dirty="0">
                <a:solidFill>
                  <a:srgbClr val="5E5C4E"/>
                </a:solidFill>
                <a:latin typeface="Times New Roman"/>
                <a:ea typeface="Times New Roman"/>
              </a:rPr>
              <a:t> - </a:t>
            </a:r>
            <a:r>
              <a:rPr lang="ru-RU" sz="2400" dirty="0" err="1">
                <a:solidFill>
                  <a:srgbClr val="5E5C4E"/>
                </a:solidFill>
                <a:latin typeface="Times New Roman"/>
                <a:ea typeface="Times New Roman"/>
              </a:rPr>
              <a:t>биті</a:t>
            </a:r>
            <a:r>
              <a:rPr lang="ru-RU" sz="2400" dirty="0">
                <a:solidFill>
                  <a:srgbClr val="5E5C4E"/>
                </a:solidFill>
                <a:latin typeface="Times New Roman"/>
                <a:ea typeface="Times New Roman"/>
              </a:rPr>
              <a:t> </a:t>
            </a:r>
            <a:r>
              <a:rPr lang="ru-RU" sz="2400" dirty="0" err="1">
                <a:solidFill>
                  <a:srgbClr val="5E5C4E"/>
                </a:solidFill>
                <a:latin typeface="Times New Roman"/>
                <a:ea typeface="Times New Roman"/>
              </a:rPr>
              <a:t>люмінісцентні</a:t>
            </a:r>
            <a:r>
              <a:rPr lang="ru-RU" sz="2400" dirty="0">
                <a:solidFill>
                  <a:srgbClr val="5E5C4E"/>
                </a:solidFill>
                <a:latin typeface="Times New Roman"/>
                <a:ea typeface="Times New Roman"/>
              </a:rPr>
              <a:t> </a:t>
            </a:r>
            <a:r>
              <a:rPr lang="ru-RU" sz="2400" dirty="0" err="1">
                <a:solidFill>
                  <a:srgbClr val="5E5C4E"/>
                </a:solidFill>
                <a:latin typeface="Times New Roman"/>
                <a:ea typeface="Times New Roman"/>
              </a:rPr>
              <a:t>лампи</a:t>
            </a:r>
            <a:r>
              <a:rPr lang="ru-RU" sz="2400" dirty="0">
                <a:solidFill>
                  <a:srgbClr val="5E5C4E"/>
                </a:solidFill>
                <a:latin typeface="Times New Roman"/>
                <a:ea typeface="Times New Roman"/>
              </a:rPr>
              <a:t> на </a:t>
            </a:r>
            <a:r>
              <a:rPr lang="ru-RU" sz="2400" dirty="0" err="1">
                <a:solidFill>
                  <a:srgbClr val="5E5C4E"/>
                </a:solidFill>
                <a:latin typeface="Times New Roman"/>
                <a:ea typeface="Times New Roman"/>
              </a:rPr>
              <a:t>звалищах</a:t>
            </a:r>
            <a:r>
              <a:rPr lang="ru-RU" sz="2400" dirty="0">
                <a:solidFill>
                  <a:srgbClr val="5E5C4E"/>
                </a:solidFill>
                <a:latin typeface="Times New Roman"/>
                <a:ea typeface="Times New Roman"/>
              </a:rPr>
              <a:t>. Але </a:t>
            </a:r>
            <a:r>
              <a:rPr lang="ru-RU" sz="2400" dirty="0" err="1">
                <a:solidFill>
                  <a:srgbClr val="5E5C4E"/>
                </a:solidFill>
                <a:latin typeface="Times New Roman"/>
                <a:ea typeface="Times New Roman"/>
              </a:rPr>
              <a:t>кожна</a:t>
            </a:r>
            <a:r>
              <a:rPr lang="ru-RU" sz="2400" dirty="0">
                <a:solidFill>
                  <a:srgbClr val="5E5C4E"/>
                </a:solidFill>
                <a:latin typeface="Times New Roman"/>
                <a:ea typeface="Times New Roman"/>
              </a:rPr>
              <a:t> </a:t>
            </a:r>
            <a:r>
              <a:rPr lang="ru-RU" sz="2400" dirty="0" err="1">
                <a:solidFill>
                  <a:srgbClr val="5E5C4E"/>
                </a:solidFill>
                <a:latin typeface="Times New Roman"/>
                <a:ea typeface="Times New Roman"/>
              </a:rPr>
              <a:t>така</a:t>
            </a:r>
            <a:r>
              <a:rPr lang="ru-RU" sz="2400" dirty="0">
                <a:solidFill>
                  <a:srgbClr val="5E5C4E"/>
                </a:solidFill>
                <a:latin typeface="Times New Roman"/>
                <a:ea typeface="Times New Roman"/>
              </a:rPr>
              <a:t> лампа </a:t>
            </a:r>
            <a:r>
              <a:rPr lang="ru-RU" sz="2400" dirty="0" err="1">
                <a:solidFill>
                  <a:srgbClr val="5E5C4E"/>
                </a:solidFill>
                <a:latin typeface="Times New Roman"/>
                <a:ea typeface="Times New Roman"/>
              </a:rPr>
              <a:t>містить</a:t>
            </a:r>
            <a:r>
              <a:rPr lang="ru-RU" sz="2400" dirty="0">
                <a:solidFill>
                  <a:srgbClr val="5E5C4E"/>
                </a:solidFill>
                <a:latin typeface="Times New Roman"/>
                <a:ea typeface="Times New Roman"/>
              </a:rPr>
              <a:t> </a:t>
            </a:r>
            <a:r>
              <a:rPr lang="uk-UA" sz="2400" dirty="0">
                <a:solidFill>
                  <a:srgbClr val="5E5C4E"/>
                </a:solidFill>
                <a:latin typeface="Times New Roman"/>
                <a:ea typeface="Times New Roman"/>
              </a:rPr>
              <a:t>метал</a:t>
            </a:r>
            <a:r>
              <a:rPr lang="ru-RU" sz="2400" dirty="0">
                <a:solidFill>
                  <a:srgbClr val="5E5C4E"/>
                </a:solidFill>
                <a:latin typeface="Times New Roman"/>
                <a:ea typeface="Times New Roman"/>
              </a:rPr>
              <a:t>, </a:t>
            </a:r>
            <a:r>
              <a:rPr lang="ru-RU" sz="2400" dirty="0" err="1">
                <a:solidFill>
                  <a:srgbClr val="5E5C4E"/>
                </a:solidFill>
                <a:latin typeface="Times New Roman"/>
                <a:ea typeface="Times New Roman"/>
              </a:rPr>
              <a:t>що</a:t>
            </a:r>
            <a:r>
              <a:rPr lang="ru-RU" sz="2400" dirty="0">
                <a:solidFill>
                  <a:srgbClr val="5E5C4E"/>
                </a:solidFill>
                <a:latin typeface="Times New Roman"/>
                <a:ea typeface="Times New Roman"/>
              </a:rPr>
              <a:t> </a:t>
            </a:r>
            <a:r>
              <a:rPr lang="ru-RU" sz="2400" dirty="0" err="1">
                <a:solidFill>
                  <a:srgbClr val="5E5C4E"/>
                </a:solidFill>
                <a:latin typeface="Times New Roman"/>
                <a:ea typeface="Times New Roman"/>
              </a:rPr>
              <a:t>здатн</a:t>
            </a:r>
            <a:r>
              <a:rPr lang="uk-UA" sz="2400" dirty="0" err="1">
                <a:solidFill>
                  <a:srgbClr val="5E5C4E"/>
                </a:solidFill>
                <a:latin typeface="Times New Roman"/>
                <a:ea typeface="Times New Roman"/>
              </a:rPr>
              <a:t>ий</a:t>
            </a:r>
            <a:r>
              <a:rPr lang="ru-RU" sz="2400" dirty="0">
                <a:solidFill>
                  <a:srgbClr val="5E5C4E"/>
                </a:solidFill>
                <a:latin typeface="Times New Roman"/>
                <a:ea typeface="Times New Roman"/>
              </a:rPr>
              <a:t> </a:t>
            </a:r>
            <a:r>
              <a:rPr lang="ru-RU" sz="2400" dirty="0" err="1">
                <a:solidFill>
                  <a:srgbClr val="5E5C4E"/>
                </a:solidFill>
                <a:latin typeface="Times New Roman"/>
                <a:ea typeface="Times New Roman"/>
              </a:rPr>
              <a:t>отруїти</a:t>
            </a:r>
            <a:r>
              <a:rPr lang="ru-RU" sz="2400" dirty="0">
                <a:solidFill>
                  <a:srgbClr val="5E5C4E"/>
                </a:solidFill>
                <a:latin typeface="Times New Roman"/>
                <a:ea typeface="Times New Roman"/>
              </a:rPr>
              <a:t> </a:t>
            </a:r>
            <a:r>
              <a:rPr lang="ru-RU" sz="2400" dirty="0" err="1">
                <a:solidFill>
                  <a:srgbClr val="5E5C4E"/>
                </a:solidFill>
                <a:latin typeface="Times New Roman"/>
                <a:ea typeface="Times New Roman"/>
              </a:rPr>
              <a:t>близько</a:t>
            </a:r>
            <a:r>
              <a:rPr lang="ru-RU" sz="2400" dirty="0">
                <a:solidFill>
                  <a:srgbClr val="5E5C4E"/>
                </a:solidFill>
                <a:latin typeface="Times New Roman"/>
                <a:ea typeface="Times New Roman"/>
              </a:rPr>
              <a:t> 500 м</a:t>
            </a:r>
            <a:r>
              <a:rPr lang="uk-UA" sz="2400" baseline="30000" dirty="0">
                <a:solidFill>
                  <a:srgbClr val="5E5C4E"/>
                </a:solidFill>
                <a:latin typeface="Times New Roman"/>
                <a:ea typeface="Times New Roman"/>
              </a:rPr>
              <a:t>3</a:t>
            </a:r>
            <a:r>
              <a:rPr lang="ru-RU" sz="2400" dirty="0">
                <a:solidFill>
                  <a:srgbClr val="5E5C4E"/>
                </a:solidFill>
                <a:latin typeface="Times New Roman"/>
                <a:ea typeface="Times New Roman"/>
              </a:rPr>
              <a:t> </a:t>
            </a:r>
            <a:r>
              <a:rPr lang="ru-RU" sz="2400" dirty="0" err="1">
                <a:solidFill>
                  <a:srgbClr val="5E5C4E"/>
                </a:solidFill>
                <a:latin typeface="Times New Roman"/>
                <a:ea typeface="Times New Roman"/>
              </a:rPr>
              <a:t>повітря</a:t>
            </a:r>
            <a:r>
              <a:rPr lang="ru-RU" sz="2400" dirty="0">
                <a:solidFill>
                  <a:srgbClr val="5E5C4E"/>
                </a:solidFill>
                <a:latin typeface="Times New Roman"/>
                <a:ea typeface="Times New Roman"/>
              </a:rPr>
              <a:t>. </a:t>
            </a:r>
            <a:r>
              <a:rPr lang="uk-UA" sz="2400" dirty="0">
                <a:solidFill>
                  <a:srgbClr val="5E5C4E"/>
                </a:solidFill>
                <a:latin typeface="Times New Roman"/>
                <a:ea typeface="Times New Roman"/>
              </a:rPr>
              <a:t>Що це за метал? </a:t>
            </a:r>
            <a:endParaRPr lang="ru-RU" sz="1400" dirty="0">
              <a:latin typeface="Times New Roman"/>
              <a:ea typeface="Times New Roman"/>
            </a:endParaRPr>
          </a:p>
          <a:p>
            <a:endParaRPr lang="ru-RU"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3212976"/>
            <a:ext cx="4968552"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83568" y="3212976"/>
            <a:ext cx="2372122" cy="461665"/>
          </a:xfrm>
          <a:prstGeom prst="rect">
            <a:avLst/>
          </a:prstGeom>
          <a:noFill/>
        </p:spPr>
        <p:txBody>
          <a:bodyPr wrap="square" rtlCol="0">
            <a:spAutoFit/>
          </a:bodyPr>
          <a:lstStyle/>
          <a:p>
            <a:r>
              <a:rPr lang="uk-UA" sz="2400" b="1" i="1" dirty="0" smtClean="0">
                <a:latin typeface="Times New Roman" panose="02020603050405020304" pitchFamily="18" charset="0"/>
                <a:cs typeface="Times New Roman" panose="02020603050405020304" pitchFamily="18" charset="0"/>
              </a:rPr>
              <a:t>ртуть</a:t>
            </a:r>
            <a:endParaRPr lang="ru-RU" sz="24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5873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476672"/>
            <a:ext cx="7520940" cy="2232248"/>
          </a:xfrm>
        </p:spPr>
        <p:txBody>
          <a:bodyPr/>
          <a:lstStyle/>
          <a:p>
            <a:pPr algn="ctr"/>
            <a:r>
              <a:rPr lang="uk-UA" sz="3600" b="1" dirty="0" smtClean="0"/>
              <a:t>І раунд </a:t>
            </a:r>
            <a:r>
              <a:rPr lang="uk-UA" sz="3600" dirty="0" smtClean="0"/>
              <a:t/>
            </a:r>
            <a:br>
              <a:rPr lang="uk-UA" sz="3600" dirty="0" smtClean="0"/>
            </a:br>
            <a:r>
              <a:rPr lang="uk-UA" dirty="0" err="1" smtClean="0"/>
              <a:t>АУТЕКОЛоГІЯ</a:t>
            </a:r>
            <a:r>
              <a:rPr lang="uk-UA" dirty="0" smtClean="0"/>
              <a:t> – вивчає ОКРЕМІ ВИДИ РОСЛИН, ТВАРИН ТА ПРИСТОСОВАНІСТЬ ДО УМОВ СЕРЕДОВИЩА</a:t>
            </a:r>
            <a:br>
              <a:rPr lang="uk-UA" dirty="0" smtClean="0"/>
            </a:br>
            <a:endParaRPr lang="ru-RU" dirty="0"/>
          </a:p>
        </p:txBody>
      </p:sp>
      <p:sp>
        <p:nvSpPr>
          <p:cNvPr id="45058" name="AutoShape 2" descr="Картинки по запросу картинки природы степи"/>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 name="TextBox 3"/>
          <p:cNvSpPr txBox="1"/>
          <p:nvPr/>
        </p:nvSpPr>
        <p:spPr>
          <a:xfrm>
            <a:off x="1619672" y="2924944"/>
            <a:ext cx="6192688" cy="1384995"/>
          </a:xfrm>
          <a:prstGeom prst="rect">
            <a:avLst/>
          </a:prstGeom>
          <a:noFill/>
        </p:spPr>
        <p:txBody>
          <a:bodyPr wrap="square" rtlCol="0">
            <a:spAutoFit/>
          </a:bodyPr>
          <a:lstStyle/>
          <a:p>
            <a:pPr marL="342900" indent="-342900">
              <a:buAutoNum type="arabicPeriod"/>
            </a:pPr>
            <a:r>
              <a:rPr lang="uk-UA" sz="2800" dirty="0" smtClean="0"/>
              <a:t>Назвати вид</a:t>
            </a:r>
          </a:p>
          <a:p>
            <a:pPr marL="342900" indent="-342900">
              <a:buAutoNum type="arabicPeriod"/>
            </a:pPr>
            <a:r>
              <a:rPr lang="uk-UA" sz="2800" dirty="0" smtClean="0"/>
              <a:t>Середовище його існування</a:t>
            </a:r>
          </a:p>
          <a:p>
            <a:pPr marL="342900" indent="-342900">
              <a:buAutoNum type="arabicPeriod"/>
            </a:pPr>
            <a:r>
              <a:rPr lang="uk-UA" sz="2800" dirty="0" smtClean="0"/>
              <a:t>Пристосованість до середовища</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332656"/>
            <a:ext cx="8424936" cy="4347821"/>
          </a:xfrm>
        </p:spPr>
        <p:txBody>
          <a:bodyPr/>
          <a:lstStyle/>
          <a:p>
            <a:pPr algn="just">
              <a:spcAft>
                <a:spcPts val="900"/>
              </a:spcAft>
            </a:pPr>
            <a:r>
              <a:rPr lang="uk-UA" sz="2400" dirty="0">
                <a:solidFill>
                  <a:srgbClr val="606060"/>
                </a:solidFill>
                <a:latin typeface="Times New Roman"/>
                <a:ea typeface="Times New Roman"/>
              </a:rPr>
              <a:t>6. </a:t>
            </a:r>
            <a:r>
              <a:rPr lang="ru-RU" sz="2400" dirty="0" err="1">
                <a:solidFill>
                  <a:srgbClr val="333333"/>
                </a:solidFill>
                <a:latin typeface="Times New Roman" panose="02020603050405020304" pitchFamily="18" charset="0"/>
                <a:cs typeface="Times New Roman" panose="02020603050405020304" pitchFamily="18" charset="0"/>
              </a:rPr>
              <a:t>Кислотність</a:t>
            </a:r>
            <a:r>
              <a:rPr lang="ru-RU" sz="2400" dirty="0">
                <a:solidFill>
                  <a:srgbClr val="333333"/>
                </a:solidFill>
                <a:latin typeface="Times New Roman" panose="02020603050405020304" pitchFamily="18" charset="0"/>
                <a:cs typeface="Times New Roman" panose="02020603050405020304" pitchFamily="18" charset="0"/>
              </a:rPr>
              <a:t> </a:t>
            </a:r>
            <a:r>
              <a:rPr lang="ru-RU" sz="2400" dirty="0" err="1">
                <a:solidFill>
                  <a:srgbClr val="333333"/>
                </a:solidFill>
                <a:latin typeface="Times New Roman" panose="02020603050405020304" pitchFamily="18" charset="0"/>
                <a:cs typeface="Times New Roman" panose="02020603050405020304" pitchFamily="18" charset="0"/>
              </a:rPr>
              <a:t>звичайного</a:t>
            </a:r>
            <a:r>
              <a:rPr lang="ru-RU" sz="2400" dirty="0">
                <a:solidFill>
                  <a:srgbClr val="333333"/>
                </a:solidFill>
                <a:latin typeface="Times New Roman" panose="02020603050405020304" pitchFamily="18" charset="0"/>
                <a:cs typeface="Times New Roman" panose="02020603050405020304" pitchFamily="18" charset="0"/>
              </a:rPr>
              <a:t> </a:t>
            </a:r>
            <a:r>
              <a:rPr lang="ru-RU" sz="2400" dirty="0" err="1">
                <a:solidFill>
                  <a:srgbClr val="333333"/>
                </a:solidFill>
                <a:latin typeface="Times New Roman" panose="02020603050405020304" pitchFamily="18" charset="0"/>
                <a:cs typeface="Times New Roman" panose="02020603050405020304" pitchFamily="18" charset="0"/>
              </a:rPr>
              <a:t>дощу</a:t>
            </a:r>
            <a:r>
              <a:rPr lang="ru-RU" sz="2400" dirty="0">
                <a:solidFill>
                  <a:srgbClr val="333333"/>
                </a:solidFill>
                <a:latin typeface="Times New Roman" panose="02020603050405020304" pitchFamily="18" charset="0"/>
                <a:cs typeface="Times New Roman" panose="02020603050405020304" pitchFamily="18" charset="0"/>
              </a:rPr>
              <a:t> - рН 5,6. </a:t>
            </a:r>
            <a:r>
              <a:rPr lang="ru-RU" sz="2400" dirty="0" err="1">
                <a:solidFill>
                  <a:srgbClr val="333333"/>
                </a:solidFill>
                <a:latin typeface="Times New Roman" panose="02020603050405020304" pitchFamily="18" charset="0"/>
                <a:cs typeface="Times New Roman" panose="02020603050405020304" pitchFamily="18" charset="0"/>
              </a:rPr>
              <a:t>Якщо</a:t>
            </a:r>
            <a:r>
              <a:rPr lang="ru-RU" sz="2400" dirty="0">
                <a:solidFill>
                  <a:srgbClr val="333333"/>
                </a:solidFill>
                <a:latin typeface="Times New Roman" panose="02020603050405020304" pitchFamily="18" charset="0"/>
                <a:cs typeface="Times New Roman" panose="02020603050405020304" pitchFamily="18" charset="0"/>
              </a:rPr>
              <a:t> </a:t>
            </a:r>
            <a:r>
              <a:rPr lang="ru-RU" sz="2400" dirty="0" err="1">
                <a:solidFill>
                  <a:srgbClr val="333333"/>
                </a:solidFill>
                <a:latin typeface="Times New Roman" panose="02020603050405020304" pitchFamily="18" charset="0"/>
                <a:cs typeface="Times New Roman" panose="02020603050405020304" pitchFamily="18" charset="0"/>
              </a:rPr>
              <a:t>рівень</a:t>
            </a:r>
            <a:r>
              <a:rPr lang="ru-RU" sz="2400" dirty="0">
                <a:solidFill>
                  <a:srgbClr val="333333"/>
                </a:solidFill>
                <a:latin typeface="Times New Roman" panose="02020603050405020304" pitchFamily="18" charset="0"/>
                <a:cs typeface="Times New Roman" panose="02020603050405020304" pitchFamily="18" charset="0"/>
              </a:rPr>
              <a:t> </a:t>
            </a:r>
            <a:r>
              <a:rPr lang="ru-RU" sz="2400" dirty="0" err="1">
                <a:solidFill>
                  <a:srgbClr val="333333"/>
                </a:solidFill>
                <a:latin typeface="Times New Roman" panose="02020603050405020304" pitchFamily="18" charset="0"/>
                <a:cs typeface="Times New Roman" panose="02020603050405020304" pitchFamily="18" charset="0"/>
              </a:rPr>
              <a:t>кислотності</a:t>
            </a:r>
            <a:r>
              <a:rPr lang="ru-RU" sz="2400" dirty="0">
                <a:solidFill>
                  <a:srgbClr val="333333"/>
                </a:solidFill>
                <a:latin typeface="Times New Roman" panose="02020603050405020304" pitchFamily="18" charset="0"/>
                <a:cs typeface="Times New Roman" panose="02020603050405020304" pitchFamily="18" charset="0"/>
              </a:rPr>
              <a:t> </a:t>
            </a:r>
            <a:r>
              <a:rPr lang="ru-RU" sz="2400" dirty="0" err="1">
                <a:solidFill>
                  <a:srgbClr val="333333"/>
                </a:solidFill>
                <a:latin typeface="Times New Roman" panose="02020603050405020304" pitchFamily="18" charset="0"/>
                <a:cs typeface="Times New Roman" panose="02020603050405020304" pitchFamily="18" charset="0"/>
              </a:rPr>
              <a:t>нижче</a:t>
            </a:r>
            <a:r>
              <a:rPr lang="ru-RU" sz="2400" dirty="0">
                <a:solidFill>
                  <a:srgbClr val="333333"/>
                </a:solidFill>
                <a:latin typeface="Times New Roman" panose="02020603050405020304" pitchFamily="18" charset="0"/>
                <a:cs typeface="Times New Roman" panose="02020603050405020304" pitchFamily="18" charset="0"/>
              </a:rPr>
              <a:t>, то </a:t>
            </a:r>
            <a:r>
              <a:rPr lang="ru-RU" sz="2400" dirty="0" err="1">
                <a:solidFill>
                  <a:srgbClr val="333333"/>
                </a:solidFill>
                <a:latin typeface="Times New Roman" panose="02020603050405020304" pitchFamily="18" charset="0"/>
                <a:cs typeface="Times New Roman" panose="02020603050405020304" pitchFamily="18" charset="0"/>
              </a:rPr>
              <a:t>дощ</a:t>
            </a:r>
            <a:r>
              <a:rPr lang="ru-RU" sz="2400" dirty="0">
                <a:solidFill>
                  <a:srgbClr val="333333"/>
                </a:solidFill>
                <a:latin typeface="Times New Roman" panose="02020603050405020304" pitchFamily="18" charset="0"/>
                <a:cs typeface="Times New Roman" panose="02020603050405020304" pitchFamily="18" charset="0"/>
              </a:rPr>
              <a:t> </a:t>
            </a:r>
            <a:r>
              <a:rPr lang="ru-RU" sz="2400" dirty="0" err="1">
                <a:solidFill>
                  <a:srgbClr val="333333"/>
                </a:solidFill>
                <a:latin typeface="Times New Roman" panose="02020603050405020304" pitchFamily="18" charset="0"/>
                <a:cs typeface="Times New Roman" panose="02020603050405020304" pitchFamily="18" charset="0"/>
              </a:rPr>
              <a:t>називають</a:t>
            </a:r>
            <a:r>
              <a:rPr lang="ru-RU" sz="2400" dirty="0">
                <a:solidFill>
                  <a:srgbClr val="333333"/>
                </a:solidFill>
                <a:latin typeface="Times New Roman" panose="02020603050405020304" pitchFamily="18" charset="0"/>
                <a:cs typeface="Times New Roman" panose="02020603050405020304" pitchFamily="18" charset="0"/>
              </a:rPr>
              <a:t> </a:t>
            </a:r>
            <a:r>
              <a:rPr lang="ru-RU" sz="2400" dirty="0" err="1">
                <a:solidFill>
                  <a:srgbClr val="333333"/>
                </a:solidFill>
                <a:latin typeface="Times New Roman" panose="02020603050405020304" pitchFamily="18" charset="0"/>
                <a:cs typeface="Times New Roman" panose="02020603050405020304" pitchFamily="18" charset="0"/>
              </a:rPr>
              <a:t>кислотним</a:t>
            </a:r>
            <a:r>
              <a:rPr lang="ru-RU" sz="2400" dirty="0">
                <a:solidFill>
                  <a:srgbClr val="333333"/>
                </a:solidFill>
                <a:latin typeface="Times New Roman" panose="02020603050405020304" pitchFamily="18" charset="0"/>
                <a:cs typeface="Times New Roman" panose="02020603050405020304" pitchFamily="18" charset="0"/>
              </a:rPr>
              <a:t>. При рН </a:t>
            </a:r>
            <a:r>
              <a:rPr lang="ru-RU" sz="2400" dirty="0" err="1">
                <a:solidFill>
                  <a:srgbClr val="333333"/>
                </a:solidFill>
                <a:latin typeface="Times New Roman" panose="02020603050405020304" pitchFamily="18" charset="0"/>
                <a:cs typeface="Times New Roman" panose="02020603050405020304" pitchFamily="18" charset="0"/>
              </a:rPr>
              <a:t>дощу</a:t>
            </a:r>
            <a:r>
              <a:rPr lang="ru-RU" sz="2400" dirty="0">
                <a:solidFill>
                  <a:srgbClr val="333333"/>
                </a:solidFill>
                <a:latin typeface="Times New Roman" panose="02020603050405020304" pitchFamily="18" charset="0"/>
                <a:cs typeface="Times New Roman" panose="02020603050405020304" pitchFamily="18" charset="0"/>
              </a:rPr>
              <a:t> 5,5 </a:t>
            </a:r>
            <a:r>
              <a:rPr lang="ru-RU" sz="2400" dirty="0" err="1">
                <a:solidFill>
                  <a:srgbClr val="333333"/>
                </a:solidFill>
                <a:latin typeface="Times New Roman" panose="02020603050405020304" pitchFamily="18" charset="0"/>
                <a:cs typeface="Times New Roman" panose="02020603050405020304" pitchFamily="18" charset="0"/>
              </a:rPr>
              <a:t>бактерії</a:t>
            </a:r>
            <a:r>
              <a:rPr lang="ru-RU" sz="2400" dirty="0">
                <a:solidFill>
                  <a:srgbClr val="333333"/>
                </a:solidFill>
                <a:latin typeface="Times New Roman" panose="02020603050405020304" pitchFamily="18" charset="0"/>
                <a:cs typeface="Times New Roman" panose="02020603050405020304" pitchFamily="18" charset="0"/>
              </a:rPr>
              <a:t> гинуть, а при 4,5 гинуть </a:t>
            </a:r>
            <a:r>
              <a:rPr lang="ru-RU" sz="2400" dirty="0" err="1">
                <a:solidFill>
                  <a:srgbClr val="333333"/>
                </a:solidFill>
                <a:latin typeface="Times New Roman" panose="02020603050405020304" pitchFamily="18" charset="0"/>
                <a:cs typeface="Times New Roman" panose="02020603050405020304" pitchFamily="18" charset="0"/>
              </a:rPr>
              <a:t>комахи</a:t>
            </a:r>
            <a:r>
              <a:rPr lang="ru-RU" sz="2400" dirty="0">
                <a:solidFill>
                  <a:srgbClr val="333333"/>
                </a:solidFill>
                <a:latin typeface="Times New Roman" panose="02020603050405020304" pitchFamily="18" charset="0"/>
                <a:cs typeface="Times New Roman" panose="02020603050405020304" pitchFamily="18" charset="0"/>
              </a:rPr>
              <a:t>, </a:t>
            </a:r>
            <a:r>
              <a:rPr lang="ru-RU" sz="2400" dirty="0" err="1">
                <a:solidFill>
                  <a:srgbClr val="333333"/>
                </a:solidFill>
                <a:latin typeface="Times New Roman" panose="02020603050405020304" pitchFamily="18" charset="0"/>
                <a:cs typeface="Times New Roman" panose="02020603050405020304" pitchFamily="18" charset="0"/>
              </a:rPr>
              <a:t>земноводні</a:t>
            </a:r>
            <a:r>
              <a:rPr lang="ru-RU" sz="2400" dirty="0">
                <a:solidFill>
                  <a:srgbClr val="333333"/>
                </a:solidFill>
                <a:latin typeface="Times New Roman" panose="02020603050405020304" pitchFamily="18" charset="0"/>
                <a:cs typeface="Times New Roman" panose="02020603050405020304" pitchFamily="18" charset="0"/>
              </a:rPr>
              <a:t> і </a:t>
            </a:r>
            <a:r>
              <a:rPr lang="ru-RU" sz="2400" dirty="0" err="1" smtClean="0">
                <a:solidFill>
                  <a:srgbClr val="333333"/>
                </a:solidFill>
                <a:latin typeface="Times New Roman" panose="02020603050405020304" pitchFamily="18" charset="0"/>
                <a:cs typeface="Times New Roman" panose="02020603050405020304" pitchFamily="18" charset="0"/>
              </a:rPr>
              <a:t>риби</a:t>
            </a:r>
            <a:r>
              <a:rPr lang="ru-RU" sz="2400" dirty="0" smtClean="0">
                <a:solidFill>
                  <a:srgbClr val="333333"/>
                </a:solidFill>
                <a:latin typeface="Times New Roman" panose="02020603050405020304" pitchFamily="18" charset="0"/>
                <a:cs typeface="Times New Roman" panose="02020603050405020304" pitchFamily="18" charset="0"/>
              </a:rPr>
              <a:t>. </a:t>
            </a:r>
            <a:r>
              <a:rPr lang="ru-RU" sz="2400" dirty="0" err="1" smtClean="0">
                <a:solidFill>
                  <a:srgbClr val="333333"/>
                </a:solidFill>
                <a:latin typeface="Times New Roman" panose="02020603050405020304" pitchFamily="18" charset="0"/>
                <a:cs typeface="Times New Roman" panose="02020603050405020304" pitchFamily="18" charset="0"/>
              </a:rPr>
              <a:t>Кислотні</a:t>
            </a:r>
            <a:r>
              <a:rPr lang="ru-RU" sz="2400" dirty="0" smtClean="0">
                <a:solidFill>
                  <a:srgbClr val="333333"/>
                </a:solidFill>
                <a:latin typeface="Times New Roman" panose="02020603050405020304" pitchFamily="18" charset="0"/>
                <a:cs typeface="Times New Roman" panose="02020603050405020304" pitchFamily="18" charset="0"/>
              </a:rPr>
              <a:t> </a:t>
            </a:r>
            <a:r>
              <a:rPr lang="ru-RU" sz="2400" dirty="0" err="1" smtClean="0">
                <a:solidFill>
                  <a:srgbClr val="333333"/>
                </a:solidFill>
                <a:latin typeface="Times New Roman" panose="02020603050405020304" pitchFamily="18" charset="0"/>
                <a:cs typeface="Times New Roman" panose="02020603050405020304" pitchFamily="18" charset="0"/>
              </a:rPr>
              <a:t>дощі</a:t>
            </a:r>
            <a:r>
              <a:rPr lang="ru-RU" sz="2400" dirty="0" smtClean="0">
                <a:solidFill>
                  <a:srgbClr val="333333"/>
                </a:solidFill>
                <a:latin typeface="Times New Roman" panose="02020603050405020304" pitchFamily="18" charset="0"/>
                <a:cs typeface="Times New Roman" panose="02020603050405020304" pitchFamily="18" charset="0"/>
              </a:rPr>
              <a:t> </a:t>
            </a:r>
            <a:r>
              <a:rPr lang="ru-RU" sz="2400" dirty="0" err="1" smtClean="0">
                <a:solidFill>
                  <a:srgbClr val="333333"/>
                </a:solidFill>
                <a:latin typeface="Times New Roman" panose="02020603050405020304" pitchFamily="18" charset="0"/>
                <a:cs typeface="Times New Roman" panose="02020603050405020304" pitchFamily="18" charset="0"/>
              </a:rPr>
              <a:t>небзпечні</a:t>
            </a:r>
            <a:r>
              <a:rPr lang="ru-RU" sz="2400" dirty="0" smtClean="0">
                <a:solidFill>
                  <a:srgbClr val="333333"/>
                </a:solidFill>
                <a:latin typeface="Times New Roman" panose="02020603050405020304" pitchFamily="18" charset="0"/>
                <a:cs typeface="Times New Roman" panose="02020603050405020304" pitchFamily="18" charset="0"/>
              </a:rPr>
              <a:t> і для </a:t>
            </a:r>
            <a:r>
              <a:rPr lang="ru-RU" sz="2400" dirty="0" err="1" smtClean="0">
                <a:solidFill>
                  <a:srgbClr val="333333"/>
                </a:solidFill>
                <a:latin typeface="Times New Roman" panose="02020603050405020304" pitchFamily="18" charset="0"/>
                <a:cs typeface="Times New Roman" panose="02020603050405020304" pitchFamily="18" charset="0"/>
              </a:rPr>
              <a:t>людини</a:t>
            </a:r>
            <a:r>
              <a:rPr lang="ru-RU" sz="2400" dirty="0" smtClean="0">
                <a:solidFill>
                  <a:srgbClr val="333333"/>
                </a:solidFill>
                <a:latin typeface="Times New Roman" panose="02020603050405020304" pitchFamily="18" charset="0"/>
                <a:cs typeface="Times New Roman" panose="02020603050405020304" pitchFamily="18" charset="0"/>
              </a:rPr>
              <a:t>. </a:t>
            </a:r>
            <a:r>
              <a:rPr lang="ru-RU" sz="2400" dirty="0" smtClean="0">
                <a:latin typeface="Times New Roman"/>
                <a:ea typeface="Times New Roman"/>
              </a:rPr>
              <a:t>Але </a:t>
            </a:r>
            <a:r>
              <a:rPr lang="ru-RU" sz="2400" dirty="0" err="1" smtClean="0">
                <a:latin typeface="Times New Roman"/>
                <a:ea typeface="Times New Roman"/>
              </a:rPr>
              <a:t>людина</a:t>
            </a:r>
            <a:r>
              <a:rPr lang="ru-RU" sz="2400" dirty="0" smtClean="0">
                <a:latin typeface="Times New Roman"/>
                <a:ea typeface="Times New Roman"/>
              </a:rPr>
              <a:t> </a:t>
            </a:r>
            <a:r>
              <a:rPr lang="ru-RU" sz="2400" dirty="0" err="1">
                <a:latin typeface="Times New Roman"/>
                <a:ea typeface="Times New Roman"/>
              </a:rPr>
              <a:t>може</a:t>
            </a:r>
            <a:r>
              <a:rPr lang="ru-RU" sz="2400" dirty="0">
                <a:latin typeface="Times New Roman"/>
                <a:ea typeface="Times New Roman"/>
              </a:rPr>
              <a:t> </a:t>
            </a:r>
            <a:r>
              <a:rPr lang="ru-RU" sz="2400" dirty="0" err="1">
                <a:latin typeface="Times New Roman"/>
                <a:ea typeface="Times New Roman"/>
              </a:rPr>
              <a:t>залишитися</a:t>
            </a:r>
            <a:r>
              <a:rPr lang="ru-RU" sz="2400" dirty="0">
                <a:latin typeface="Times New Roman"/>
                <a:ea typeface="Times New Roman"/>
              </a:rPr>
              <a:t> </a:t>
            </a:r>
            <a:r>
              <a:rPr lang="ru-RU" sz="2400" dirty="0" err="1">
                <a:latin typeface="Times New Roman"/>
                <a:ea typeface="Times New Roman"/>
              </a:rPr>
              <a:t>під</a:t>
            </a:r>
            <a:r>
              <a:rPr lang="ru-RU" sz="2400" dirty="0">
                <a:latin typeface="Times New Roman"/>
                <a:ea typeface="Times New Roman"/>
              </a:rPr>
              <a:t> </a:t>
            </a:r>
            <a:r>
              <a:rPr lang="ru-RU" sz="2400" dirty="0" err="1">
                <a:latin typeface="Times New Roman"/>
                <a:ea typeface="Times New Roman"/>
              </a:rPr>
              <a:t>дощем</a:t>
            </a:r>
            <a:r>
              <a:rPr lang="ru-RU" sz="2400" dirty="0">
                <a:latin typeface="Times New Roman"/>
                <a:ea typeface="Times New Roman"/>
              </a:rPr>
              <a:t> абсолютно сухою, </a:t>
            </a:r>
            <a:r>
              <a:rPr lang="ru-RU" sz="2400" dirty="0" err="1">
                <a:latin typeface="Times New Roman"/>
                <a:ea typeface="Times New Roman"/>
              </a:rPr>
              <a:t>якщо</a:t>
            </a:r>
            <a:r>
              <a:rPr lang="ru-RU" sz="2400" dirty="0">
                <a:latin typeface="Times New Roman"/>
                <a:ea typeface="Times New Roman"/>
              </a:rPr>
              <a:t> </a:t>
            </a:r>
            <a:r>
              <a:rPr lang="ru-RU" sz="2400" dirty="0" err="1">
                <a:latin typeface="Times New Roman"/>
                <a:ea typeface="Times New Roman"/>
              </a:rPr>
              <a:t>перебуває</a:t>
            </a:r>
            <a:r>
              <a:rPr lang="ru-RU" sz="2400" dirty="0">
                <a:latin typeface="Times New Roman"/>
                <a:ea typeface="Times New Roman"/>
              </a:rPr>
              <a:t> в </a:t>
            </a:r>
            <a:r>
              <a:rPr lang="uk-UA" sz="2400" dirty="0">
                <a:latin typeface="Times New Roman"/>
                <a:ea typeface="Times New Roman"/>
              </a:rPr>
              <a:t>певному місці</a:t>
            </a:r>
            <a:r>
              <a:rPr lang="ru-RU" sz="2400" dirty="0">
                <a:latin typeface="Times New Roman"/>
                <a:ea typeface="Times New Roman"/>
              </a:rPr>
              <a:t>. </a:t>
            </a:r>
            <a:r>
              <a:rPr lang="ru-RU" sz="2400" dirty="0" err="1">
                <a:latin typeface="Times New Roman"/>
                <a:ea typeface="Times New Roman"/>
              </a:rPr>
              <a:t>Насправді</a:t>
            </a:r>
            <a:r>
              <a:rPr lang="ru-RU" sz="2400" dirty="0">
                <a:latin typeface="Times New Roman"/>
                <a:ea typeface="Times New Roman"/>
              </a:rPr>
              <a:t> </a:t>
            </a:r>
            <a:r>
              <a:rPr lang="ru-RU" sz="2400" dirty="0" err="1" smtClean="0">
                <a:latin typeface="Times New Roman"/>
                <a:ea typeface="Times New Roman"/>
              </a:rPr>
              <a:t>дощі</a:t>
            </a:r>
            <a:r>
              <a:rPr lang="ru-RU" sz="2400" dirty="0" smtClean="0">
                <a:latin typeface="Times New Roman"/>
                <a:ea typeface="Times New Roman"/>
              </a:rPr>
              <a:t> </a:t>
            </a:r>
            <a:r>
              <a:rPr lang="uk-UA" sz="2400" dirty="0">
                <a:latin typeface="Times New Roman"/>
                <a:ea typeface="Times New Roman"/>
              </a:rPr>
              <a:t>в цьому місці</a:t>
            </a:r>
            <a:r>
              <a:rPr lang="ru-RU" sz="2400" dirty="0">
                <a:latin typeface="Times New Roman"/>
                <a:ea typeface="Times New Roman"/>
              </a:rPr>
              <a:t> </a:t>
            </a:r>
            <a:r>
              <a:rPr lang="ru-RU" sz="2400" dirty="0" err="1">
                <a:latin typeface="Times New Roman"/>
                <a:ea typeface="Times New Roman"/>
              </a:rPr>
              <a:t>бувають</a:t>
            </a:r>
            <a:r>
              <a:rPr lang="ru-RU" sz="2400" dirty="0">
                <a:latin typeface="Times New Roman"/>
                <a:ea typeface="Times New Roman"/>
              </a:rPr>
              <a:t>, але про </a:t>
            </a:r>
            <a:r>
              <a:rPr lang="ru-RU" sz="2400" dirty="0" err="1" smtClean="0">
                <a:latin typeface="Times New Roman"/>
                <a:ea typeface="Times New Roman"/>
              </a:rPr>
              <a:t>дощ</a:t>
            </a:r>
            <a:r>
              <a:rPr lang="ru-RU" sz="2400" dirty="0" smtClean="0">
                <a:latin typeface="Times New Roman"/>
                <a:ea typeface="Times New Roman"/>
              </a:rPr>
              <a:t> </a:t>
            </a:r>
            <a:r>
              <a:rPr lang="ru-RU" sz="2400" dirty="0" err="1">
                <a:latin typeface="Times New Roman"/>
                <a:ea typeface="Times New Roman"/>
              </a:rPr>
              <a:t>неможливо</a:t>
            </a:r>
            <a:r>
              <a:rPr lang="ru-RU" sz="2400" dirty="0">
                <a:latin typeface="Times New Roman"/>
                <a:ea typeface="Times New Roman"/>
              </a:rPr>
              <a:t> </a:t>
            </a:r>
            <a:r>
              <a:rPr lang="ru-RU" sz="2400" dirty="0" err="1">
                <a:latin typeface="Times New Roman"/>
                <a:ea typeface="Times New Roman"/>
              </a:rPr>
              <a:t>дізнатися</a:t>
            </a:r>
            <a:r>
              <a:rPr lang="uk-UA" sz="2400" dirty="0">
                <a:latin typeface="Times New Roman"/>
                <a:ea typeface="Times New Roman"/>
              </a:rPr>
              <a:t>. Що це за </a:t>
            </a:r>
            <a:r>
              <a:rPr lang="uk-UA" sz="2400" dirty="0" smtClean="0">
                <a:latin typeface="Times New Roman"/>
                <a:ea typeface="Times New Roman"/>
              </a:rPr>
              <a:t>місце? </a:t>
            </a:r>
            <a:endParaRPr lang="ru-RU" dirty="0"/>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356992"/>
            <a:ext cx="3195439"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971600" y="3558207"/>
            <a:ext cx="3168352" cy="461665"/>
          </a:xfrm>
          <a:prstGeom prst="rect">
            <a:avLst/>
          </a:prstGeom>
          <a:noFill/>
        </p:spPr>
        <p:txBody>
          <a:bodyPr wrap="square" rtlCol="0">
            <a:spAutoFit/>
          </a:bodyPr>
          <a:lstStyle/>
          <a:p>
            <a:r>
              <a:rPr lang="uk-UA" sz="2400" b="1" i="1" dirty="0" smtClean="0">
                <a:latin typeface="Times New Roman" panose="02020603050405020304" pitchFamily="18" charset="0"/>
                <a:cs typeface="Times New Roman" panose="02020603050405020304" pitchFamily="18" charset="0"/>
              </a:rPr>
              <a:t>Пустеля </a:t>
            </a:r>
            <a:endParaRPr lang="ru-RU" sz="24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1040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332657"/>
            <a:ext cx="8020372" cy="3960440"/>
          </a:xfrm>
        </p:spPr>
        <p:txBody>
          <a:bodyPr>
            <a:normAutofit/>
          </a:bodyPr>
          <a:lstStyle/>
          <a:p>
            <a:r>
              <a:rPr lang="uk-UA" dirty="0">
                <a:solidFill>
                  <a:srgbClr val="333333"/>
                </a:solidFill>
                <a:latin typeface="Times New Roman"/>
                <a:ea typeface="Calibri"/>
              </a:rPr>
              <a:t>7</a:t>
            </a:r>
            <a:r>
              <a:rPr lang="uk-UA" dirty="0">
                <a:solidFill>
                  <a:srgbClr val="333333"/>
                </a:solidFill>
                <a:latin typeface="Verdana"/>
                <a:ea typeface="Calibri"/>
                <a:cs typeface="Times New Roman"/>
              </a:rPr>
              <a:t>. </a:t>
            </a:r>
            <a:r>
              <a:rPr lang="uk-UA" sz="2800" dirty="0">
                <a:solidFill>
                  <a:srgbClr val="464646"/>
                </a:solidFill>
                <a:latin typeface="Times New Roman"/>
                <a:ea typeface="Calibri"/>
              </a:rPr>
              <a:t>Одним з найбільш екологічних будинків у світі можна вважати </a:t>
            </a:r>
            <a:r>
              <a:rPr lang="ru-RU" sz="2800" dirty="0" err="1">
                <a:solidFill>
                  <a:srgbClr val="464646"/>
                </a:solidFill>
                <a:latin typeface="Times New Roman"/>
                <a:ea typeface="Calibri"/>
              </a:rPr>
              <a:t>The</a:t>
            </a:r>
            <a:r>
              <a:rPr lang="ru-RU" sz="2800" dirty="0">
                <a:solidFill>
                  <a:srgbClr val="464646"/>
                </a:solidFill>
                <a:latin typeface="Times New Roman"/>
                <a:ea typeface="Calibri"/>
              </a:rPr>
              <a:t> </a:t>
            </a:r>
            <a:r>
              <a:rPr lang="ru-RU" sz="2800" dirty="0" err="1">
                <a:solidFill>
                  <a:srgbClr val="464646"/>
                </a:solidFill>
                <a:latin typeface="Times New Roman"/>
                <a:ea typeface="Calibri"/>
              </a:rPr>
              <a:t>Bahrain</a:t>
            </a:r>
            <a:r>
              <a:rPr lang="ru-RU" sz="2800" dirty="0">
                <a:solidFill>
                  <a:srgbClr val="464646"/>
                </a:solidFill>
                <a:latin typeface="Times New Roman"/>
                <a:ea typeface="Calibri"/>
              </a:rPr>
              <a:t> </a:t>
            </a:r>
            <a:r>
              <a:rPr lang="ru-RU" sz="2800" dirty="0" err="1">
                <a:solidFill>
                  <a:srgbClr val="464646"/>
                </a:solidFill>
                <a:latin typeface="Times New Roman"/>
                <a:ea typeface="Calibri"/>
              </a:rPr>
              <a:t>World</a:t>
            </a:r>
            <a:r>
              <a:rPr lang="ru-RU" sz="2800" dirty="0">
                <a:solidFill>
                  <a:srgbClr val="464646"/>
                </a:solidFill>
                <a:latin typeface="Times New Roman"/>
                <a:ea typeface="Calibri"/>
              </a:rPr>
              <a:t> </a:t>
            </a:r>
            <a:r>
              <a:rPr lang="ru-RU" sz="2800" dirty="0" err="1">
                <a:solidFill>
                  <a:srgbClr val="464646"/>
                </a:solidFill>
                <a:latin typeface="Times New Roman"/>
                <a:ea typeface="Calibri"/>
              </a:rPr>
              <a:t>Trade</a:t>
            </a:r>
            <a:r>
              <a:rPr lang="ru-RU" sz="2800" dirty="0">
                <a:solidFill>
                  <a:srgbClr val="464646"/>
                </a:solidFill>
                <a:latin typeface="Times New Roman"/>
                <a:ea typeface="Calibri"/>
              </a:rPr>
              <a:t> </a:t>
            </a:r>
            <a:r>
              <a:rPr lang="ru-RU" sz="2800" dirty="0" err="1">
                <a:solidFill>
                  <a:srgbClr val="464646"/>
                </a:solidFill>
                <a:latin typeface="Times New Roman"/>
                <a:ea typeface="Calibri"/>
              </a:rPr>
              <a:t>Center</a:t>
            </a:r>
            <a:r>
              <a:rPr lang="ru-RU" sz="2800" dirty="0">
                <a:solidFill>
                  <a:srgbClr val="464646"/>
                </a:solidFill>
                <a:latin typeface="Times New Roman"/>
                <a:ea typeface="Calibri"/>
              </a:rPr>
              <a:t> </a:t>
            </a:r>
            <a:r>
              <a:rPr lang="ru-RU" sz="2800" dirty="0" err="1">
                <a:solidFill>
                  <a:srgbClr val="464646"/>
                </a:solidFill>
                <a:latin typeface="Times New Roman"/>
                <a:ea typeface="Calibri"/>
              </a:rPr>
              <a:t>Towers</a:t>
            </a:r>
            <a:r>
              <a:rPr lang="uk-UA" sz="2800" dirty="0">
                <a:solidFill>
                  <a:srgbClr val="464646"/>
                </a:solidFill>
                <a:latin typeface="Times New Roman"/>
                <a:ea typeface="Calibri"/>
              </a:rPr>
              <a:t>, розташований у Бахрейні (острівна держава біля Саудівської Аравії). Цей дім здатен забезпечувати себе необхідною енергією сам. Це стає можливим завдяки роботі трьох гігантських приладів, які можуть виробляти до 1100 мегават енергії на рік.  Що це за прилад? </a:t>
            </a:r>
            <a:endParaRPr lang="ru-RU" sz="2800" dirty="0"/>
          </a:p>
        </p:txBody>
      </p:sp>
      <p:sp>
        <p:nvSpPr>
          <p:cNvPr id="2" name="TextBox 1"/>
          <p:cNvSpPr txBox="1"/>
          <p:nvPr/>
        </p:nvSpPr>
        <p:spPr>
          <a:xfrm>
            <a:off x="899592" y="4437112"/>
            <a:ext cx="2880320" cy="461665"/>
          </a:xfrm>
          <a:prstGeom prst="rect">
            <a:avLst/>
          </a:prstGeom>
          <a:noFill/>
        </p:spPr>
        <p:txBody>
          <a:bodyPr wrap="square" rtlCol="0">
            <a:spAutoFit/>
          </a:bodyPr>
          <a:lstStyle/>
          <a:p>
            <a:r>
              <a:rPr lang="uk-UA" sz="2400" b="1" i="1" dirty="0" err="1">
                <a:solidFill>
                  <a:srgbClr val="464646"/>
                </a:solidFill>
                <a:latin typeface="Times New Roman"/>
                <a:ea typeface="Calibri"/>
              </a:rPr>
              <a:t>В</a:t>
            </a:r>
            <a:r>
              <a:rPr lang="uk-UA" sz="2400" b="1" i="1" dirty="0" err="1" smtClean="0">
                <a:solidFill>
                  <a:srgbClr val="464646"/>
                </a:solidFill>
                <a:latin typeface="Times New Roman"/>
                <a:ea typeface="Calibri"/>
              </a:rPr>
              <a:t>ітрогенератор</a:t>
            </a:r>
            <a:endParaRPr lang="ru-RU" sz="2400" b="1" i="1" dirty="0"/>
          </a:p>
        </p:txBody>
      </p:sp>
    </p:spTree>
    <p:extLst>
      <p:ext uri="{BB962C8B-B14F-4D97-AF65-F5344CB8AC3E}">
        <p14:creationId xmlns:p14="http://schemas.microsoft.com/office/powerpoint/2010/main" val="327642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2960" y="332656"/>
            <a:ext cx="7520940" cy="4347821"/>
          </a:xfrm>
        </p:spPr>
        <p:txBody>
          <a:bodyPr>
            <a:normAutofit/>
          </a:bodyPr>
          <a:lstStyle/>
          <a:p>
            <a:r>
              <a:rPr lang="uk-UA" sz="2400" dirty="0" smtClean="0">
                <a:solidFill>
                  <a:srgbClr val="464646"/>
                </a:solidFill>
                <a:latin typeface="Times New Roman"/>
                <a:ea typeface="Calibri"/>
              </a:rPr>
              <a:t>8.</a:t>
            </a:r>
            <a:r>
              <a:rPr lang="uk-UA" sz="2400" dirty="0" smtClean="0">
                <a:solidFill>
                  <a:srgbClr val="212121"/>
                </a:solidFill>
                <a:latin typeface="Times New Roman"/>
                <a:ea typeface="Calibri"/>
              </a:rPr>
              <a:t> </a:t>
            </a:r>
            <a:r>
              <a:rPr lang="uk-UA" sz="2400" dirty="0">
                <a:solidFill>
                  <a:srgbClr val="212121"/>
                </a:solidFill>
                <a:latin typeface="Times New Roman"/>
                <a:ea typeface="Calibri"/>
              </a:rPr>
              <a:t>В якому місті України виробляють найбільш екологічно чисті ракети-носії в світі. </a:t>
            </a:r>
            <a:endParaRPr lang="ru-RU" sz="2400"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0987" y="1772816"/>
            <a:ext cx="2920933"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1772816"/>
            <a:ext cx="3479279"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516216" y="908720"/>
            <a:ext cx="2304256" cy="461665"/>
          </a:xfrm>
          <a:prstGeom prst="rect">
            <a:avLst/>
          </a:prstGeom>
          <a:noFill/>
        </p:spPr>
        <p:txBody>
          <a:bodyPr wrap="square" rtlCol="0">
            <a:spAutoFit/>
          </a:bodyPr>
          <a:lstStyle/>
          <a:p>
            <a:r>
              <a:rPr lang="uk-UA" sz="2400" b="1" i="1" dirty="0" err="1">
                <a:latin typeface="Times New Roman" panose="02020603050405020304" pitchFamily="18" charset="0"/>
                <a:cs typeface="Times New Roman" panose="02020603050405020304" pitchFamily="18" charset="0"/>
              </a:rPr>
              <a:t>м</a:t>
            </a:r>
            <a:r>
              <a:rPr lang="uk-UA" sz="2400" b="1" i="1" dirty="0" err="1" smtClean="0">
                <a:latin typeface="Times New Roman" panose="02020603050405020304" pitchFamily="18" charset="0"/>
                <a:cs typeface="Times New Roman" panose="02020603050405020304" pitchFamily="18" charset="0"/>
              </a:rPr>
              <a:t>.Дніпро</a:t>
            </a:r>
            <a:endParaRPr lang="ru-RU" sz="24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073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2960" y="476672"/>
            <a:ext cx="7520940" cy="4203805"/>
          </a:xfrm>
        </p:spPr>
        <p:txBody>
          <a:bodyPr>
            <a:normAutofit/>
          </a:bodyPr>
          <a:lstStyle/>
          <a:p>
            <a:r>
              <a:rPr lang="uk-UA" sz="2400" dirty="0">
                <a:solidFill>
                  <a:srgbClr val="212121"/>
                </a:solidFill>
                <a:latin typeface="Times New Roman"/>
                <a:ea typeface="Calibri"/>
              </a:rPr>
              <a:t>9. Тисячі гектарів посушливих земель у степних районах України в наслідок інтенсивного зрошування стали втрачати свою родючість через "білу отруту". Що таке  "біла отрута" Про яке явище йдеться мова? </a:t>
            </a:r>
            <a:endParaRPr lang="ru-RU" sz="24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852936"/>
            <a:ext cx="5328592"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228184" y="3068960"/>
            <a:ext cx="2592288" cy="461665"/>
          </a:xfrm>
          <a:prstGeom prst="rect">
            <a:avLst/>
          </a:prstGeom>
          <a:noFill/>
        </p:spPr>
        <p:txBody>
          <a:bodyPr wrap="square" rtlCol="0">
            <a:spAutoFit/>
          </a:bodyPr>
          <a:lstStyle/>
          <a:p>
            <a:r>
              <a:rPr lang="uk-UA" sz="2400" b="1" i="1" dirty="0" err="1" smtClean="0">
                <a:solidFill>
                  <a:srgbClr val="212121"/>
                </a:solidFill>
                <a:latin typeface="Times New Roman"/>
                <a:ea typeface="Calibri"/>
              </a:rPr>
              <a:t>Сіль,засолення</a:t>
            </a:r>
            <a:endParaRPr lang="ru-RU" sz="2400" b="1" i="1" dirty="0"/>
          </a:p>
        </p:txBody>
      </p:sp>
    </p:spTree>
    <p:extLst>
      <p:ext uri="{BB962C8B-B14F-4D97-AF65-F5344CB8AC3E}">
        <p14:creationId xmlns:p14="http://schemas.microsoft.com/office/powerpoint/2010/main" val="414784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7584" y="548680"/>
            <a:ext cx="7520940" cy="4248472"/>
          </a:xfrm>
        </p:spPr>
        <p:txBody>
          <a:bodyPr>
            <a:noAutofit/>
          </a:bodyPr>
          <a:lstStyle/>
          <a:p>
            <a:r>
              <a:rPr lang="uk-UA" sz="2000" dirty="0">
                <a:solidFill>
                  <a:srgbClr val="212121"/>
                </a:solidFill>
                <a:latin typeface="Times New Roman"/>
                <a:ea typeface="Calibri"/>
              </a:rPr>
              <a:t>10. Уявіть, що Ви мандруєте незнайомою місциною. Температура близько 17</a:t>
            </a:r>
            <a:r>
              <a:rPr lang="uk-UA" sz="2000" baseline="30000" dirty="0">
                <a:solidFill>
                  <a:srgbClr val="212121"/>
                </a:solidFill>
                <a:latin typeface="Times New Roman"/>
                <a:ea typeface="Calibri"/>
              </a:rPr>
              <a:t>0</a:t>
            </a:r>
            <a:r>
              <a:rPr lang="uk-UA" sz="2000" dirty="0">
                <a:solidFill>
                  <a:srgbClr val="212121"/>
                </a:solidFill>
                <a:latin typeface="Times New Roman"/>
                <a:ea typeface="Calibri"/>
              </a:rPr>
              <a:t>С, навкруги ростуть дерева, кущі, трави. Раптом Ви побачили тварину й зрозуміли, що не здатні визначити в якій півкулі - Північній чи Південній - Ви знаходитесь. Тварину, яку Ви побачили вважають </a:t>
            </a:r>
            <a:r>
              <a:rPr lang="ru-RU" sz="2000" dirty="0">
                <a:solidFill>
                  <a:srgbClr val="000000"/>
                </a:solidFill>
                <a:latin typeface="Tahoma"/>
                <a:ea typeface="Calibri"/>
              </a:rPr>
              <a:t> </a:t>
            </a:r>
            <a:r>
              <a:rPr lang="uk-UA" sz="2000" dirty="0">
                <a:solidFill>
                  <a:srgbClr val="000000"/>
                </a:solidFill>
                <a:latin typeface="Times New Roman"/>
                <a:ea typeface="Calibri"/>
              </a:rPr>
              <a:t>найшкідливішим гризуном. Це всеїдна тварина, яка нищить все вряд, швидко розмножується, стійка до отрут, холоду, радіації та інших несприятливих умов середовища. Якщо до цього додати її участь у поширенні небезпечних </a:t>
            </a:r>
            <a:r>
              <a:rPr lang="uk-UA" sz="2000" dirty="0" err="1">
                <a:solidFill>
                  <a:srgbClr val="000000"/>
                </a:solidFill>
                <a:latin typeface="Times New Roman"/>
                <a:ea typeface="Calibri"/>
              </a:rPr>
              <a:t>хвороб</a:t>
            </a:r>
            <a:r>
              <a:rPr lang="uk-UA" sz="2000" dirty="0">
                <a:solidFill>
                  <a:srgbClr val="000000"/>
                </a:solidFill>
                <a:latin typeface="Times New Roman"/>
                <a:ea typeface="Calibri"/>
              </a:rPr>
              <a:t>, у тому числі чуми, яка в Середньовіччі  знищувала пів-Європи, цю тварину можна вважати справжнім стихійним лихом. Яку тварину Ви </a:t>
            </a:r>
            <a:r>
              <a:rPr lang="uk-UA" sz="2000" dirty="0" smtClean="0">
                <a:solidFill>
                  <a:srgbClr val="000000"/>
                </a:solidFill>
                <a:latin typeface="Times New Roman"/>
                <a:ea typeface="Calibri"/>
              </a:rPr>
              <a:t>побачили</a:t>
            </a:r>
            <a:r>
              <a:rPr lang="uk-UA" sz="2000" dirty="0">
                <a:solidFill>
                  <a:srgbClr val="000000"/>
                </a:solidFill>
                <a:latin typeface="Times New Roman"/>
                <a:ea typeface="Calibri"/>
              </a:rPr>
              <a:t>?</a:t>
            </a:r>
            <a:endParaRPr lang="ru-RU" sz="2000" dirty="0"/>
          </a:p>
        </p:txBody>
      </p:sp>
      <p:sp>
        <p:nvSpPr>
          <p:cNvPr id="2" name="TextBox 1"/>
          <p:cNvSpPr txBox="1"/>
          <p:nvPr/>
        </p:nvSpPr>
        <p:spPr>
          <a:xfrm>
            <a:off x="1259632" y="4509119"/>
            <a:ext cx="3960440" cy="461665"/>
          </a:xfrm>
          <a:prstGeom prst="rect">
            <a:avLst/>
          </a:prstGeom>
          <a:noFill/>
        </p:spPr>
        <p:txBody>
          <a:bodyPr wrap="square" rtlCol="0">
            <a:spAutoFit/>
          </a:bodyPr>
          <a:lstStyle/>
          <a:p>
            <a:r>
              <a:rPr lang="uk-UA" sz="2400" b="1" i="1" dirty="0" smtClean="0"/>
              <a:t>Сірого пацюка</a:t>
            </a:r>
            <a:endParaRPr lang="ru-RU" sz="2400" b="1" i="1" dirty="0"/>
          </a:p>
        </p:txBody>
      </p:sp>
    </p:spTree>
    <p:extLst>
      <p:ext uri="{BB962C8B-B14F-4D97-AF65-F5344CB8AC3E}">
        <p14:creationId xmlns:p14="http://schemas.microsoft.com/office/powerpoint/2010/main" val="283416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2960" y="404664"/>
            <a:ext cx="7520940" cy="4275813"/>
          </a:xfrm>
        </p:spPr>
        <p:txBody>
          <a:bodyPr>
            <a:normAutofit/>
          </a:bodyPr>
          <a:lstStyle/>
          <a:p>
            <a:r>
              <a:rPr lang="uk-UA" sz="2400" dirty="0">
                <a:solidFill>
                  <a:srgbClr val="000000"/>
                </a:solidFill>
                <a:latin typeface="Times New Roman"/>
                <a:ea typeface="Calibri"/>
              </a:rPr>
              <a:t>11. </a:t>
            </a:r>
            <a:r>
              <a:rPr lang="ru-RU" sz="2400" dirty="0">
                <a:solidFill>
                  <a:srgbClr val="555555"/>
                </a:solidFill>
                <a:latin typeface="Times New Roman"/>
                <a:ea typeface="Calibri"/>
              </a:rPr>
              <a:t>Глобально </a:t>
            </a:r>
            <a:r>
              <a:rPr lang="ru-RU" sz="2400" dirty="0" err="1">
                <a:solidFill>
                  <a:srgbClr val="555555"/>
                </a:solidFill>
                <a:latin typeface="Times New Roman"/>
                <a:ea typeface="Calibri"/>
              </a:rPr>
              <a:t>постала</a:t>
            </a:r>
            <a:r>
              <a:rPr lang="ru-RU" sz="2400" dirty="0">
                <a:solidFill>
                  <a:srgbClr val="555555"/>
                </a:solidFill>
                <a:latin typeface="Times New Roman"/>
                <a:ea typeface="Calibri"/>
              </a:rPr>
              <a:t> в наш час </a:t>
            </a:r>
            <a:r>
              <a:rPr lang="ru-RU" sz="2400" dirty="0" err="1">
                <a:solidFill>
                  <a:srgbClr val="555555"/>
                </a:solidFill>
                <a:latin typeface="Times New Roman"/>
                <a:ea typeface="Calibri"/>
              </a:rPr>
              <a:t>геополітична</a:t>
            </a:r>
            <a:r>
              <a:rPr lang="ru-RU" sz="2400" dirty="0">
                <a:solidFill>
                  <a:srgbClr val="555555"/>
                </a:solidFill>
                <a:latin typeface="Times New Roman"/>
                <a:ea typeface="Calibri"/>
              </a:rPr>
              <a:t> проблема </a:t>
            </a:r>
            <a:r>
              <a:rPr lang="ru-RU" sz="2400" dirty="0" err="1">
                <a:solidFill>
                  <a:srgbClr val="555555"/>
                </a:solidFill>
                <a:latin typeface="Times New Roman"/>
                <a:ea typeface="Calibri"/>
              </a:rPr>
              <a:t>збереження</a:t>
            </a:r>
            <a:r>
              <a:rPr lang="ru-RU" sz="2400" dirty="0">
                <a:solidFill>
                  <a:srgbClr val="555555"/>
                </a:solidFill>
                <a:latin typeface="Times New Roman"/>
                <a:ea typeface="Calibri"/>
              </a:rPr>
              <a:t> миру. </a:t>
            </a:r>
            <a:r>
              <a:rPr lang="ru-RU" sz="2400" dirty="0" err="1">
                <a:solidFill>
                  <a:srgbClr val="555555"/>
                </a:solidFill>
                <a:latin typeface="Times New Roman"/>
                <a:ea typeface="Calibri"/>
              </a:rPr>
              <a:t>Воєнні</a:t>
            </a:r>
            <a:r>
              <a:rPr lang="ru-RU" sz="2400" dirty="0">
                <a:solidFill>
                  <a:srgbClr val="555555"/>
                </a:solidFill>
                <a:latin typeface="Times New Roman"/>
                <a:ea typeface="Calibri"/>
              </a:rPr>
              <a:t> </a:t>
            </a:r>
            <a:r>
              <a:rPr lang="ru-RU" sz="2400" dirty="0" err="1">
                <a:solidFill>
                  <a:srgbClr val="555555"/>
                </a:solidFill>
                <a:latin typeface="Times New Roman"/>
                <a:ea typeface="Calibri"/>
              </a:rPr>
              <a:t>конфлікти</a:t>
            </a:r>
            <a:r>
              <a:rPr lang="ru-RU" sz="2400" dirty="0">
                <a:solidFill>
                  <a:srgbClr val="555555"/>
                </a:solidFill>
                <a:latin typeface="Times New Roman"/>
                <a:ea typeface="Calibri"/>
              </a:rPr>
              <a:t> </a:t>
            </a:r>
            <a:r>
              <a:rPr lang="ru-RU" sz="2400" dirty="0" err="1">
                <a:solidFill>
                  <a:srgbClr val="555555"/>
                </a:solidFill>
                <a:latin typeface="Times New Roman"/>
                <a:ea typeface="Calibri"/>
              </a:rPr>
              <a:t>існували</a:t>
            </a:r>
            <a:r>
              <a:rPr lang="ru-RU" sz="2400" dirty="0">
                <a:solidFill>
                  <a:srgbClr val="555555"/>
                </a:solidFill>
                <a:latin typeface="Times New Roman"/>
                <a:ea typeface="Calibri"/>
              </a:rPr>
              <a:t> </a:t>
            </a:r>
            <a:r>
              <a:rPr lang="ru-RU" sz="2400" dirty="0" err="1">
                <a:solidFill>
                  <a:srgbClr val="555555"/>
                </a:solidFill>
                <a:latin typeface="Times New Roman"/>
                <a:ea typeface="Calibri"/>
              </a:rPr>
              <a:t>завжди</a:t>
            </a:r>
            <a:r>
              <a:rPr lang="ru-RU" sz="2400" dirty="0">
                <a:solidFill>
                  <a:srgbClr val="555555"/>
                </a:solidFill>
                <a:latin typeface="Times New Roman"/>
                <a:ea typeface="Calibri"/>
              </a:rPr>
              <a:t>.  Але вони </a:t>
            </a:r>
            <a:r>
              <a:rPr lang="ru-RU" sz="2400" dirty="0" err="1">
                <a:solidFill>
                  <a:srgbClr val="555555"/>
                </a:solidFill>
                <a:latin typeface="Times New Roman"/>
                <a:ea typeface="Calibri"/>
              </a:rPr>
              <a:t>ніколи</a:t>
            </a:r>
            <a:r>
              <a:rPr lang="ru-RU" sz="2400" dirty="0">
                <a:solidFill>
                  <a:srgbClr val="555555"/>
                </a:solidFill>
                <a:latin typeface="Times New Roman"/>
                <a:ea typeface="Calibri"/>
              </a:rPr>
              <a:t> так не </a:t>
            </a:r>
            <a:r>
              <a:rPr lang="ru-RU" sz="2400" dirty="0" err="1">
                <a:solidFill>
                  <a:srgbClr val="555555"/>
                </a:solidFill>
                <a:latin typeface="Times New Roman"/>
                <a:ea typeface="Calibri"/>
              </a:rPr>
              <a:t>загрожували</a:t>
            </a:r>
            <a:r>
              <a:rPr lang="ru-RU" sz="2400" dirty="0">
                <a:solidFill>
                  <a:srgbClr val="555555"/>
                </a:solidFill>
                <a:latin typeface="Times New Roman"/>
                <a:ea typeface="Calibri"/>
              </a:rPr>
              <a:t> </a:t>
            </a:r>
            <a:r>
              <a:rPr lang="ru-RU" sz="2400" dirty="0" err="1">
                <a:solidFill>
                  <a:srgbClr val="555555"/>
                </a:solidFill>
                <a:latin typeface="Times New Roman"/>
                <a:ea typeface="Calibri"/>
              </a:rPr>
              <a:t>всьому</a:t>
            </a:r>
            <a:r>
              <a:rPr lang="ru-RU" sz="2400" dirty="0">
                <a:solidFill>
                  <a:srgbClr val="555555"/>
                </a:solidFill>
                <a:latin typeface="Times New Roman"/>
                <a:ea typeface="Calibri"/>
              </a:rPr>
              <a:t> </a:t>
            </a:r>
            <a:r>
              <a:rPr lang="ru-RU" sz="2400" dirty="0" err="1">
                <a:solidFill>
                  <a:srgbClr val="555555"/>
                </a:solidFill>
                <a:latin typeface="Times New Roman"/>
                <a:ea typeface="Calibri"/>
              </a:rPr>
              <a:t>людству</a:t>
            </a:r>
            <a:r>
              <a:rPr lang="ru-RU" sz="2400" dirty="0">
                <a:solidFill>
                  <a:srgbClr val="555555"/>
                </a:solidFill>
                <a:latin typeface="Times New Roman"/>
                <a:ea typeface="Calibri"/>
              </a:rPr>
              <a:t>, як </a:t>
            </a:r>
            <a:r>
              <a:rPr lang="ru-RU" sz="2400" dirty="0" err="1">
                <a:solidFill>
                  <a:srgbClr val="555555"/>
                </a:solidFill>
                <a:latin typeface="Times New Roman"/>
                <a:ea typeface="Calibri"/>
              </a:rPr>
              <a:t>нині</a:t>
            </a:r>
            <a:r>
              <a:rPr lang="uk-UA" sz="2400" dirty="0">
                <a:solidFill>
                  <a:srgbClr val="555555"/>
                </a:solidFill>
                <a:latin typeface="Times New Roman"/>
                <a:ea typeface="Calibri"/>
              </a:rPr>
              <a:t>. Я</a:t>
            </a:r>
            <a:r>
              <a:rPr lang="ru-RU" sz="2400" dirty="0" err="1">
                <a:solidFill>
                  <a:srgbClr val="555555"/>
                </a:solidFill>
                <a:latin typeface="Times New Roman"/>
                <a:ea typeface="Calibri"/>
              </a:rPr>
              <a:t>кщо</a:t>
            </a:r>
            <a:r>
              <a:rPr lang="ru-RU" sz="2400" dirty="0">
                <a:solidFill>
                  <a:srgbClr val="555555"/>
                </a:solidFill>
                <a:latin typeface="Times New Roman"/>
                <a:ea typeface="Calibri"/>
              </a:rPr>
              <a:t> </a:t>
            </a:r>
            <a:r>
              <a:rPr lang="uk-UA" sz="2400" dirty="0">
                <a:solidFill>
                  <a:srgbClr val="555555"/>
                </a:solidFill>
                <a:latin typeface="Times New Roman"/>
                <a:ea typeface="Calibri"/>
              </a:rPr>
              <a:t>ці бомби </a:t>
            </a:r>
            <a:r>
              <a:rPr lang="ru-RU" sz="2400" dirty="0" err="1">
                <a:solidFill>
                  <a:srgbClr val="555555"/>
                </a:solidFill>
                <a:latin typeface="Times New Roman"/>
                <a:ea typeface="Calibri"/>
              </a:rPr>
              <a:t>вибухнуть</a:t>
            </a:r>
            <a:r>
              <a:rPr lang="ru-RU" sz="2400" dirty="0">
                <a:solidFill>
                  <a:srgbClr val="555555"/>
                </a:solidFill>
                <a:latin typeface="Times New Roman"/>
                <a:ea typeface="Calibri"/>
              </a:rPr>
              <a:t> </a:t>
            </a:r>
            <a:r>
              <a:rPr lang="ru-RU" sz="2400" dirty="0" err="1">
                <a:solidFill>
                  <a:srgbClr val="555555"/>
                </a:solidFill>
                <a:latin typeface="Times New Roman"/>
                <a:ea typeface="Calibri"/>
              </a:rPr>
              <a:t>одночасно</a:t>
            </a:r>
            <a:r>
              <a:rPr lang="ru-RU" sz="2400" dirty="0">
                <a:solidFill>
                  <a:srgbClr val="555555"/>
                </a:solidFill>
                <a:latin typeface="Times New Roman"/>
                <a:ea typeface="Calibri"/>
              </a:rPr>
              <a:t>, </a:t>
            </a:r>
            <a:r>
              <a:rPr lang="uk-UA" sz="2400" dirty="0">
                <a:solidFill>
                  <a:srgbClr val="555555"/>
                </a:solidFill>
                <a:latin typeface="Times New Roman"/>
                <a:ea typeface="Calibri"/>
              </a:rPr>
              <a:t>то</a:t>
            </a:r>
            <a:r>
              <a:rPr lang="ru-RU" sz="2400" dirty="0">
                <a:solidFill>
                  <a:srgbClr val="555555"/>
                </a:solidFill>
                <a:latin typeface="Times New Roman"/>
                <a:ea typeface="Calibri"/>
              </a:rPr>
              <a:t> Землю</a:t>
            </a:r>
            <a:r>
              <a:rPr lang="uk-UA" sz="2400" dirty="0">
                <a:solidFill>
                  <a:srgbClr val="555555"/>
                </a:solidFill>
                <a:latin typeface="Times New Roman"/>
                <a:ea typeface="Calibri"/>
              </a:rPr>
              <a:t> розірве </a:t>
            </a:r>
            <a:r>
              <a:rPr lang="ru-RU" sz="2400" dirty="0">
                <a:solidFill>
                  <a:srgbClr val="555555"/>
                </a:solidFill>
                <a:latin typeface="Times New Roman"/>
                <a:ea typeface="Calibri"/>
              </a:rPr>
              <a:t> на шматки.  </a:t>
            </a:r>
            <a:r>
              <a:rPr lang="uk-UA" sz="2400" dirty="0">
                <a:solidFill>
                  <a:srgbClr val="555555"/>
                </a:solidFill>
                <a:latin typeface="Times New Roman"/>
                <a:ea typeface="Calibri"/>
              </a:rPr>
              <a:t>Що це за зброя? </a:t>
            </a:r>
            <a:endParaRPr lang="ru-RU" sz="2400" dirty="0"/>
          </a:p>
        </p:txBody>
      </p:sp>
      <p:sp>
        <p:nvSpPr>
          <p:cNvPr id="2" name="TextBox 1"/>
          <p:cNvSpPr txBox="1"/>
          <p:nvPr/>
        </p:nvSpPr>
        <p:spPr>
          <a:xfrm>
            <a:off x="1331640" y="2924944"/>
            <a:ext cx="3600400" cy="461665"/>
          </a:xfrm>
          <a:prstGeom prst="rect">
            <a:avLst/>
          </a:prstGeom>
          <a:noFill/>
        </p:spPr>
        <p:txBody>
          <a:bodyPr wrap="square" rtlCol="0">
            <a:spAutoFit/>
          </a:bodyPr>
          <a:lstStyle/>
          <a:p>
            <a:r>
              <a:rPr lang="uk-UA" sz="2400" b="1" i="1" dirty="0" smtClean="0"/>
              <a:t>Атомні і </a:t>
            </a:r>
            <a:r>
              <a:rPr lang="uk-UA" sz="2400" b="1" i="1" dirty="0" err="1" smtClean="0"/>
              <a:t>водородні</a:t>
            </a:r>
            <a:r>
              <a:rPr lang="uk-UA" sz="2400" b="1" i="1" dirty="0" smtClean="0"/>
              <a:t> бомби</a:t>
            </a:r>
            <a:endParaRPr lang="ru-RU" sz="2400" b="1" i="1"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2420888"/>
            <a:ext cx="361568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4938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2960" y="404664"/>
            <a:ext cx="7520940" cy="4275813"/>
          </a:xfrm>
        </p:spPr>
        <p:txBody>
          <a:bodyPr>
            <a:normAutofit/>
          </a:bodyPr>
          <a:lstStyle/>
          <a:p>
            <a:r>
              <a:rPr lang="uk-UA" sz="2400" dirty="0">
                <a:latin typeface="Times New Roman"/>
                <a:ea typeface="Calibri"/>
              </a:rPr>
              <a:t>12. Озоновий шар захищає землю від ультрафіолетового випромінювання </a:t>
            </a:r>
            <a:r>
              <a:rPr lang="uk-UA" sz="2400" dirty="0">
                <a:solidFill>
                  <a:srgbClr val="555555"/>
                </a:solidFill>
                <a:latin typeface="Times New Roman"/>
                <a:ea typeface="Calibri"/>
              </a:rPr>
              <a:t>Проблема руйнації озонового шару та  зменшення концентрації озону у стратосфері,   призводить до надмірної кількість ультрафіолетової радіації.  Це явище є  шкідливим для живих організмів, зокрема збільшує ризик  захворювань населення. Які захворювання людини збільшуються на 2.6% при збільшені озонових дир на 1</a:t>
            </a:r>
            <a:r>
              <a:rPr lang="uk-UA" sz="2400" dirty="0" smtClean="0">
                <a:solidFill>
                  <a:srgbClr val="555555"/>
                </a:solidFill>
                <a:latin typeface="Times New Roman"/>
                <a:ea typeface="Calibri"/>
              </a:rPr>
              <a:t>%?</a:t>
            </a:r>
            <a:endParaRPr lang="ru-RU" sz="2400" dirty="0"/>
          </a:p>
        </p:txBody>
      </p:sp>
      <p:sp>
        <p:nvSpPr>
          <p:cNvPr id="2" name="TextBox 1"/>
          <p:cNvSpPr txBox="1"/>
          <p:nvPr/>
        </p:nvSpPr>
        <p:spPr>
          <a:xfrm>
            <a:off x="1259632" y="4005064"/>
            <a:ext cx="1800200" cy="461665"/>
          </a:xfrm>
          <a:prstGeom prst="rect">
            <a:avLst/>
          </a:prstGeom>
          <a:noFill/>
        </p:spPr>
        <p:txBody>
          <a:bodyPr wrap="square" rtlCol="0">
            <a:spAutoFit/>
          </a:bodyPr>
          <a:lstStyle/>
          <a:p>
            <a:r>
              <a:rPr lang="uk-UA" sz="2400" b="1" i="1" dirty="0" smtClean="0"/>
              <a:t>Рак шкіри</a:t>
            </a:r>
            <a:endParaRPr lang="ru-RU" sz="2400" b="1" i="1" dirty="0"/>
          </a:p>
        </p:txBody>
      </p:sp>
    </p:spTree>
    <p:extLst>
      <p:ext uri="{BB962C8B-B14F-4D97-AF65-F5344CB8AC3E}">
        <p14:creationId xmlns:p14="http://schemas.microsoft.com/office/powerpoint/2010/main" val="102484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404664"/>
            <a:ext cx="8280920" cy="4203805"/>
          </a:xfrm>
        </p:spPr>
        <p:txBody>
          <a:bodyPr>
            <a:normAutofit fontScale="92500" lnSpcReduction="20000"/>
          </a:bodyPr>
          <a:lstStyle/>
          <a:p>
            <a:pPr algn="just">
              <a:spcAft>
                <a:spcPts val="0"/>
              </a:spcAft>
            </a:pPr>
            <a:r>
              <a:rPr lang="uk-UA" dirty="0">
                <a:latin typeface="Times New Roman"/>
                <a:ea typeface="Calibri"/>
              </a:rPr>
              <a:t>13.</a:t>
            </a:r>
            <a:r>
              <a:rPr lang="uk-UA" sz="2000" dirty="0">
                <a:solidFill>
                  <a:srgbClr val="000000"/>
                </a:solidFill>
                <a:latin typeface="Arial"/>
                <a:ea typeface="Calibri"/>
              </a:rPr>
              <a:t> </a:t>
            </a:r>
            <a:r>
              <a:rPr lang="ru-RU" dirty="0" err="1">
                <a:solidFill>
                  <a:srgbClr val="000000"/>
                </a:solidFill>
                <a:latin typeface="Times New Roman"/>
                <a:ea typeface="Calibri"/>
              </a:rPr>
              <a:t>Ні</a:t>
            </a:r>
            <a:r>
              <a:rPr lang="ru-RU" dirty="0">
                <a:solidFill>
                  <a:srgbClr val="000000"/>
                </a:solidFill>
                <a:latin typeface="Times New Roman"/>
                <a:ea typeface="Calibri"/>
              </a:rPr>
              <a:t> в </a:t>
            </a:r>
            <a:r>
              <a:rPr lang="ru-RU" dirty="0" err="1">
                <a:solidFill>
                  <a:srgbClr val="000000"/>
                </a:solidFill>
                <a:latin typeface="Times New Roman"/>
                <a:ea typeface="Calibri"/>
              </a:rPr>
              <a:t>якому</a:t>
            </a:r>
            <a:r>
              <a:rPr lang="ru-RU" dirty="0">
                <a:solidFill>
                  <a:srgbClr val="000000"/>
                </a:solidFill>
                <a:latin typeface="Times New Roman"/>
                <a:ea typeface="Calibri"/>
              </a:rPr>
              <a:t> </a:t>
            </a:r>
            <a:r>
              <a:rPr lang="ru-RU" dirty="0" err="1">
                <a:solidFill>
                  <a:srgbClr val="000000"/>
                </a:solidFill>
                <a:latin typeface="Times New Roman"/>
                <a:ea typeface="Calibri"/>
              </a:rPr>
              <a:t>разі</a:t>
            </a:r>
            <a:r>
              <a:rPr lang="ru-RU" dirty="0">
                <a:solidFill>
                  <a:srgbClr val="000000"/>
                </a:solidFill>
                <a:latin typeface="Times New Roman"/>
                <a:ea typeface="Calibri"/>
              </a:rPr>
              <a:t> не </a:t>
            </a:r>
            <a:r>
              <a:rPr lang="ru-RU" dirty="0" err="1">
                <a:solidFill>
                  <a:srgbClr val="000000"/>
                </a:solidFill>
                <a:latin typeface="Times New Roman"/>
                <a:ea typeface="Calibri"/>
              </a:rPr>
              <a:t>можна</a:t>
            </a:r>
            <a:r>
              <a:rPr lang="ru-RU" dirty="0">
                <a:solidFill>
                  <a:srgbClr val="000000"/>
                </a:solidFill>
                <a:latin typeface="Times New Roman"/>
                <a:ea typeface="Calibri"/>
              </a:rPr>
              <a:t> </a:t>
            </a:r>
            <a:r>
              <a:rPr lang="ru-RU" dirty="0" err="1">
                <a:solidFill>
                  <a:srgbClr val="000000"/>
                </a:solidFill>
                <a:latin typeface="Times New Roman"/>
                <a:ea typeface="Calibri"/>
              </a:rPr>
              <a:t>їсти</a:t>
            </a:r>
            <a:r>
              <a:rPr lang="ru-RU" dirty="0">
                <a:solidFill>
                  <a:srgbClr val="000000"/>
                </a:solidFill>
                <a:latin typeface="Times New Roman"/>
                <a:ea typeface="Calibri"/>
              </a:rPr>
              <a:t> </a:t>
            </a:r>
            <a:r>
              <a:rPr lang="ru-RU" dirty="0" err="1">
                <a:solidFill>
                  <a:srgbClr val="000000"/>
                </a:solidFill>
                <a:latin typeface="Times New Roman"/>
                <a:ea typeface="Calibri"/>
              </a:rPr>
              <a:t>гриби</a:t>
            </a:r>
            <a:r>
              <a:rPr lang="ru-RU" dirty="0">
                <a:solidFill>
                  <a:srgbClr val="000000"/>
                </a:solidFill>
                <a:latin typeface="Times New Roman"/>
                <a:ea typeface="Calibri"/>
              </a:rPr>
              <a:t>, плоди, </a:t>
            </a:r>
            <a:r>
              <a:rPr lang="ru-RU" dirty="0" err="1">
                <a:solidFill>
                  <a:srgbClr val="000000"/>
                </a:solidFill>
                <a:latin typeface="Times New Roman"/>
                <a:ea typeface="Calibri"/>
              </a:rPr>
              <a:t>ягоди</a:t>
            </a:r>
            <a:r>
              <a:rPr lang="ru-RU" dirty="0">
                <a:solidFill>
                  <a:srgbClr val="000000"/>
                </a:solidFill>
                <a:latin typeface="Times New Roman"/>
                <a:ea typeface="Calibri"/>
              </a:rPr>
              <a:t>, </a:t>
            </a:r>
            <a:r>
              <a:rPr lang="ru-RU" dirty="0" err="1">
                <a:solidFill>
                  <a:srgbClr val="000000"/>
                </a:solidFill>
                <a:latin typeface="Times New Roman"/>
                <a:ea typeface="Calibri"/>
              </a:rPr>
              <a:t>які</a:t>
            </a:r>
            <a:r>
              <a:rPr lang="ru-RU" dirty="0">
                <a:solidFill>
                  <a:srgbClr val="000000"/>
                </a:solidFill>
                <a:latin typeface="Times New Roman"/>
                <a:ea typeface="Calibri"/>
              </a:rPr>
              <a:t> </a:t>
            </a:r>
            <a:r>
              <a:rPr lang="ru-RU" dirty="0" err="1">
                <a:solidFill>
                  <a:srgbClr val="000000"/>
                </a:solidFill>
                <a:latin typeface="Times New Roman"/>
                <a:ea typeface="Calibri"/>
              </a:rPr>
              <a:t>ростуть</a:t>
            </a:r>
            <a:r>
              <a:rPr lang="ru-RU" dirty="0">
                <a:solidFill>
                  <a:srgbClr val="000000"/>
                </a:solidFill>
                <a:latin typeface="Times New Roman"/>
                <a:ea typeface="Calibri"/>
              </a:rPr>
              <a:t>  </a:t>
            </a:r>
            <a:r>
              <a:rPr lang="ru-RU" dirty="0" err="1">
                <a:solidFill>
                  <a:srgbClr val="000000"/>
                </a:solidFill>
                <a:latin typeface="Times New Roman"/>
                <a:ea typeface="Calibri"/>
              </a:rPr>
              <a:t>вздовж</a:t>
            </a:r>
            <a:r>
              <a:rPr lang="ru-RU" dirty="0">
                <a:solidFill>
                  <a:srgbClr val="000000"/>
                </a:solidFill>
                <a:latin typeface="Times New Roman"/>
                <a:ea typeface="Calibri"/>
              </a:rPr>
              <a:t> </a:t>
            </a:r>
            <a:r>
              <a:rPr lang="ru-RU" dirty="0" err="1">
                <a:solidFill>
                  <a:srgbClr val="000000"/>
                </a:solidFill>
                <a:latin typeface="Times New Roman"/>
                <a:ea typeface="Calibri"/>
              </a:rPr>
              <a:t>доріг</a:t>
            </a:r>
            <a:r>
              <a:rPr lang="ru-RU" dirty="0">
                <a:solidFill>
                  <a:srgbClr val="000000"/>
                </a:solidFill>
                <a:latin typeface="Times New Roman"/>
                <a:ea typeface="Calibri"/>
              </a:rPr>
              <a:t>, </a:t>
            </a:r>
            <a:r>
              <a:rPr lang="ru-RU" dirty="0" err="1">
                <a:solidFill>
                  <a:srgbClr val="000000"/>
                </a:solidFill>
                <a:latin typeface="Times New Roman"/>
                <a:ea typeface="Calibri"/>
              </a:rPr>
              <a:t>оскільки</a:t>
            </a:r>
            <a:r>
              <a:rPr lang="ru-RU" dirty="0">
                <a:solidFill>
                  <a:srgbClr val="000000"/>
                </a:solidFill>
                <a:latin typeface="Times New Roman"/>
                <a:ea typeface="Calibri"/>
              </a:rPr>
              <a:t> </a:t>
            </a:r>
            <a:r>
              <a:rPr lang="ru-RU" dirty="0" err="1">
                <a:solidFill>
                  <a:srgbClr val="000000"/>
                </a:solidFill>
                <a:latin typeface="Times New Roman"/>
                <a:ea typeface="Calibri"/>
              </a:rPr>
              <a:t>саме</a:t>
            </a:r>
            <a:r>
              <a:rPr lang="ru-RU" dirty="0">
                <a:solidFill>
                  <a:srgbClr val="000000"/>
                </a:solidFill>
                <a:latin typeface="Times New Roman"/>
                <a:ea typeface="Calibri"/>
              </a:rPr>
              <a:t> вони </a:t>
            </a:r>
            <a:r>
              <a:rPr lang="ru-RU" dirty="0" err="1">
                <a:solidFill>
                  <a:srgbClr val="000000"/>
                </a:solidFill>
                <a:latin typeface="Times New Roman"/>
                <a:ea typeface="Calibri"/>
              </a:rPr>
              <a:t>забирають</a:t>
            </a:r>
            <a:r>
              <a:rPr lang="ru-RU" dirty="0">
                <a:solidFill>
                  <a:srgbClr val="000000"/>
                </a:solidFill>
                <a:latin typeface="Times New Roman"/>
                <a:ea typeface="Calibri"/>
              </a:rPr>
              <a:t> на себе максимум  з </a:t>
            </a:r>
            <a:r>
              <a:rPr lang="ru-RU" dirty="0" err="1">
                <a:solidFill>
                  <a:srgbClr val="000000"/>
                </a:solidFill>
                <a:latin typeface="Times New Roman"/>
                <a:ea typeface="Calibri"/>
              </a:rPr>
              <a:t>вихлопних</a:t>
            </a:r>
            <a:r>
              <a:rPr lang="ru-RU" dirty="0">
                <a:solidFill>
                  <a:srgbClr val="000000"/>
                </a:solidFill>
                <a:latin typeface="Times New Roman"/>
                <a:ea typeface="Calibri"/>
              </a:rPr>
              <a:t> </a:t>
            </a:r>
            <a:r>
              <a:rPr lang="ru-RU" dirty="0" err="1">
                <a:solidFill>
                  <a:srgbClr val="000000"/>
                </a:solidFill>
                <a:latin typeface="Times New Roman"/>
                <a:ea typeface="Calibri"/>
              </a:rPr>
              <a:t>газів</a:t>
            </a:r>
            <a:r>
              <a:rPr lang="ru-RU" dirty="0">
                <a:solidFill>
                  <a:srgbClr val="000000"/>
                </a:solidFill>
                <a:latin typeface="Times New Roman"/>
                <a:ea typeface="Calibri"/>
              </a:rPr>
              <a:t>. У наш час </a:t>
            </a:r>
            <a:r>
              <a:rPr lang="ru-RU" dirty="0" err="1">
                <a:solidFill>
                  <a:srgbClr val="000000"/>
                </a:solidFill>
                <a:latin typeface="Times New Roman"/>
                <a:ea typeface="Calibri"/>
              </a:rPr>
              <a:t>основними</a:t>
            </a:r>
            <a:r>
              <a:rPr lang="ru-RU" dirty="0">
                <a:solidFill>
                  <a:srgbClr val="000000"/>
                </a:solidFill>
                <a:latin typeface="Times New Roman"/>
                <a:ea typeface="Calibri"/>
              </a:rPr>
              <a:t> </a:t>
            </a:r>
            <a:r>
              <a:rPr lang="ru-RU" dirty="0" err="1">
                <a:solidFill>
                  <a:srgbClr val="000000"/>
                </a:solidFill>
                <a:latin typeface="Times New Roman"/>
                <a:ea typeface="Calibri"/>
              </a:rPr>
              <a:t>джерелами</a:t>
            </a:r>
            <a:r>
              <a:rPr lang="ru-RU" dirty="0">
                <a:solidFill>
                  <a:srgbClr val="000000"/>
                </a:solidFill>
                <a:latin typeface="Times New Roman"/>
                <a:ea typeface="Calibri"/>
              </a:rPr>
              <a:t> </a:t>
            </a:r>
            <a:r>
              <a:rPr lang="ru-RU" dirty="0" err="1">
                <a:solidFill>
                  <a:srgbClr val="000000"/>
                </a:solidFill>
                <a:latin typeface="Times New Roman"/>
                <a:ea typeface="Calibri"/>
              </a:rPr>
              <a:t>забруднення</a:t>
            </a:r>
            <a:r>
              <a:rPr lang="ru-RU" dirty="0">
                <a:solidFill>
                  <a:srgbClr val="000000"/>
                </a:solidFill>
                <a:latin typeface="Times New Roman"/>
                <a:ea typeface="Calibri"/>
              </a:rPr>
              <a:t>  </a:t>
            </a:r>
            <a:r>
              <a:rPr lang="ru-RU" dirty="0" err="1">
                <a:solidFill>
                  <a:srgbClr val="000000"/>
                </a:solidFill>
                <a:latin typeface="Times New Roman"/>
                <a:ea typeface="Calibri"/>
              </a:rPr>
              <a:t>навколишнього</a:t>
            </a:r>
            <a:r>
              <a:rPr lang="ru-RU" dirty="0">
                <a:solidFill>
                  <a:srgbClr val="000000"/>
                </a:solidFill>
                <a:latin typeface="Times New Roman"/>
                <a:ea typeface="Calibri"/>
              </a:rPr>
              <a:t> </a:t>
            </a:r>
            <a:r>
              <a:rPr lang="ru-RU" dirty="0" err="1">
                <a:solidFill>
                  <a:srgbClr val="000000"/>
                </a:solidFill>
                <a:latin typeface="Times New Roman"/>
                <a:ea typeface="Calibri"/>
              </a:rPr>
              <a:t>середовища</a:t>
            </a:r>
            <a:r>
              <a:rPr lang="ru-RU" dirty="0">
                <a:solidFill>
                  <a:srgbClr val="000000"/>
                </a:solidFill>
                <a:latin typeface="Times New Roman"/>
                <a:ea typeface="Calibri"/>
              </a:rPr>
              <a:t> є </a:t>
            </a:r>
            <a:r>
              <a:rPr lang="ru-RU" dirty="0" err="1">
                <a:solidFill>
                  <a:srgbClr val="000000"/>
                </a:solidFill>
                <a:latin typeface="Times New Roman"/>
                <a:ea typeface="Calibri"/>
              </a:rPr>
              <a:t>вихлопні</a:t>
            </a:r>
            <a:r>
              <a:rPr lang="ru-RU" dirty="0">
                <a:solidFill>
                  <a:srgbClr val="000000"/>
                </a:solidFill>
                <a:latin typeface="Times New Roman"/>
                <a:ea typeface="Calibri"/>
              </a:rPr>
              <a:t> гази </a:t>
            </a:r>
            <a:r>
              <a:rPr lang="ru-RU" dirty="0" err="1">
                <a:solidFill>
                  <a:srgbClr val="000000"/>
                </a:solidFill>
                <a:latin typeface="Times New Roman"/>
                <a:ea typeface="Calibri"/>
              </a:rPr>
              <a:t>автомобілів</a:t>
            </a:r>
            <a:r>
              <a:rPr lang="ru-RU" dirty="0">
                <a:solidFill>
                  <a:srgbClr val="000000"/>
                </a:solidFill>
                <a:latin typeface="Times New Roman"/>
                <a:ea typeface="Calibri"/>
              </a:rPr>
              <a:t> (70%) та </a:t>
            </a:r>
            <a:r>
              <a:rPr lang="ru-RU" dirty="0" err="1">
                <a:solidFill>
                  <a:srgbClr val="000000"/>
                </a:solidFill>
                <a:latin typeface="Times New Roman"/>
                <a:ea typeface="Calibri"/>
              </a:rPr>
              <a:t>викиди</a:t>
            </a:r>
            <a:r>
              <a:rPr lang="ru-RU" dirty="0">
                <a:solidFill>
                  <a:srgbClr val="000000"/>
                </a:solidFill>
                <a:latin typeface="Times New Roman"/>
                <a:ea typeface="Calibri"/>
              </a:rPr>
              <a:t> </a:t>
            </a:r>
            <a:r>
              <a:rPr lang="ru-RU" dirty="0" err="1">
                <a:solidFill>
                  <a:srgbClr val="000000"/>
                </a:solidFill>
                <a:latin typeface="Times New Roman"/>
                <a:ea typeface="Calibri"/>
              </a:rPr>
              <a:t>промисловості</a:t>
            </a:r>
            <a:r>
              <a:rPr lang="uk-UA" dirty="0" smtClean="0">
                <a:solidFill>
                  <a:srgbClr val="000000"/>
                </a:solidFill>
                <a:latin typeface="Times New Roman"/>
                <a:ea typeface="Calibri"/>
              </a:rPr>
              <a:t>. </a:t>
            </a:r>
            <a:r>
              <a:rPr lang="uk-UA" dirty="0" smtClean="0">
                <a:solidFill>
                  <a:srgbClr val="000000"/>
                </a:solidFill>
                <a:latin typeface="Times New Roman"/>
                <a:ea typeface="Times New Roman"/>
              </a:rPr>
              <a:t>При </a:t>
            </a:r>
            <a:r>
              <a:rPr lang="uk-UA" dirty="0">
                <a:solidFill>
                  <a:srgbClr val="000000"/>
                </a:solidFill>
                <a:latin typeface="Times New Roman"/>
                <a:ea typeface="Times New Roman"/>
              </a:rPr>
              <a:t>цьому вчені неодноразово повідомляли про те, що не існує безпечної дози цієї речовини, в будь-яких кількостях вона шкідлива для організму. Ця речовина викликає</a:t>
            </a:r>
            <a:endParaRPr lang="ru-RU" sz="1400" dirty="0">
              <a:latin typeface="Times New Roman"/>
              <a:ea typeface="Calibri"/>
            </a:endParaRPr>
          </a:p>
          <a:p>
            <a:pPr lvl="0" algn="just">
              <a:lnSpc>
                <a:spcPct val="120000"/>
              </a:lnSpc>
              <a:buFont typeface="+mj-lt"/>
              <a:buAutoNum type="arabicPeriod"/>
            </a:pPr>
            <a:r>
              <a:rPr lang="uk-UA" dirty="0">
                <a:solidFill>
                  <a:srgbClr val="000000"/>
                </a:solidFill>
                <a:latin typeface="Times New Roman"/>
                <a:ea typeface="Times New Roman"/>
              </a:rPr>
              <a:t>слабкість, зниження пам'яті, </a:t>
            </a:r>
            <a:r>
              <a:rPr lang="uk-UA" dirty="0" err="1">
                <a:solidFill>
                  <a:srgbClr val="000000"/>
                </a:solidFill>
                <a:latin typeface="Times New Roman"/>
                <a:ea typeface="Times New Roman"/>
              </a:rPr>
              <a:t>втомлюваність,збудливість</a:t>
            </a:r>
            <a:r>
              <a:rPr lang="uk-UA" dirty="0">
                <a:solidFill>
                  <a:srgbClr val="000000"/>
                </a:solidFill>
                <a:latin typeface="Times New Roman"/>
                <a:ea typeface="Times New Roman"/>
              </a:rPr>
              <a:t>,</a:t>
            </a:r>
            <a:endParaRPr lang="ru-RU" sz="1400" dirty="0">
              <a:latin typeface="Times New Roman"/>
              <a:ea typeface="Calibri"/>
            </a:endParaRPr>
          </a:p>
          <a:p>
            <a:pPr lvl="0" algn="just">
              <a:lnSpc>
                <a:spcPct val="120000"/>
              </a:lnSpc>
              <a:spcAft>
                <a:spcPts val="1000"/>
              </a:spcAft>
              <a:buFont typeface="+mj-lt"/>
              <a:buAutoNum type="arabicPeriod"/>
            </a:pPr>
            <a:r>
              <a:rPr lang="ru-RU" dirty="0" err="1">
                <a:solidFill>
                  <a:srgbClr val="000000"/>
                </a:solidFill>
                <a:latin typeface="Times New Roman"/>
                <a:ea typeface="Times New Roman"/>
              </a:rPr>
              <a:t>болі</a:t>
            </a:r>
            <a:r>
              <a:rPr lang="ru-RU" dirty="0">
                <a:solidFill>
                  <a:srgbClr val="000000"/>
                </a:solidFill>
                <a:latin typeface="Times New Roman"/>
                <a:ea typeface="Times New Roman"/>
              </a:rPr>
              <a:t> в </a:t>
            </a:r>
            <a:r>
              <a:rPr lang="ru-RU" dirty="0" err="1">
                <a:solidFill>
                  <a:srgbClr val="000000"/>
                </a:solidFill>
                <a:latin typeface="Times New Roman"/>
                <a:ea typeface="Times New Roman"/>
              </a:rPr>
              <a:t>кінцівках</a:t>
            </a:r>
            <a:r>
              <a:rPr lang="ru-RU" dirty="0">
                <a:solidFill>
                  <a:srgbClr val="000000"/>
                </a:solidFill>
                <a:latin typeface="Times New Roman"/>
                <a:ea typeface="Times New Roman"/>
              </a:rPr>
              <a:t>,</a:t>
            </a:r>
            <a:endParaRPr lang="ru-RU" sz="1400" dirty="0">
              <a:latin typeface="Times New Roman"/>
              <a:ea typeface="Calibri"/>
            </a:endParaRPr>
          </a:p>
          <a:p>
            <a:pPr lvl="0" algn="just">
              <a:lnSpc>
                <a:spcPct val="120000"/>
              </a:lnSpc>
              <a:spcAft>
                <a:spcPts val="1000"/>
              </a:spcAft>
              <a:buFont typeface="+mj-lt"/>
              <a:buAutoNum type="arabicPeriod"/>
            </a:pPr>
            <a:r>
              <a:rPr lang="ru-RU" dirty="0" err="1">
                <a:solidFill>
                  <a:srgbClr val="000000"/>
                </a:solidFill>
                <a:latin typeface="Times New Roman"/>
                <a:ea typeface="Times New Roman"/>
              </a:rPr>
              <a:t>головні</a:t>
            </a:r>
            <a:r>
              <a:rPr lang="ru-RU" dirty="0">
                <a:solidFill>
                  <a:srgbClr val="000000"/>
                </a:solidFill>
                <a:latin typeface="Times New Roman"/>
                <a:ea typeface="Times New Roman"/>
              </a:rPr>
              <a:t> </a:t>
            </a:r>
            <a:r>
              <a:rPr lang="ru-RU" dirty="0" err="1">
                <a:solidFill>
                  <a:srgbClr val="000000"/>
                </a:solidFill>
                <a:latin typeface="Times New Roman"/>
                <a:ea typeface="Times New Roman"/>
              </a:rPr>
              <a:t>болі</a:t>
            </a:r>
            <a:r>
              <a:rPr lang="ru-RU" dirty="0">
                <a:solidFill>
                  <a:srgbClr val="000000"/>
                </a:solidFill>
                <a:latin typeface="Times New Roman"/>
                <a:ea typeface="Times New Roman"/>
              </a:rPr>
              <a:t>,</a:t>
            </a:r>
            <a:endParaRPr lang="ru-RU" sz="1400" dirty="0">
              <a:latin typeface="Times New Roman"/>
              <a:ea typeface="Calibri"/>
            </a:endParaRPr>
          </a:p>
          <a:p>
            <a:pPr lvl="0" algn="just">
              <a:lnSpc>
                <a:spcPct val="120000"/>
              </a:lnSpc>
              <a:spcAft>
                <a:spcPts val="1000"/>
              </a:spcAft>
              <a:buFont typeface="+mj-lt"/>
              <a:buAutoNum type="arabicPeriod"/>
            </a:pPr>
            <a:r>
              <a:rPr lang="ru-RU" dirty="0" err="1">
                <a:solidFill>
                  <a:srgbClr val="000000"/>
                </a:solidFill>
                <a:latin typeface="Times New Roman"/>
                <a:ea typeface="Times New Roman"/>
              </a:rPr>
              <a:t>болі</a:t>
            </a:r>
            <a:r>
              <a:rPr lang="ru-RU" dirty="0">
                <a:solidFill>
                  <a:srgbClr val="000000"/>
                </a:solidFill>
                <a:latin typeface="Times New Roman"/>
                <a:ea typeface="Times New Roman"/>
              </a:rPr>
              <a:t> в </a:t>
            </a:r>
            <a:r>
              <a:rPr lang="ru-RU" dirty="0" err="1">
                <a:solidFill>
                  <a:srgbClr val="000000"/>
                </a:solidFill>
                <a:latin typeface="Times New Roman"/>
                <a:ea typeface="Times New Roman"/>
              </a:rPr>
              <a:t>животі</a:t>
            </a:r>
            <a:r>
              <a:rPr lang="ru-RU" dirty="0">
                <a:solidFill>
                  <a:srgbClr val="000000"/>
                </a:solidFill>
                <a:latin typeface="Times New Roman"/>
                <a:ea typeface="Times New Roman"/>
              </a:rPr>
              <a:t>,</a:t>
            </a:r>
            <a:endParaRPr lang="ru-RU" sz="1400" dirty="0">
              <a:latin typeface="Times New Roman"/>
              <a:ea typeface="Calibri"/>
            </a:endParaRPr>
          </a:p>
          <a:p>
            <a:pPr lvl="0" algn="just">
              <a:lnSpc>
                <a:spcPct val="120000"/>
              </a:lnSpc>
              <a:spcAft>
                <a:spcPts val="1000"/>
              </a:spcAft>
              <a:buFont typeface="+mj-lt"/>
              <a:buAutoNum type="arabicPeriod"/>
            </a:pPr>
            <a:r>
              <a:rPr lang="ru-RU" dirty="0" err="1">
                <a:solidFill>
                  <a:srgbClr val="000000"/>
                </a:solidFill>
                <a:latin typeface="Times New Roman"/>
                <a:ea typeface="Times New Roman"/>
              </a:rPr>
              <a:t>порушення</a:t>
            </a:r>
            <a:r>
              <a:rPr lang="ru-RU" dirty="0">
                <a:solidFill>
                  <a:srgbClr val="000000"/>
                </a:solidFill>
                <a:latin typeface="Times New Roman"/>
                <a:ea typeface="Times New Roman"/>
              </a:rPr>
              <a:t> </a:t>
            </a:r>
            <a:r>
              <a:rPr lang="ru-RU" dirty="0" err="1">
                <a:solidFill>
                  <a:srgbClr val="000000"/>
                </a:solidFill>
                <a:latin typeface="Times New Roman"/>
                <a:ea typeface="Times New Roman"/>
              </a:rPr>
              <a:t>функції</a:t>
            </a:r>
            <a:r>
              <a:rPr lang="ru-RU" dirty="0">
                <a:solidFill>
                  <a:srgbClr val="000000"/>
                </a:solidFill>
                <a:latin typeface="Times New Roman"/>
                <a:ea typeface="Times New Roman"/>
              </a:rPr>
              <a:t> </a:t>
            </a:r>
            <a:r>
              <a:rPr lang="ru-RU" dirty="0" err="1">
                <a:solidFill>
                  <a:srgbClr val="000000"/>
                </a:solidFill>
                <a:latin typeface="Times New Roman"/>
                <a:ea typeface="Times New Roman"/>
              </a:rPr>
              <a:t>нирок</a:t>
            </a:r>
            <a:r>
              <a:rPr lang="ru-RU" dirty="0">
                <a:solidFill>
                  <a:srgbClr val="000000"/>
                </a:solidFill>
                <a:latin typeface="Times New Roman"/>
                <a:ea typeface="Times New Roman"/>
              </a:rPr>
              <a:t>, </a:t>
            </a:r>
            <a:endParaRPr lang="ru-RU" sz="1400" dirty="0">
              <a:latin typeface="Times New Roman"/>
              <a:ea typeface="Calibri"/>
            </a:endParaRPr>
          </a:p>
          <a:p>
            <a:pPr lvl="0" algn="just">
              <a:lnSpc>
                <a:spcPct val="120000"/>
              </a:lnSpc>
              <a:spcAft>
                <a:spcPts val="1000"/>
              </a:spcAft>
              <a:buFont typeface="+mj-lt"/>
              <a:buAutoNum type="arabicPeriod"/>
            </a:pPr>
            <a:r>
              <a:rPr lang="ru-RU" dirty="0" err="1">
                <a:solidFill>
                  <a:srgbClr val="000000"/>
                </a:solidFill>
                <a:latin typeface="Times New Roman"/>
                <a:ea typeface="Times New Roman"/>
              </a:rPr>
              <a:t>утворення</a:t>
            </a:r>
            <a:r>
              <a:rPr lang="ru-RU" dirty="0">
                <a:solidFill>
                  <a:srgbClr val="000000"/>
                </a:solidFill>
                <a:latin typeface="Times New Roman"/>
                <a:ea typeface="Times New Roman"/>
              </a:rPr>
              <a:t>  </a:t>
            </a:r>
            <a:r>
              <a:rPr lang="ru-RU" dirty="0" err="1">
                <a:solidFill>
                  <a:srgbClr val="000000"/>
                </a:solidFill>
                <a:latin typeface="Times New Roman"/>
                <a:ea typeface="Times New Roman"/>
              </a:rPr>
              <a:t>нальоту</a:t>
            </a:r>
            <a:r>
              <a:rPr lang="ru-RU" dirty="0">
                <a:solidFill>
                  <a:srgbClr val="000000"/>
                </a:solidFill>
                <a:latin typeface="Times New Roman"/>
                <a:ea typeface="Times New Roman"/>
              </a:rPr>
              <a:t> на </a:t>
            </a:r>
            <a:r>
              <a:rPr lang="ru-RU" dirty="0" err="1">
                <a:solidFill>
                  <a:srgbClr val="000000"/>
                </a:solidFill>
                <a:latin typeface="Times New Roman"/>
                <a:ea typeface="Times New Roman"/>
              </a:rPr>
              <a:t>яснах</a:t>
            </a:r>
            <a:r>
              <a:rPr lang="ru-RU" dirty="0">
                <a:solidFill>
                  <a:srgbClr val="000000"/>
                </a:solidFill>
                <a:latin typeface="Times New Roman"/>
                <a:ea typeface="Times New Roman"/>
              </a:rPr>
              <a:t>. </a:t>
            </a:r>
            <a:endParaRPr lang="ru-RU" sz="1400" dirty="0">
              <a:latin typeface="Times New Roman"/>
              <a:ea typeface="Calibri"/>
            </a:endParaRPr>
          </a:p>
          <a:p>
            <a:r>
              <a:rPr lang="uk-UA" dirty="0">
                <a:solidFill>
                  <a:srgbClr val="000000"/>
                </a:solidFill>
                <a:latin typeface="Times New Roman"/>
                <a:ea typeface="Calibri"/>
              </a:rPr>
              <a:t>Що це за речовина, якої щ</a:t>
            </a:r>
            <a:r>
              <a:rPr lang="ru-RU" dirty="0" err="1">
                <a:solidFill>
                  <a:srgbClr val="000000"/>
                </a:solidFill>
                <a:latin typeface="Times New Roman"/>
                <a:ea typeface="Calibri"/>
              </a:rPr>
              <a:t>орічно</a:t>
            </a:r>
            <a:r>
              <a:rPr lang="ru-RU" dirty="0">
                <a:solidFill>
                  <a:srgbClr val="000000"/>
                </a:solidFill>
                <a:latin typeface="Times New Roman"/>
                <a:ea typeface="Calibri"/>
              </a:rPr>
              <a:t> в атмосферу </a:t>
            </a:r>
            <a:r>
              <a:rPr lang="ru-RU" dirty="0" err="1">
                <a:solidFill>
                  <a:srgbClr val="000000"/>
                </a:solidFill>
                <a:latin typeface="Times New Roman"/>
                <a:ea typeface="Calibri"/>
              </a:rPr>
              <a:t>надходить</a:t>
            </a:r>
            <a:r>
              <a:rPr lang="ru-RU" dirty="0">
                <a:solidFill>
                  <a:srgbClr val="000000"/>
                </a:solidFill>
                <a:latin typeface="Times New Roman"/>
                <a:ea typeface="Calibri"/>
              </a:rPr>
              <a:t> 1250 </a:t>
            </a:r>
            <a:r>
              <a:rPr lang="ru-RU" dirty="0" err="1">
                <a:solidFill>
                  <a:srgbClr val="000000"/>
                </a:solidFill>
                <a:latin typeface="Times New Roman"/>
                <a:ea typeface="Calibri"/>
              </a:rPr>
              <a:t>кілограмів</a:t>
            </a:r>
            <a:r>
              <a:rPr lang="ru-RU" dirty="0">
                <a:solidFill>
                  <a:srgbClr val="000000"/>
                </a:solidFill>
                <a:latin typeface="Times New Roman"/>
                <a:ea typeface="Calibri"/>
              </a:rPr>
              <a:t>. </a:t>
            </a:r>
            <a:endParaRPr lang="ru-RU" dirty="0"/>
          </a:p>
        </p:txBody>
      </p:sp>
      <p:sp>
        <p:nvSpPr>
          <p:cNvPr id="2" name="TextBox 1"/>
          <p:cNvSpPr txBox="1"/>
          <p:nvPr/>
        </p:nvSpPr>
        <p:spPr>
          <a:xfrm>
            <a:off x="755576" y="4653136"/>
            <a:ext cx="2700300" cy="461665"/>
          </a:xfrm>
          <a:prstGeom prst="rect">
            <a:avLst/>
          </a:prstGeom>
          <a:noFill/>
        </p:spPr>
        <p:txBody>
          <a:bodyPr wrap="square" rtlCol="0">
            <a:spAutoFit/>
          </a:bodyPr>
          <a:lstStyle/>
          <a:p>
            <a:r>
              <a:rPr lang="uk-UA" sz="2400" b="1" i="1" dirty="0" smtClean="0"/>
              <a:t>Свинець </a:t>
            </a:r>
            <a:endParaRPr lang="ru-RU" sz="2400" b="1" i="1" dirty="0"/>
          </a:p>
        </p:txBody>
      </p:sp>
    </p:spTree>
    <p:extLst>
      <p:ext uri="{BB962C8B-B14F-4D97-AF65-F5344CB8AC3E}">
        <p14:creationId xmlns:p14="http://schemas.microsoft.com/office/powerpoint/2010/main" val="356409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357" y="404664"/>
            <a:ext cx="8142100" cy="6098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8988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124744"/>
            <a:ext cx="7920880" cy="2894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043608" y="4509120"/>
            <a:ext cx="7560840" cy="1815882"/>
          </a:xfrm>
          <a:prstGeom prst="rect">
            <a:avLst/>
          </a:prstGeom>
          <a:noFill/>
        </p:spPr>
        <p:txBody>
          <a:bodyPr wrap="square" rtlCol="0">
            <a:spAutoFit/>
          </a:bodyPr>
          <a:lstStyle/>
          <a:p>
            <a:pPr marL="342900" indent="-342900">
              <a:buAutoNum type="arabicPeriod"/>
            </a:pPr>
            <a:r>
              <a:rPr lang="uk-UA" sz="2800" dirty="0" smtClean="0"/>
              <a:t>Щука звичайна</a:t>
            </a:r>
          </a:p>
          <a:p>
            <a:pPr marL="342900" indent="-342900">
              <a:buAutoNum type="arabicPeriod"/>
            </a:pPr>
            <a:r>
              <a:rPr lang="uk-UA" sz="2800" dirty="0" smtClean="0"/>
              <a:t>Водне </a:t>
            </a:r>
          </a:p>
          <a:p>
            <a:pPr marL="342900" indent="-342900">
              <a:buAutoNum type="arabicPeriod"/>
            </a:pPr>
            <a:r>
              <a:rPr lang="uk-UA" sz="2800" dirty="0" smtClean="0"/>
              <a:t>Обтічна форма тіла, забарвлення тіла,</a:t>
            </a:r>
          </a:p>
          <a:p>
            <a:r>
              <a:rPr lang="uk-UA" sz="2800" dirty="0" smtClean="0"/>
              <a:t>плавники </a:t>
            </a:r>
            <a:endParaRPr lang="ru-RU" sz="2800" dirty="0"/>
          </a:p>
        </p:txBody>
      </p:sp>
    </p:spTree>
    <p:extLst>
      <p:ext uri="{BB962C8B-B14F-4D97-AF65-F5344CB8AC3E}">
        <p14:creationId xmlns:p14="http://schemas.microsoft.com/office/powerpoint/2010/main" val="1571608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476672"/>
            <a:ext cx="4752528" cy="4536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123728" y="5157192"/>
            <a:ext cx="6238990" cy="1938992"/>
          </a:xfrm>
          <a:prstGeom prst="rect">
            <a:avLst/>
          </a:prstGeom>
          <a:noFill/>
        </p:spPr>
        <p:txBody>
          <a:bodyPr wrap="square" rtlCol="0">
            <a:spAutoFit/>
          </a:bodyPr>
          <a:lstStyle/>
          <a:p>
            <a:pPr marL="342900" indent="-342900">
              <a:buAutoNum type="arabicPeriod"/>
            </a:pPr>
            <a:r>
              <a:rPr lang="uk-UA" sz="2400" dirty="0" smtClean="0"/>
              <a:t>Ялина європейська або звичайна</a:t>
            </a:r>
          </a:p>
          <a:p>
            <a:pPr marL="342900" indent="-342900">
              <a:buAutoNum type="arabicPeriod"/>
            </a:pPr>
            <a:r>
              <a:rPr lang="uk-UA" sz="2400" dirty="0" smtClean="0"/>
              <a:t>Повітряно-наземне</a:t>
            </a:r>
          </a:p>
          <a:p>
            <a:pPr marL="342900" indent="-342900">
              <a:buAutoNum type="arabicPeriod"/>
            </a:pPr>
            <a:r>
              <a:rPr lang="uk-UA" sz="2400" dirty="0" smtClean="0"/>
              <a:t>Видозмінене листя, розвинена коренева система</a:t>
            </a:r>
          </a:p>
          <a:p>
            <a:endParaRPr lang="ru-RU" sz="2400" dirty="0"/>
          </a:p>
        </p:txBody>
      </p:sp>
    </p:spTree>
    <p:extLst>
      <p:ext uri="{BB962C8B-B14F-4D97-AF65-F5344CB8AC3E}">
        <p14:creationId xmlns:p14="http://schemas.microsoft.com/office/powerpoint/2010/main" val="1713843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7744" y="5301208"/>
            <a:ext cx="5149936" cy="1200329"/>
          </a:xfrm>
          <a:prstGeom prst="rect">
            <a:avLst/>
          </a:prstGeom>
          <a:noFill/>
        </p:spPr>
        <p:txBody>
          <a:bodyPr wrap="none" rtlCol="0">
            <a:spAutoFit/>
          </a:bodyPr>
          <a:lstStyle/>
          <a:p>
            <a:pPr marL="342900" indent="-342900">
              <a:buAutoNum type="arabicPeriod"/>
            </a:pPr>
            <a:r>
              <a:rPr lang="uk-UA" sz="2400" dirty="0" smtClean="0"/>
              <a:t>Яструб великий</a:t>
            </a:r>
          </a:p>
          <a:p>
            <a:pPr marL="342900" indent="-342900">
              <a:buAutoNum type="arabicPeriod"/>
            </a:pPr>
            <a:r>
              <a:rPr lang="uk-UA" sz="2400" dirty="0" smtClean="0"/>
              <a:t>Наземно-повітряне </a:t>
            </a:r>
          </a:p>
          <a:p>
            <a:pPr marL="342900" indent="-342900">
              <a:buAutoNum type="arabicPeriod"/>
            </a:pPr>
            <a:r>
              <a:rPr lang="uk-UA" sz="2400" dirty="0" smtClean="0"/>
              <a:t>Широкі і короткі крила, гострий зір</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540" y="764704"/>
            <a:ext cx="7960884"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6162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980728"/>
            <a:ext cx="6912768"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403649" y="5157192"/>
            <a:ext cx="6480720" cy="1200329"/>
          </a:xfrm>
          <a:prstGeom prst="rect">
            <a:avLst/>
          </a:prstGeom>
          <a:noFill/>
        </p:spPr>
        <p:txBody>
          <a:bodyPr wrap="square" rtlCol="0">
            <a:spAutoFit/>
          </a:bodyPr>
          <a:lstStyle/>
          <a:p>
            <a:r>
              <a:rPr lang="uk-UA" sz="2400" dirty="0" smtClean="0"/>
              <a:t>1 </a:t>
            </a:r>
            <a:r>
              <a:rPr lang="uk-UA" sz="2400" dirty="0" smtClean="0">
                <a:solidFill>
                  <a:srgbClr val="000000"/>
                </a:solidFill>
              </a:rPr>
              <a:t>Латаття </a:t>
            </a:r>
            <a:r>
              <a:rPr lang="uk-UA" sz="2400" dirty="0">
                <a:solidFill>
                  <a:srgbClr val="000000"/>
                </a:solidFill>
              </a:rPr>
              <a:t>біле </a:t>
            </a:r>
            <a:r>
              <a:rPr lang="uk-UA" sz="2400" dirty="0"/>
              <a:t>(</a:t>
            </a:r>
            <a:r>
              <a:rPr lang="uk-UA" sz="2400" dirty="0" smtClean="0"/>
              <a:t> водяна лілія)</a:t>
            </a:r>
          </a:p>
          <a:p>
            <a:r>
              <a:rPr lang="uk-UA" sz="2400" dirty="0" smtClean="0"/>
              <a:t>2. Водне </a:t>
            </a:r>
          </a:p>
          <a:p>
            <a:r>
              <a:rPr lang="uk-UA" sz="2400" dirty="0" smtClean="0"/>
              <a:t>3. Плаваюче листя, довгий корінь</a:t>
            </a:r>
            <a:endParaRPr lang="ru-RU" sz="2400" dirty="0"/>
          </a:p>
        </p:txBody>
      </p:sp>
    </p:spTree>
    <p:extLst>
      <p:ext uri="{BB962C8B-B14F-4D97-AF65-F5344CB8AC3E}">
        <p14:creationId xmlns:p14="http://schemas.microsoft.com/office/powerpoint/2010/main" val="99705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764704"/>
            <a:ext cx="6408712"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907704" y="5157192"/>
            <a:ext cx="5616624" cy="1200329"/>
          </a:xfrm>
          <a:prstGeom prst="rect">
            <a:avLst/>
          </a:prstGeom>
          <a:noFill/>
        </p:spPr>
        <p:txBody>
          <a:bodyPr wrap="square" rtlCol="0">
            <a:spAutoFit/>
          </a:bodyPr>
          <a:lstStyle/>
          <a:p>
            <a:pPr marL="342900" indent="-342900">
              <a:buAutoNum type="arabicPeriod"/>
            </a:pPr>
            <a:r>
              <a:rPr lang="uk-UA" sz="2400" dirty="0" smtClean="0"/>
              <a:t>Чапля сіра </a:t>
            </a:r>
          </a:p>
          <a:p>
            <a:pPr marL="342900" indent="-342900">
              <a:buAutoNum type="arabicPeriod"/>
            </a:pPr>
            <a:r>
              <a:rPr lang="uk-UA" sz="2400" dirty="0" smtClean="0"/>
              <a:t>Наземно-водне </a:t>
            </a:r>
          </a:p>
          <a:p>
            <a:pPr marL="342900" indent="-342900">
              <a:buAutoNum type="arabicPeriod"/>
            </a:pPr>
            <a:r>
              <a:rPr lang="uk-UA" sz="2400" dirty="0" smtClean="0"/>
              <a:t>Довгий та сильний дзьоб, довгі ноги </a:t>
            </a:r>
            <a:endParaRPr lang="ru-RU" sz="2400" dirty="0"/>
          </a:p>
        </p:txBody>
      </p:sp>
    </p:spTree>
    <p:extLst>
      <p:ext uri="{BB962C8B-B14F-4D97-AF65-F5344CB8AC3E}">
        <p14:creationId xmlns:p14="http://schemas.microsoft.com/office/powerpoint/2010/main" val="2312728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19672" y="5229198"/>
            <a:ext cx="6768752" cy="1569660"/>
          </a:xfrm>
          <a:prstGeom prst="rect">
            <a:avLst/>
          </a:prstGeom>
          <a:noFill/>
        </p:spPr>
        <p:txBody>
          <a:bodyPr wrap="square" rtlCol="0">
            <a:spAutoFit/>
          </a:bodyPr>
          <a:lstStyle/>
          <a:p>
            <a:pPr marL="342900" indent="-342900">
              <a:buAutoNum type="arabicPeriod"/>
            </a:pPr>
            <a:r>
              <a:rPr lang="uk-UA" sz="2400" dirty="0" smtClean="0"/>
              <a:t>Пшениця м</a:t>
            </a:r>
            <a:r>
              <a:rPr lang="en-US" sz="2400" dirty="0" smtClean="0"/>
              <a:t>’</a:t>
            </a:r>
            <a:r>
              <a:rPr lang="uk-UA" sz="2400" dirty="0" smtClean="0"/>
              <a:t>яка або звичайна</a:t>
            </a:r>
          </a:p>
          <a:p>
            <a:pPr marL="342900" indent="-342900">
              <a:buAutoNum type="arabicPeriod"/>
            </a:pPr>
            <a:r>
              <a:rPr lang="uk-UA" sz="2400" dirty="0" smtClean="0"/>
              <a:t>Наземно-повітряне</a:t>
            </a:r>
          </a:p>
          <a:p>
            <a:pPr marL="342900" indent="-342900">
              <a:buAutoNum type="arabicPeriod"/>
            </a:pPr>
            <a:r>
              <a:rPr lang="uk-UA" sz="2400" dirty="0" smtClean="0"/>
              <a:t>Мичкувата коренева система,  листя опушене, стебло-соломина</a:t>
            </a:r>
            <a:endParaRPr lang="ru-RU"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7166" y="332656"/>
            <a:ext cx="6681258" cy="4896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399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Углы">
  <a:themeElements>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Углы">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Углы">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613</TotalTime>
  <Words>934</Words>
  <Application>Microsoft Office PowerPoint</Application>
  <PresentationFormat>Экран (4:3)</PresentationFormat>
  <Paragraphs>96</Paragraphs>
  <Slides>38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Углы</vt:lpstr>
      <vt:lpstr>Презентация PowerPoint</vt:lpstr>
      <vt:lpstr>Презентация PowerPoint</vt:lpstr>
      <vt:lpstr>І раунд  АУТЕКОЛоГІЯ – вивчає ОКРЕМІ ВИДИ РОСЛИН, ТВАРИН ТА ПРИСТОСОВАНІСТЬ ДО УМОВ СЕРЕДОВИЩА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ІІ раунд</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ІІІ раунд</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Дом</dc:creator>
  <cp:lastModifiedBy>Пользователь Windows</cp:lastModifiedBy>
  <cp:revision>74</cp:revision>
  <dcterms:created xsi:type="dcterms:W3CDTF">2018-04-11T01:59:11Z</dcterms:created>
  <dcterms:modified xsi:type="dcterms:W3CDTF">2018-04-16T15:46:12Z</dcterms:modified>
</cp:coreProperties>
</file>