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69"/>
  </p:notesMasterIdLst>
  <p:sldIdLst>
    <p:sldId id="256" r:id="rId2"/>
    <p:sldId id="388" r:id="rId3"/>
    <p:sldId id="264" r:id="rId4"/>
    <p:sldId id="262" r:id="rId5"/>
    <p:sldId id="265" r:id="rId6"/>
    <p:sldId id="266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85" r:id="rId65"/>
    <p:sldId id="386" r:id="rId66"/>
    <p:sldId id="387" r:id="rId67"/>
    <p:sldId id="324" r:id="rId68"/>
  </p:sldIdLst>
  <p:sldSz cx="9144000" cy="5143500" type="screen16x9"/>
  <p:notesSz cx="6858000" cy="9144000"/>
  <p:embeddedFontLst>
    <p:embeddedFont>
      <p:font typeface="Roboto Slab" pitchFamily="2" charset="0"/>
      <p:regular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Open Sans" panose="020B0606030504020204" pitchFamily="34" charset="0"/>
      <p:regular r:id="rId75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3901" userDrawn="1">
          <p15:clr>
            <a:srgbClr val="A4A3A4"/>
          </p15:clr>
        </p15:guide>
        <p15:guide id="9" pos="2064" userDrawn="1">
          <p15:clr>
            <a:srgbClr val="A4A3A4"/>
          </p15:clr>
        </p15:guide>
        <p15:guide id="10" pos="3674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5307" userDrawn="1">
          <p15:clr>
            <a:srgbClr val="A4A3A4"/>
          </p15:clr>
        </p15:guide>
        <p15:guide id="13" orient="horz" pos="441" userDrawn="1">
          <p15:clr>
            <a:srgbClr val="A4A3A4"/>
          </p15:clr>
        </p15:guide>
        <p15:guide id="14" orient="horz" pos="2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C463"/>
    <a:srgbClr val="F7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053" autoAdjust="0"/>
  </p:normalViewPr>
  <p:slideViewPr>
    <p:cSldViewPr snapToGrid="0">
      <p:cViewPr>
        <p:scale>
          <a:sx n="87" d="100"/>
          <a:sy n="87" d="100"/>
        </p:scale>
        <p:origin x="-300" y="96"/>
      </p:cViewPr>
      <p:guideLst>
        <p:guide orient="horz" pos="237"/>
        <p:guide orient="horz" pos="3003"/>
        <p:guide orient="horz" pos="441"/>
        <p:guide orient="horz" pos="2777"/>
        <p:guide pos="226"/>
        <p:guide pos="5534"/>
        <p:guide pos="2993"/>
        <p:guide pos="2767"/>
        <p:guide pos="1837"/>
        <p:guide pos="3901"/>
        <p:guide pos="2064"/>
        <p:guide pos="3674"/>
        <p:guide pos="453"/>
        <p:guide pos="53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B41E-17B3-44CE-8E19-FCB63DD51A2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DEFC-839A-4688-A129-6AA2F4833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Астероид</a:t>
            </a:r>
            <a:r>
              <a:rPr lang="ru-RU" baseline="0" dirty="0" smtClean="0"/>
              <a:t> в 1 и 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DEFC-839A-4688-A129-6AA2F4833D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7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DEFC-839A-4688-A129-6AA2F4833DA1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3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9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2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6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7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3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6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1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5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E679-DC75-4745-852D-F583D5FA2C9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emf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4.xml"/><Relationship Id="rId18" Type="http://schemas.openxmlformats.org/officeDocument/2006/relationships/slide" Target="slide34.xml"/><Relationship Id="rId3" Type="http://schemas.openxmlformats.org/officeDocument/2006/relationships/image" Target="../media/image5.png"/><Relationship Id="rId21" Type="http://schemas.openxmlformats.org/officeDocument/2006/relationships/slide" Target="slide52.xml"/><Relationship Id="rId7" Type="http://schemas.openxmlformats.org/officeDocument/2006/relationships/slide" Target="slide10.xml"/><Relationship Id="rId12" Type="http://schemas.openxmlformats.org/officeDocument/2006/relationships/slide" Target="slide25.xml"/><Relationship Id="rId17" Type="http://schemas.openxmlformats.org/officeDocument/2006/relationships/slide" Target="slide58.xml"/><Relationship Id="rId25" Type="http://schemas.openxmlformats.org/officeDocument/2006/relationships/slide" Target="slide49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11" Type="http://schemas.openxmlformats.org/officeDocument/2006/relationships/slide" Target="slide37.xml"/><Relationship Id="rId24" Type="http://schemas.openxmlformats.org/officeDocument/2006/relationships/slide" Target="slide61.xml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23" Type="http://schemas.openxmlformats.org/officeDocument/2006/relationships/slide" Target="slide64.xml"/><Relationship Id="rId10" Type="http://schemas.openxmlformats.org/officeDocument/2006/relationships/slide" Target="slide46.xml"/><Relationship Id="rId19" Type="http://schemas.openxmlformats.org/officeDocument/2006/relationships/slide" Target="slide28.xml"/><Relationship Id="rId4" Type="http://schemas.openxmlformats.org/officeDocument/2006/relationships/slide" Target="slide16.xml"/><Relationship Id="rId9" Type="http://schemas.openxmlformats.org/officeDocument/2006/relationships/slide" Target="slide55.xml"/><Relationship Id="rId14" Type="http://schemas.openxmlformats.org/officeDocument/2006/relationships/slide" Target="slide40.xml"/><Relationship Id="rId22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6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8775" y="376238"/>
            <a:ext cx="4033838" cy="4391025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775" y="730885"/>
            <a:ext cx="40338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uk-UA" sz="3800" b="1" dirty="0" smtClean="0">
                <a:solidFill>
                  <a:schemeClr val="bg1"/>
                </a:solidFill>
                <a:latin typeface="+mj-lt"/>
              </a:rPr>
              <a:t>Український космічний трудовий десант</a:t>
            </a:r>
            <a:endParaRPr lang="ru-RU" sz="3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Скругленный прямоугольник 18">
            <a:hlinkClick r:id="rId3" action="ppaction://hlinksldjump"/>
          </p:cNvPr>
          <p:cNvSpPr/>
          <p:nvPr/>
        </p:nvSpPr>
        <p:spPr>
          <a:xfrm>
            <a:off x="1265940" y="3120979"/>
            <a:ext cx="2219508" cy="67460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accent6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Почати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гру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1617313" y="4069934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Roboto Slab"/>
                <a:hlinkClick r:id="rId5" action="ppaction://hlinksldjump"/>
              </a:rPr>
              <a:t>Правила </a:t>
            </a:r>
            <a:r>
              <a:rPr lang="ru-RU" sz="1600" dirty="0" err="1" smtClean="0">
                <a:solidFill>
                  <a:schemeClr val="bg1">
                    <a:lumMod val="85000"/>
                  </a:schemeClr>
                </a:solidFill>
                <a:latin typeface="Roboto Slab"/>
                <a:hlinkClick r:id="rId5" action="ppaction://hlinksldjump"/>
              </a:rPr>
              <a:t>гр</a:t>
            </a:r>
            <a:r>
              <a:rPr lang="uk-UA" sz="1600" dirty="0" smtClean="0">
                <a:solidFill>
                  <a:schemeClr val="bg1">
                    <a:lumMod val="85000"/>
                  </a:schemeClr>
                </a:solidFill>
                <a:latin typeface="Roboto Slab"/>
                <a:hlinkClick r:id="rId5" action="ppaction://hlinksldjump"/>
              </a:rPr>
              <a:t>и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164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58656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864254"/>
            <a:ext cx="5474556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uk-UA" sz="1600" dirty="0"/>
              <a:t>Кут  заточки  леза    перевіряється  за  допомогою:</a:t>
            </a:r>
            <a:endParaRPr lang="ru-RU" sz="1600" dirty="0"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3255933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Кутник 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890975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  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25593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Лінійка 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719932" y="3890975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Шаблон 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86" y="985838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3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05094" y="107151"/>
            <a:ext cx="2933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Ви відповіли 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735013"/>
            <a:ext cx="8066314" cy="316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97507" y="107151"/>
            <a:ext cx="33489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 не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13809" y="1132114"/>
            <a:ext cx="4936417" cy="3084229"/>
            <a:chOff x="719138" y="1546292"/>
            <a:chExt cx="3826763" cy="13983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483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1965" y="2819074"/>
              <a:ext cx="2395858" cy="1255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b="1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800" b="1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800" b="1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r>
                <a:rPr lang="ru-RU" sz="1800" b="1" dirty="0" smtClean="0">
                  <a:solidFill>
                    <a:prstClr val="black"/>
                  </a:solidFill>
                  <a:latin typeface="Roboto Slab"/>
                </a:rPr>
                <a:t>:  ШАБЛОН</a:t>
              </a:r>
              <a:endParaRPr lang="ru-RU" sz="1800" b="1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735013"/>
            <a:ext cx="8066314" cy="316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0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9250" y="210590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58656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741144"/>
            <a:ext cx="5474556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uk-UA" sz="1600" dirty="0"/>
              <a:t> </a:t>
            </a:r>
            <a:r>
              <a:rPr lang="ru-RU" sz="1600" dirty="0" err="1"/>
              <a:t>Суцільну</a:t>
            </a:r>
            <a:r>
              <a:rPr lang="ru-RU" sz="1600" dirty="0"/>
              <a:t> </a:t>
            </a:r>
            <a:r>
              <a:rPr lang="ru-RU" sz="1600" dirty="0" err="1"/>
              <a:t>товсту</a:t>
            </a:r>
            <a:r>
              <a:rPr lang="ru-RU" sz="1600" dirty="0"/>
              <a:t> </a:t>
            </a:r>
            <a:r>
              <a:rPr lang="ru-RU" sz="1600" dirty="0" err="1"/>
              <a:t>основну</a:t>
            </a:r>
            <a:r>
              <a:rPr lang="ru-RU" sz="1600" dirty="0"/>
              <a:t> </a:t>
            </a:r>
            <a:r>
              <a:rPr lang="ru-RU" sz="1600" dirty="0" err="1"/>
              <a:t>лінію</a:t>
            </a:r>
            <a:r>
              <a:rPr lang="ru-RU" sz="1600" dirty="0"/>
              <a:t> на </a:t>
            </a:r>
            <a:r>
              <a:rPr lang="ru-RU" sz="1600" dirty="0" err="1"/>
              <a:t>кресленні</a:t>
            </a:r>
            <a:r>
              <a:rPr lang="ru-RU" sz="1600" dirty="0"/>
              <a:t> </a:t>
            </a:r>
            <a:r>
              <a:rPr lang="ru-RU" sz="1600" dirty="0" err="1"/>
              <a:t>використовують</a:t>
            </a:r>
            <a:r>
              <a:rPr lang="ru-RU" sz="1600" dirty="0"/>
              <a:t> для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endParaRPr lang="ru-RU" sz="1600" dirty="0"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2686218"/>
            <a:ext cx="2520000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</a:rPr>
              <a:t>Обриву </a:t>
            </a:r>
            <a:r>
              <a:rPr lang="uk-UA" sz="1800" dirty="0">
                <a:solidFill>
                  <a:srgbClr val="00B050"/>
                </a:solidFill>
              </a:rPr>
              <a:t>деталей</a:t>
            </a:r>
            <a:endParaRPr lang="ru-RU" sz="1800" dirty="0">
              <a:solidFill>
                <a:srgbClr val="00B050"/>
              </a:solidFill>
            </a:endParaRPr>
          </a:p>
          <a:p>
            <a:pPr algn="ctr"/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312474" y="3653479"/>
            <a:ext cx="2885979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>
                <a:solidFill>
                  <a:srgbClr val="00B050"/>
                </a:solidFill>
              </a:rPr>
              <a:t>Ліній видимого контуру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1999" y="2686218"/>
            <a:ext cx="2886455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Ліній невидимого контуру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819303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Осьових ліній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46" y="901258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05093" y="107151"/>
            <a:ext cx="2933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 descr="Картинки по запросу суцільна товста основна лінія на кресленн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" r="49451" b="10673"/>
          <a:stretch/>
        </p:blipFill>
        <p:spPr bwMode="auto">
          <a:xfrm>
            <a:off x="719137" y="538038"/>
            <a:ext cx="7608433" cy="33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31542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Відповідь</a:t>
            </a:r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 не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вірна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60641" y="1541379"/>
            <a:ext cx="4936417" cy="2936594"/>
            <a:chOff x="719138" y="1546292"/>
            <a:chExt cx="3826763" cy="293659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4532" y="4205887"/>
              <a:ext cx="144397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8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8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8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7" y="735013"/>
            <a:ext cx="7608887" cy="31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6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3347" y="239879"/>
            <a:ext cx="8426450" cy="4564731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741144"/>
            <a:ext cx="5474556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стовбура</a:t>
            </a:r>
            <a:r>
              <a:rPr lang="ru-RU" sz="1600" dirty="0"/>
              <a:t> видно на поперечному </a:t>
            </a:r>
            <a:r>
              <a:rPr lang="ru-RU" sz="1600" dirty="0" err="1"/>
              <a:t>зрізі</a:t>
            </a:r>
            <a:r>
              <a:rPr lang="ru-RU" sz="1600" dirty="0"/>
              <a:t> дерева?</a:t>
            </a:r>
            <a:endParaRPr lang="ru-RU" sz="1600" dirty="0"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513347" y="2646198"/>
            <a:ext cx="3039979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/>
            <a:r>
              <a:rPr lang="ru-RU" sz="1800" dirty="0">
                <a:solidFill>
                  <a:schemeClr val="tx1"/>
                </a:solidFill>
              </a:rPr>
              <a:t>Кору, </a:t>
            </a:r>
            <a:r>
              <a:rPr lang="ru-RU" sz="1800" dirty="0" err="1">
                <a:solidFill>
                  <a:schemeClr val="tx1"/>
                </a:solidFill>
              </a:rPr>
              <a:t>камбій</a:t>
            </a:r>
            <a:r>
              <a:rPr lang="ru-RU" sz="1800" dirty="0">
                <a:solidFill>
                  <a:schemeClr val="tx1"/>
                </a:solidFill>
              </a:rPr>
              <a:t>, деревину, </a:t>
            </a:r>
            <a:r>
              <a:rPr lang="ru-RU" sz="1800" dirty="0" err="1">
                <a:solidFill>
                  <a:schemeClr val="tx1"/>
                </a:solidFill>
              </a:rPr>
              <a:t>серцевину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640522" y="3729652"/>
            <a:ext cx="2520000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/>
            <a:r>
              <a:rPr lang="ru-RU" sz="1800" dirty="0" err="1">
                <a:solidFill>
                  <a:schemeClr val="tx1"/>
                </a:solidFill>
              </a:rPr>
              <a:t>Коріння</a:t>
            </a:r>
            <a:r>
              <a:rPr lang="ru-RU" sz="1800" dirty="0">
                <a:solidFill>
                  <a:schemeClr val="tx1"/>
                </a:solidFill>
              </a:rPr>
              <a:t>, кору, брус, фотосинтез.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632160" y="2770481"/>
            <a:ext cx="2520000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/>
            <a:r>
              <a:rPr lang="ru-RU" sz="1800" dirty="0" err="1">
                <a:solidFill>
                  <a:schemeClr val="tx1"/>
                </a:solidFill>
              </a:rPr>
              <a:t>Обрізну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дошку</a:t>
            </a:r>
            <a:r>
              <a:rPr lang="ru-RU" sz="1800" dirty="0">
                <a:solidFill>
                  <a:schemeClr val="tx1"/>
                </a:solidFill>
              </a:rPr>
              <a:t> з тупим обзолом.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513347" y="3737742"/>
            <a:ext cx="3039979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/>
            <a:r>
              <a:rPr lang="ru-RU" sz="1800" dirty="0">
                <a:solidFill>
                  <a:schemeClr val="tx1"/>
                </a:solidFill>
              </a:rPr>
              <a:t>Луб, кору, цитоплазму, фотосинтез.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48" y="936331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Відповідь</a:t>
            </a:r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вірна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Картинки по запросу частини стовбура видно на поперечному зріз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735012"/>
            <a:ext cx="7684633" cy="31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90653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31544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63233" y="2181523"/>
            <a:ext cx="4936417" cy="2142561"/>
            <a:chOff x="719138" y="1546292"/>
            <a:chExt cx="3826763" cy="214256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5758" y="3442632"/>
              <a:ext cx="128615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3" name="Picture 2" descr="Картинки по запросу частини стовбура видно на поперечному зріз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735012"/>
            <a:ext cx="7684633" cy="31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9250" y="207796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58656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2512896" y="1940528"/>
            <a:ext cx="1896638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algn="ctr"/>
            <a:endParaRPr lang="ru-RU" sz="1600" dirty="0"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3059293"/>
            <a:ext cx="2520000" cy="67782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Модрина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, сосна, кедр, дуб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312475" y="3812112"/>
            <a:ext cx="2520000" cy="67782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Граб, ясен, дуб,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бук, береза,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вільха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059293"/>
            <a:ext cx="2520000" cy="67782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Шпон, брус, брусок,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дошка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812112"/>
            <a:ext cx="2520000" cy="67782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Каштан, платан, липа, тополя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28" y="1880432"/>
            <a:ext cx="846747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71" y="817395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0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78" y="208530"/>
            <a:ext cx="5086350" cy="99417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Леонід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Костянтинович</a:t>
            </a:r>
            <a:r>
              <a:rPr lang="ru-RU" b="1" dirty="0" smtClean="0">
                <a:solidFill>
                  <a:srgbClr val="C00000"/>
                </a:solidFill>
              </a:rPr>
              <a:t> 			</a:t>
            </a:r>
            <a:r>
              <a:rPr lang="ru-RU" b="1" dirty="0" err="1" smtClean="0">
                <a:solidFill>
                  <a:srgbClr val="C00000"/>
                </a:solidFill>
              </a:rPr>
              <a:t>Каденюк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829" y="1369218"/>
            <a:ext cx="4713514" cy="3627325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перший космонавт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незалежної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України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народний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депутат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України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4-го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скликання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Народний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Посол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України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, Герой </a:t>
            </a:r>
            <a:r>
              <a:rPr lang="ru-RU" sz="2400" b="1" i="1" dirty="0" err="1" smtClean="0">
                <a:solidFill>
                  <a:schemeClr val="bg1"/>
                </a:solidFill>
                <a:latin typeface="Arial" charset="0"/>
              </a:rPr>
              <a:t>України.Ма</a:t>
            </a:r>
            <a:r>
              <a:rPr lang="uk-UA" sz="2400" b="1" i="1" dirty="0" smtClean="0">
                <a:solidFill>
                  <a:schemeClr val="bg1"/>
                </a:solidFill>
                <a:latin typeface="Arial" charset="0"/>
              </a:rPr>
              <a:t>є </a:t>
            </a:r>
            <a:r>
              <a:rPr lang="ru-RU" sz="2400" b="1" i="1" dirty="0" err="1">
                <a:solidFill>
                  <a:srgbClr val="00B050"/>
                </a:solidFill>
                <a:latin typeface="Arial" charset="0"/>
              </a:rPr>
              <a:t>Відзнака</a:t>
            </a:r>
            <a:r>
              <a:rPr lang="ru-RU" sz="2400" b="1" i="1" dirty="0">
                <a:solidFill>
                  <a:srgbClr val="00B050"/>
                </a:solidFill>
                <a:latin typeface="Arial" charset="0"/>
              </a:rPr>
              <a:t> Президента </a:t>
            </a:r>
            <a:r>
              <a:rPr lang="ru-RU" sz="2400" b="1" i="1" dirty="0" err="1">
                <a:solidFill>
                  <a:srgbClr val="00B050"/>
                </a:solidFill>
                <a:latin typeface="Arial" charset="0"/>
              </a:rPr>
              <a:t>України</a:t>
            </a:r>
            <a:r>
              <a:rPr lang="ru-RU" sz="2400" b="1" i="1" dirty="0">
                <a:solidFill>
                  <a:srgbClr val="00B050"/>
                </a:solidFill>
                <a:latin typeface="Arial" charset="0"/>
              </a:rPr>
              <a:t> «Герой </a:t>
            </a:r>
            <a:r>
              <a:rPr lang="ru-RU" sz="2400" b="1" i="1" dirty="0" err="1">
                <a:solidFill>
                  <a:srgbClr val="00B050"/>
                </a:solidFill>
                <a:latin typeface="Arial" charset="0"/>
              </a:rPr>
              <a:t>України</a:t>
            </a:r>
            <a:r>
              <a:rPr lang="ru-RU" sz="2400" b="1" i="1" dirty="0">
                <a:solidFill>
                  <a:srgbClr val="00B050"/>
                </a:solidFill>
                <a:latin typeface="Arial" charset="0"/>
              </a:rPr>
              <a:t>» з </a:t>
            </a:r>
            <a:r>
              <a:rPr lang="ru-RU" sz="2400" b="1" i="1" dirty="0" err="1">
                <a:solidFill>
                  <a:srgbClr val="00B050"/>
                </a:solidFill>
                <a:latin typeface="Arial" charset="0"/>
              </a:rPr>
              <a:t>врученням</a:t>
            </a:r>
            <a:r>
              <a:rPr lang="ru-RU" sz="2400" b="1" i="1" dirty="0">
                <a:solidFill>
                  <a:srgbClr val="00B050"/>
                </a:solidFill>
                <a:latin typeface="Arial" charset="0"/>
              </a:rPr>
              <a:t> ордена «Золота </a:t>
            </a:r>
            <a:r>
              <a:rPr lang="ru-RU" sz="2400" b="1" i="1" dirty="0" err="1">
                <a:solidFill>
                  <a:srgbClr val="00B050"/>
                </a:solidFill>
                <a:latin typeface="Arial" charset="0"/>
              </a:rPr>
              <a:t>Зірка</a:t>
            </a:r>
            <a:r>
              <a:rPr lang="ru-RU" sz="2400" b="1" i="1" dirty="0">
                <a:solidFill>
                  <a:srgbClr val="00B050"/>
                </a:solidFill>
                <a:latin typeface="Arial" charset="0"/>
              </a:rPr>
              <a:t>» — за заслуги перед </a:t>
            </a:r>
            <a:r>
              <a:rPr lang="ru-RU" sz="2400" b="1" i="1" dirty="0" err="1">
                <a:solidFill>
                  <a:srgbClr val="00B050"/>
                </a:solidFill>
                <a:latin typeface="Arial" charset="0"/>
              </a:rPr>
              <a:t>Українською</a:t>
            </a:r>
            <a:r>
              <a:rPr lang="ru-RU" sz="2400" b="1" i="1" dirty="0">
                <a:solidFill>
                  <a:srgbClr val="00B050"/>
                </a:solidFill>
                <a:latin typeface="Arial" charset="0"/>
              </a:rPr>
              <a:t> державою у </a:t>
            </a:r>
            <a:r>
              <a:rPr lang="ru-RU" sz="2400" b="1" i="1" dirty="0" err="1">
                <a:solidFill>
                  <a:srgbClr val="00B050"/>
                </a:solidFill>
                <a:latin typeface="Arial" charset="0"/>
              </a:rPr>
              <a:t>розвитку</a:t>
            </a:r>
            <a:r>
              <a:rPr lang="ru-RU" sz="2400" b="1" i="1" dirty="0">
                <a:solidFill>
                  <a:srgbClr val="00B050"/>
                </a:solidFill>
                <a:latin typeface="Arial" charset="0"/>
              </a:rPr>
              <a:t> космонавтики, </a:t>
            </a:r>
            <a:r>
              <a:rPr lang="ru-RU" sz="2400" b="1" i="1" dirty="0" err="1">
                <a:solidFill>
                  <a:srgbClr val="00B050"/>
                </a:solidFill>
                <a:latin typeface="Arial" charset="0"/>
              </a:rPr>
              <a:t>визначний</a:t>
            </a:r>
            <a:r>
              <a:rPr lang="ru-RU" sz="2400" b="1" i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особистий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внесок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у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зміцнення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міжнародного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співробітництва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космічній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Arial" charset="0"/>
              </a:rPr>
              <a:t>сфері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  <a:p>
            <a:endParaRPr lang="ru-RU" sz="2400" b="1" i="1" dirty="0"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0457" y="1828799"/>
            <a:ext cx="3603172" cy="327117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/>
          <a:stretch/>
        </p:blipFill>
        <p:spPr bwMode="auto">
          <a:xfrm>
            <a:off x="5290457" y="1725386"/>
            <a:ext cx="3603172" cy="341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8286" y="-76200"/>
            <a:ext cx="182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12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кв</a:t>
            </a:r>
            <a:r>
              <a:rPr lang="uk-UA" sz="2800" b="1" dirty="0" err="1" smtClean="0">
                <a:solidFill>
                  <a:schemeClr val="bg1"/>
                </a:solidFill>
              </a:rPr>
              <a:t>ітня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05093" y="107151"/>
            <a:ext cx="2933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6" name="Picture 2" descr="Картинки по запросу тверді листяні породи деревин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5"/>
          <a:stretch/>
        </p:blipFill>
        <p:spPr bwMode="auto">
          <a:xfrm>
            <a:off x="598714" y="538038"/>
            <a:ext cx="7598229" cy="33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Відповідь</a:t>
            </a:r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 не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вірна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64266" y="1631233"/>
            <a:ext cx="4936417" cy="2815962"/>
            <a:chOff x="719138" y="1546292"/>
            <a:chExt cx="3826763" cy="281596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28586" y="4116033"/>
              <a:ext cx="128615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3" name="Picture 2" descr="Картинки по запросу тверді листяні породи деревин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5"/>
          <a:stretch/>
        </p:blipFill>
        <p:spPr bwMode="auto">
          <a:xfrm>
            <a:off x="598714" y="538038"/>
            <a:ext cx="7598229" cy="33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58657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864255"/>
            <a:ext cx="5474556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dirty="0" err="1" smtClean="0"/>
              <a:t>Западини</a:t>
            </a:r>
            <a:r>
              <a:rPr lang="ru-RU" sz="1600" dirty="0" smtClean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зубцями</a:t>
            </a:r>
            <a:r>
              <a:rPr lang="ru-RU" sz="1600" dirty="0"/>
              <a:t> </a:t>
            </a:r>
            <a:r>
              <a:rPr lang="ru-RU" sz="1600" dirty="0" err="1"/>
              <a:t>ножівки</a:t>
            </a:r>
            <a:r>
              <a:rPr lang="ru-RU" sz="1600" dirty="0"/>
              <a:t> </a:t>
            </a:r>
            <a:r>
              <a:rPr lang="ru-RU" sz="1600" dirty="0" err="1"/>
              <a:t>служать</a:t>
            </a:r>
            <a:r>
              <a:rPr lang="ru-RU" sz="1600" dirty="0"/>
              <a:t> для ...</a:t>
            </a:r>
            <a:endParaRPr lang="ru-RU" sz="1600" dirty="0"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3145022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cap="all" dirty="0" err="1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творення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кута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різання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805845"/>
            <a:ext cx="2520000" cy="67782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cap="all" dirty="0" err="1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ручності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заточування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зубців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312475" y="3145020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cap="all" dirty="0" err="1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идалення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тирси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686664"/>
            <a:ext cx="2520000" cy="91618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cap="all" dirty="0" err="1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ручності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поздовжнього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розведення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зубців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85" y="1010331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7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39131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05590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Содержимое 5" descr="IMG_0002.jpg"/>
          <p:cNvPicPr>
            <a:picLocks noChangeAspect="1"/>
          </p:cNvPicPr>
          <p:nvPr/>
        </p:nvPicPr>
        <p:blipFill rotWithShape="1">
          <a:blip r:embed="rId3" cstate="print"/>
          <a:srcRect l="5358" t="10127" r="6043" b="15542"/>
          <a:stretch/>
        </p:blipFill>
        <p:spPr>
          <a:xfrm>
            <a:off x="705590" y="735013"/>
            <a:ext cx="7654639" cy="32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Відповідь</a:t>
            </a:r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 не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вірна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</a:t>
            </a:r>
            <a:r>
              <a:rPr lang="uk-UA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88446" y="2181522"/>
            <a:ext cx="4936417" cy="2265673"/>
            <a:chOff x="719138" y="1546292"/>
            <a:chExt cx="3826763" cy="226567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83267" y="3565744"/>
              <a:ext cx="128615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2" name="Содержимое 5" descr="IMG_0002.jpg"/>
          <p:cNvPicPr>
            <a:picLocks noChangeAspect="1"/>
          </p:cNvPicPr>
          <p:nvPr/>
        </p:nvPicPr>
        <p:blipFill rotWithShape="1">
          <a:blip r:embed="rId4" cstate="print"/>
          <a:srcRect l="5358" t="10127" r="6043" b="15542"/>
          <a:stretch/>
        </p:blipFill>
        <p:spPr>
          <a:xfrm>
            <a:off x="705590" y="735013"/>
            <a:ext cx="7654639" cy="32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784" y="107151"/>
            <a:ext cx="41184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err="1" smtClean="0">
                <a:solidFill>
                  <a:srgbClr val="F7F6F4"/>
                </a:solidFill>
                <a:latin typeface="Roboto Slab"/>
              </a:rPr>
              <a:t>Выдповысти</a:t>
            </a:r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 на </a:t>
            </a:r>
            <a:r>
              <a:rPr lang="ru-RU" sz="2200" dirty="0" err="1" smtClean="0">
                <a:solidFill>
                  <a:srgbClr val="F7F6F4"/>
                </a:solidFill>
                <a:latin typeface="Roboto Slab"/>
              </a:rPr>
              <a:t>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864255"/>
            <a:ext cx="5474556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dirty="0" err="1"/>
              <a:t>Який</a:t>
            </a:r>
            <a:r>
              <a:rPr lang="ru-RU" sz="1600" dirty="0"/>
              <a:t> кут </a:t>
            </a:r>
            <a:r>
              <a:rPr lang="ru-RU" sz="1600" dirty="0" err="1"/>
              <a:t>загострення</a:t>
            </a:r>
            <a:r>
              <a:rPr lang="ru-RU" sz="1600" dirty="0"/>
              <a:t> </a:t>
            </a:r>
            <a:r>
              <a:rPr lang="ru-RU" sz="1600" dirty="0" err="1"/>
              <a:t>леза</a:t>
            </a:r>
            <a:r>
              <a:rPr lang="ru-RU" sz="1600" dirty="0"/>
              <a:t> стамески?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3255933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  <a:t>15◦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</a:rPr>
              <a:t>- 22◦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890975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  <a:t>30◦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  <a:t>45◦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25593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>
                <a:solidFill>
                  <a:schemeClr val="accent2">
                    <a:lumMod val="75000"/>
                  </a:schemeClr>
                </a:solidFill>
              </a:rPr>
              <a:t>23◦ - 32◦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719932" y="3890975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uk-UA" sz="18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</a:rPr>
              <a:t>◦... 25</a:t>
            </a:r>
            <a:r>
              <a:rPr lang="uk-UA" sz="1800" baseline="30000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Roboto Slab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972930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3864" y="107151"/>
            <a:ext cx="2536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859971"/>
            <a:ext cx="7707086" cy="292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03714" y="2073801"/>
            <a:ext cx="4936417" cy="2373394"/>
            <a:chOff x="719138" y="1546292"/>
            <a:chExt cx="3826763" cy="237339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1074" y="3673465"/>
              <a:ext cx="128615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859971"/>
            <a:ext cx="7707086" cy="292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69755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741145"/>
            <a:ext cx="5474556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dirty="0"/>
              <a:t>Для </a:t>
            </a:r>
            <a:r>
              <a:rPr lang="ru-RU" sz="1600" dirty="0" err="1"/>
              <a:t>закріплення</a:t>
            </a:r>
            <a:r>
              <a:rPr lang="ru-RU" sz="1600" dirty="0"/>
              <a:t> </a:t>
            </a:r>
            <a:r>
              <a:rPr lang="ru-RU" sz="1600" dirty="0" err="1"/>
              <a:t>свердла</a:t>
            </a:r>
            <a:r>
              <a:rPr lang="ru-RU" sz="1600" dirty="0"/>
              <a:t> з </a:t>
            </a:r>
            <a:r>
              <a:rPr lang="ru-RU" sz="1600" dirty="0" err="1"/>
              <a:t>циліндричним</a:t>
            </a:r>
            <a:r>
              <a:rPr lang="ru-RU" sz="1600" dirty="0"/>
              <a:t> хвостовиком </a:t>
            </a:r>
            <a:r>
              <a:rPr lang="ru-RU" sz="1600" dirty="0" err="1"/>
              <a:t>застосовують</a:t>
            </a:r>
            <a:r>
              <a:rPr lang="ru-RU" sz="1600" dirty="0"/>
              <a:t>...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55172" y="2830556"/>
            <a:ext cx="3026228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/>
            <a:r>
              <a:rPr lang="ru-RU" sz="1800" cap="all" dirty="0" err="1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іноль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задньої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бабки токарного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верстата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678455" y="3890974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r>
              <a:rPr lang="ru-RU" sz="1800" cap="all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трубцину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678455" y="2830556"/>
            <a:ext cx="2520000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/>
            <a:r>
              <a:rPr lang="ru-RU" sz="1800" cap="all" dirty="0" err="1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вердлильний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патрон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890975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/>
            <a:r>
              <a:rPr lang="ru-RU" sz="1800" cap="all" dirty="0" err="1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ашинні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лещата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57" y="735013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7527" y="107151"/>
            <a:ext cx="2468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/>
        </p:blipFill>
        <p:spPr bwMode="auto">
          <a:xfrm>
            <a:off x="936172" y="626155"/>
            <a:ext cx="7369628" cy="32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3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8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Рисунок 9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47" y="1587572"/>
            <a:ext cx="538163" cy="444329"/>
          </a:xfrm>
          <a:prstGeom prst="rect">
            <a:avLst/>
          </a:prstGeom>
        </p:spPr>
      </p:pic>
      <p:pic>
        <p:nvPicPr>
          <p:cNvPr id="96" name="Рисунок 9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39" y="2349585"/>
            <a:ext cx="538163" cy="444329"/>
          </a:xfrm>
          <a:prstGeom prst="rect">
            <a:avLst/>
          </a:prstGeom>
        </p:spPr>
      </p:pic>
      <p:pic>
        <p:nvPicPr>
          <p:cNvPr id="97" name="Рисунок 9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15" y="825559"/>
            <a:ext cx="538163" cy="444329"/>
          </a:xfrm>
          <a:prstGeom prst="rect">
            <a:avLst/>
          </a:prstGeom>
        </p:spPr>
      </p:pic>
      <p:pic>
        <p:nvPicPr>
          <p:cNvPr id="98" name="Рисунок 9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38" y="831130"/>
            <a:ext cx="538163" cy="444329"/>
          </a:xfrm>
          <a:prstGeom prst="rect">
            <a:avLst/>
          </a:prstGeom>
        </p:spPr>
      </p:pic>
      <p:pic>
        <p:nvPicPr>
          <p:cNvPr id="99" name="Рисунок 9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5" y="3873611"/>
            <a:ext cx="538163" cy="444329"/>
          </a:xfrm>
          <a:prstGeom prst="rect">
            <a:avLst/>
          </a:prstGeom>
        </p:spPr>
      </p:pic>
      <p:pic>
        <p:nvPicPr>
          <p:cNvPr id="100" name="Рисунок 9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15" y="3111598"/>
            <a:ext cx="538163" cy="444329"/>
          </a:xfrm>
          <a:prstGeom prst="rect">
            <a:avLst/>
          </a:prstGeom>
        </p:spPr>
      </p:pic>
      <p:pic>
        <p:nvPicPr>
          <p:cNvPr id="101" name="Рисунок 10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79" y="2349585"/>
            <a:ext cx="538163" cy="444329"/>
          </a:xfrm>
          <a:prstGeom prst="rect">
            <a:avLst/>
          </a:prstGeom>
        </p:spPr>
      </p:pic>
      <p:pic>
        <p:nvPicPr>
          <p:cNvPr id="102" name="Рисунок 10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91" y="1587572"/>
            <a:ext cx="538163" cy="444329"/>
          </a:xfrm>
          <a:prstGeom prst="rect">
            <a:avLst/>
          </a:prstGeom>
        </p:spPr>
      </p:pic>
      <p:pic>
        <p:nvPicPr>
          <p:cNvPr id="104" name="Рисунок 10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4" y="825558"/>
            <a:ext cx="538163" cy="444329"/>
          </a:xfrm>
          <a:prstGeom prst="rect">
            <a:avLst/>
          </a:prstGeom>
        </p:spPr>
      </p:pic>
      <p:pic>
        <p:nvPicPr>
          <p:cNvPr id="105" name="Рисунок 10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40" y="2346448"/>
            <a:ext cx="538163" cy="444329"/>
          </a:xfrm>
          <a:prstGeom prst="rect">
            <a:avLst/>
          </a:prstGeom>
        </p:spPr>
      </p:pic>
      <p:pic>
        <p:nvPicPr>
          <p:cNvPr id="106" name="Рисунок 10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31" y="825559"/>
            <a:ext cx="538163" cy="444329"/>
          </a:xfrm>
          <a:prstGeom prst="rect">
            <a:avLst/>
          </a:prstGeom>
        </p:spPr>
      </p:pic>
      <p:pic>
        <p:nvPicPr>
          <p:cNvPr id="107" name="Рисунок 10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23" y="1587572"/>
            <a:ext cx="538163" cy="444329"/>
          </a:xfrm>
          <a:prstGeom prst="rect">
            <a:avLst/>
          </a:prstGeom>
        </p:spPr>
      </p:pic>
      <p:pic>
        <p:nvPicPr>
          <p:cNvPr id="108" name="Рисунок 10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31" y="3871261"/>
            <a:ext cx="538163" cy="444329"/>
          </a:xfrm>
          <a:prstGeom prst="rect">
            <a:avLst/>
          </a:prstGeom>
        </p:spPr>
      </p:pic>
      <p:pic>
        <p:nvPicPr>
          <p:cNvPr id="109" name="Рисунок 10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79" y="2331643"/>
            <a:ext cx="538163" cy="444329"/>
          </a:xfrm>
          <a:prstGeom prst="rect">
            <a:avLst/>
          </a:prstGeom>
        </p:spPr>
      </p:pic>
      <p:pic>
        <p:nvPicPr>
          <p:cNvPr id="110" name="Рисунок 10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8" y="2336953"/>
            <a:ext cx="538163" cy="444329"/>
          </a:xfrm>
          <a:prstGeom prst="rect">
            <a:avLst/>
          </a:prstGeom>
        </p:spPr>
      </p:pic>
      <p:pic>
        <p:nvPicPr>
          <p:cNvPr id="111" name="Рисунок 110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66" y="3111597"/>
            <a:ext cx="538163" cy="444329"/>
          </a:xfrm>
          <a:prstGeom prst="rect">
            <a:avLst/>
          </a:prstGeom>
        </p:spPr>
      </p:pic>
      <p:pic>
        <p:nvPicPr>
          <p:cNvPr id="112" name="Рисунок 11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71" y="3111597"/>
            <a:ext cx="538163" cy="444329"/>
          </a:xfrm>
          <a:prstGeom prst="rect">
            <a:avLst/>
          </a:prstGeom>
        </p:spPr>
      </p:pic>
      <p:pic>
        <p:nvPicPr>
          <p:cNvPr id="113" name="Рисунок 11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07" y="1587572"/>
            <a:ext cx="538163" cy="444329"/>
          </a:xfrm>
          <a:prstGeom prst="rect">
            <a:avLst/>
          </a:prstGeom>
        </p:spPr>
      </p:pic>
      <p:pic>
        <p:nvPicPr>
          <p:cNvPr id="114" name="Рисунок 11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79" y="3856456"/>
            <a:ext cx="538163" cy="444329"/>
          </a:xfrm>
          <a:prstGeom prst="rect">
            <a:avLst/>
          </a:prstGeom>
        </p:spPr>
      </p:pic>
      <p:pic>
        <p:nvPicPr>
          <p:cNvPr id="115" name="Рисунок 11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15" y="3871261"/>
            <a:ext cx="538163" cy="444329"/>
          </a:xfrm>
          <a:prstGeom prst="rect">
            <a:avLst/>
          </a:prstGeom>
        </p:spPr>
      </p:pic>
      <p:pic>
        <p:nvPicPr>
          <p:cNvPr id="118" name="Рисунок 117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99" y="3148071"/>
            <a:ext cx="538163" cy="444329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3863905" y="149473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15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9137" y="73272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5329" y="73272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1521" y="73272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77713" y="73272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63905" y="73272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50097" y="73272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36289" y="73272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22481" y="73272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08673" y="73272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94863" y="73272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9137" y="149473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05329" y="149473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91521" y="149473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77713" y="149473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14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50097" y="149473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36289" y="149473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17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22481" y="149473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18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08673" y="149473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794863" y="149473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9137" y="225675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05329" y="225675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91521" y="225675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77713" y="225675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24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63905" y="225675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25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50097" y="225675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436289" y="225675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27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222481" y="225675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28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08673" y="225675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794863" y="225675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19137" y="301876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505329" y="301876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291521" y="301876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77713" y="301876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34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63905" y="301876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35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650097" y="301876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436289" y="301876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37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222481" y="301876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38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008673" y="301876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794863" y="301876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19137" y="378077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505329" y="378077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291521" y="378077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077713" y="378077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44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863905" y="378077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45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650097" y="378077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436289" y="378077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47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22481" y="378077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48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008673" y="378077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794863" y="378077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50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88446" y="2273070"/>
            <a:ext cx="4936417" cy="2232762"/>
            <a:chOff x="719138" y="1546292"/>
            <a:chExt cx="3826763" cy="223276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4319" y="3532833"/>
              <a:ext cx="317998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: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свердлильний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патрон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/>
        </p:blipFill>
        <p:spPr bwMode="auto">
          <a:xfrm>
            <a:off x="936172" y="626155"/>
            <a:ext cx="7369628" cy="32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1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074217"/>
            <a:ext cx="5474556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dirty="0" err="1"/>
              <a:t>Які</a:t>
            </a:r>
            <a:r>
              <a:rPr lang="ru-RU" sz="1600" dirty="0"/>
              <a:t> пили </a:t>
            </a:r>
            <a:r>
              <a:rPr lang="ru-RU" sz="1600" dirty="0" err="1"/>
              <a:t>доцільно</a:t>
            </a:r>
            <a:r>
              <a:rPr lang="ru-RU" sz="1600" dirty="0"/>
              <a:t> </a:t>
            </a:r>
            <a:r>
              <a:rPr lang="ru-RU" sz="1600" dirty="0" err="1"/>
              <a:t>застосовувати</a:t>
            </a:r>
            <a:r>
              <a:rPr lang="ru-RU" sz="1600" dirty="0"/>
              <a:t> для </a:t>
            </a:r>
            <a:r>
              <a:rPr lang="ru-RU" sz="1600" dirty="0" err="1"/>
              <a:t>пиляння</a:t>
            </a:r>
            <a:r>
              <a:rPr lang="ru-RU" sz="1600" dirty="0"/>
              <a:t> </a:t>
            </a:r>
            <a:r>
              <a:rPr lang="ru-RU" sz="1600" dirty="0" err="1"/>
              <a:t>фанери</a:t>
            </a:r>
            <a:r>
              <a:rPr lang="ru-RU" sz="1600" dirty="0"/>
              <a:t>?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138" y="1713825"/>
            <a:ext cx="5361449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/>
            <a:r>
              <a:rPr lang="ru-RU" sz="1800" cap="all" dirty="0">
                <a:solidFill>
                  <a:srgbClr val="00B050"/>
                </a:solidFill>
              </a:rPr>
              <a:t>п</a:t>
            </a:r>
            <a:r>
              <a:rPr lang="ru-RU" sz="1800" dirty="0">
                <a:solidFill>
                  <a:srgbClr val="00B050"/>
                </a:solidFill>
              </a:rPr>
              <a:t>или для поперечного </a:t>
            </a:r>
            <a:r>
              <a:rPr lang="ru-RU" sz="1800" dirty="0" err="1">
                <a:solidFill>
                  <a:srgbClr val="00B050"/>
                </a:solidFill>
              </a:rPr>
              <a:t>пиляння</a:t>
            </a:r>
            <a:r>
              <a:rPr lang="ru-RU" sz="1800" dirty="0">
                <a:solidFill>
                  <a:srgbClr val="00B050"/>
                </a:solidFill>
              </a:rPr>
              <a:t>;</a:t>
            </a: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719138" y="2456764"/>
            <a:ext cx="5361449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/>
            <a:r>
              <a:rPr lang="ru-RU" sz="1800" cap="all" dirty="0">
                <a:solidFill>
                  <a:srgbClr val="00B050"/>
                </a:solidFill>
              </a:rPr>
              <a:t>п</a:t>
            </a:r>
            <a:r>
              <a:rPr lang="ru-RU" sz="1800" dirty="0">
                <a:solidFill>
                  <a:srgbClr val="00B050"/>
                </a:solidFill>
              </a:rPr>
              <a:t>или для </a:t>
            </a:r>
            <a:r>
              <a:rPr lang="ru-RU" sz="1800" dirty="0" err="1">
                <a:solidFill>
                  <a:srgbClr val="00B050"/>
                </a:solidFill>
              </a:rPr>
              <a:t>мішаного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пиляння</a:t>
            </a:r>
            <a:r>
              <a:rPr lang="ru-RU" sz="1200" dirty="0"/>
              <a:t>;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719136" y="3199703"/>
            <a:ext cx="5361449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/>
            <a:r>
              <a:rPr lang="ru-RU" sz="1800" cap="all" dirty="0">
                <a:solidFill>
                  <a:srgbClr val="00B050"/>
                </a:solidFill>
              </a:rPr>
              <a:t>п</a:t>
            </a:r>
            <a:r>
              <a:rPr lang="ru-RU" sz="1800" dirty="0">
                <a:solidFill>
                  <a:srgbClr val="00B050"/>
                </a:solidFill>
              </a:rPr>
              <a:t>или для </a:t>
            </a:r>
            <a:r>
              <a:rPr lang="ru-RU" sz="1800" dirty="0" err="1" smtClean="0">
                <a:solidFill>
                  <a:srgbClr val="00B050"/>
                </a:solidFill>
              </a:rPr>
              <a:t>повздовжнього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пиляння</a:t>
            </a:r>
            <a:r>
              <a:rPr lang="ru-RU" sz="1800" dirty="0">
                <a:solidFill>
                  <a:srgbClr val="00B050"/>
                </a:solidFill>
              </a:rPr>
              <a:t>;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719138" y="3942642"/>
            <a:ext cx="5361449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r>
              <a:rPr lang="ru-RU" sz="18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Лучкову</a:t>
            </a:r>
            <a:r>
              <a:rPr lang="ru-RU" sz="1800" dirty="0" smtClean="0">
                <a:solidFill>
                  <a:srgbClr val="00B050"/>
                </a:solidFill>
                <a:cs typeface="Arial" panose="020B0604020202020204" pitchFamily="34" charset="0"/>
              </a:rPr>
              <a:t> пилу, лобзик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29" y="985838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3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411617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786" y="107151"/>
            <a:ext cx="28344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 відповіли 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735013"/>
            <a:ext cx="7924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73092" y="2596236"/>
            <a:ext cx="5751771" cy="1734454"/>
            <a:chOff x="87067" y="1546292"/>
            <a:chExt cx="4458834" cy="173445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067" y="3034525"/>
              <a:ext cx="339993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: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повздовжнього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пиляння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735013"/>
            <a:ext cx="7924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8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136564"/>
            <a:ext cx="5474556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яким</a:t>
            </a:r>
            <a:r>
              <a:rPr lang="ru-RU" sz="1600" dirty="0"/>
              <a:t> кутом </a:t>
            </a:r>
            <a:r>
              <a:rPr lang="ru-RU" sz="1600" dirty="0" smtClean="0"/>
              <a:t>, до </a:t>
            </a:r>
            <a:r>
              <a:rPr lang="ru-RU" sz="1600" dirty="0" err="1"/>
              <a:t>поверхні</a:t>
            </a:r>
            <a:r>
              <a:rPr lang="ru-RU" sz="1600" dirty="0"/>
              <a:t> </a:t>
            </a:r>
            <a:r>
              <a:rPr lang="ru-RU" sz="1600" dirty="0" smtClean="0"/>
              <a:t>заготовки </a:t>
            </a:r>
            <a:r>
              <a:rPr lang="ru-RU" sz="1600" dirty="0"/>
              <a:t>з </a:t>
            </a:r>
            <a:r>
              <a:rPr lang="ru-RU" sz="1600" dirty="0" err="1"/>
              <a:t>фанери</a:t>
            </a:r>
            <a:r>
              <a:rPr lang="ru-RU" sz="1600" dirty="0"/>
              <a:t> </a:t>
            </a:r>
            <a:r>
              <a:rPr lang="ru-RU" sz="1600" dirty="0" err="1"/>
              <a:t>розміщують</a:t>
            </a:r>
            <a:r>
              <a:rPr lang="ru-RU" sz="1600" dirty="0"/>
              <a:t> полотно пилки?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138" y="1863895"/>
            <a:ext cx="5361449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</a:rPr>
              <a:t>15</a:t>
            </a:r>
            <a:r>
              <a:rPr lang="ru-RU" sz="1800" baseline="30000" dirty="0" smtClean="0">
                <a:solidFill>
                  <a:srgbClr val="00B050"/>
                </a:solidFill>
              </a:rPr>
              <a:t>0</a:t>
            </a:r>
            <a:r>
              <a:rPr lang="ru-RU" sz="1800" dirty="0" smtClean="0">
                <a:solidFill>
                  <a:srgbClr val="00B050"/>
                </a:solidFill>
              </a:rPr>
              <a:t>...20</a:t>
            </a:r>
            <a:r>
              <a:rPr lang="ru-RU" sz="1800" baseline="30000" dirty="0" smtClean="0">
                <a:solidFill>
                  <a:srgbClr val="00B050"/>
                </a:solidFill>
              </a:rPr>
              <a:t>0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719138" y="2439336"/>
            <a:ext cx="5361449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>
                <a:solidFill>
                  <a:srgbClr val="00B050"/>
                </a:solidFill>
              </a:rPr>
              <a:t>2</a:t>
            </a:r>
            <a:r>
              <a:rPr lang="ru-RU" sz="1800" dirty="0" smtClean="0">
                <a:solidFill>
                  <a:srgbClr val="00B050"/>
                </a:solidFill>
              </a:rPr>
              <a:t>5</a:t>
            </a:r>
            <a:r>
              <a:rPr lang="ru-RU" sz="1800" baseline="30000" dirty="0" smtClean="0">
                <a:solidFill>
                  <a:srgbClr val="00B050"/>
                </a:solidFill>
              </a:rPr>
              <a:t>0</a:t>
            </a:r>
            <a:r>
              <a:rPr lang="ru-RU" sz="1800" dirty="0" smtClean="0">
                <a:solidFill>
                  <a:srgbClr val="00B050"/>
                </a:solidFill>
              </a:rPr>
              <a:t>...30</a:t>
            </a:r>
            <a:r>
              <a:rPr lang="ru-RU" sz="1800" baseline="30000" dirty="0" smtClean="0">
                <a:solidFill>
                  <a:srgbClr val="00B050"/>
                </a:solidFill>
              </a:rPr>
              <a:t>0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719138" y="3014777"/>
            <a:ext cx="5361449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>
                <a:solidFill>
                  <a:srgbClr val="00B050"/>
                </a:solidFill>
              </a:rPr>
              <a:t>35</a:t>
            </a:r>
            <a:r>
              <a:rPr lang="ru-RU" sz="1800" baseline="30000" dirty="0">
                <a:solidFill>
                  <a:srgbClr val="00B050"/>
                </a:solidFill>
              </a:rPr>
              <a:t>0</a:t>
            </a:r>
            <a:r>
              <a:rPr lang="ru-RU" sz="1800" dirty="0">
                <a:solidFill>
                  <a:srgbClr val="00B050"/>
                </a:solidFill>
              </a:rPr>
              <a:t>...40</a:t>
            </a:r>
            <a:r>
              <a:rPr lang="ru-RU" sz="1800" baseline="30000" dirty="0">
                <a:solidFill>
                  <a:srgbClr val="00B050"/>
                </a:solidFill>
              </a:rPr>
              <a:t>0</a:t>
            </a:r>
            <a:r>
              <a:rPr lang="ru-RU" sz="1400" dirty="0"/>
              <a:t>.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719138" y="3590217"/>
            <a:ext cx="5361449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>
                <a:solidFill>
                  <a:srgbClr val="00B050"/>
                </a:solidFill>
              </a:rPr>
              <a:t>40</a:t>
            </a:r>
            <a:r>
              <a:rPr lang="ru-RU" sz="1800" baseline="30000" dirty="0">
                <a:solidFill>
                  <a:srgbClr val="00B050"/>
                </a:solidFill>
              </a:rPr>
              <a:t>0</a:t>
            </a:r>
            <a:r>
              <a:rPr lang="ru-RU" sz="1800" dirty="0">
                <a:solidFill>
                  <a:srgbClr val="00B050"/>
                </a:solidFill>
              </a:rPr>
              <a:t>...45</a:t>
            </a:r>
            <a:r>
              <a:rPr lang="ru-RU" sz="1800" baseline="30000" dirty="0">
                <a:solidFill>
                  <a:srgbClr val="00B050"/>
                </a:solidFill>
              </a:rPr>
              <a:t>0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48" y="985838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6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735014"/>
            <a:ext cx="7826828" cy="316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76600" y="1249210"/>
            <a:ext cx="4877134" cy="3197985"/>
            <a:chOff x="726873" y="1401916"/>
            <a:chExt cx="3826763" cy="319798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26873" y="1401916"/>
              <a:ext cx="3826763" cy="21287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26624" y="4353680"/>
              <a:ext cx="13017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759111"/>
            <a:ext cx="7826828" cy="316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29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741145"/>
            <a:ext cx="5474556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dirty="0" err="1"/>
              <a:t>З’єднання</a:t>
            </a:r>
            <a:r>
              <a:rPr lang="ru-RU" sz="1600" dirty="0"/>
              <a:t> </a:t>
            </a:r>
            <a:r>
              <a:rPr lang="ru-RU" sz="1600" dirty="0" err="1"/>
              <a:t>виконане</a:t>
            </a:r>
            <a:r>
              <a:rPr lang="ru-RU" sz="1600" dirty="0"/>
              <a:t> на шип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товщину</a:t>
            </a:r>
            <a:r>
              <a:rPr lang="ru-RU" sz="1600" dirty="0"/>
              <a:t> </a:t>
            </a:r>
            <a:r>
              <a:rPr lang="ru-RU" sz="1600" dirty="0" err="1"/>
              <a:t>деталі</a:t>
            </a:r>
            <a:r>
              <a:rPr lang="ru-RU" sz="1600" dirty="0"/>
              <a:t> 16 мм. Яка </a:t>
            </a:r>
            <a:r>
              <a:rPr lang="ru-RU" sz="1600" dirty="0" err="1"/>
              <a:t>товщина</a:t>
            </a:r>
            <a:r>
              <a:rPr lang="ru-RU" sz="1600" dirty="0"/>
              <a:t> </a:t>
            </a:r>
            <a:r>
              <a:rPr lang="uk-UA" sz="1600" dirty="0"/>
              <a:t> вушка  </a:t>
            </a:r>
            <a:r>
              <a:rPr lang="ru-RU" sz="1600" dirty="0"/>
              <a:t>такого </a:t>
            </a:r>
            <a:r>
              <a:rPr lang="ru-RU" sz="1600" dirty="0" err="1"/>
              <a:t>з’єднання</a:t>
            </a:r>
            <a:r>
              <a:rPr lang="ru-RU" sz="1600" dirty="0"/>
              <a:t>? 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3255933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/>
            <a:r>
              <a:rPr lang="ru-RU" sz="1800" dirty="0">
                <a:solidFill>
                  <a:srgbClr val="00B050"/>
                </a:solidFill>
              </a:rPr>
              <a:t>5,3 мм;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312475" y="3890975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>
                <a:solidFill>
                  <a:srgbClr val="00B050"/>
                </a:solidFill>
              </a:rPr>
              <a:t>6,1</a:t>
            </a:r>
            <a:r>
              <a:rPr lang="ru-RU" sz="1800" dirty="0">
                <a:solidFill>
                  <a:srgbClr val="00B050"/>
                </a:solidFill>
              </a:rPr>
              <a:t> мм</a:t>
            </a:r>
            <a:r>
              <a:rPr lang="uk-UA" sz="1800" dirty="0">
                <a:solidFill>
                  <a:srgbClr val="00B050"/>
                </a:solidFill>
              </a:rPr>
              <a:t>;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312475" y="325593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/>
            <a:r>
              <a:rPr lang="uk-UA" sz="1800" dirty="0">
                <a:solidFill>
                  <a:srgbClr val="00B050"/>
                </a:solidFill>
              </a:rPr>
              <a:t>1</a:t>
            </a:r>
            <a:r>
              <a:rPr lang="ru-RU" sz="1800" dirty="0">
                <a:solidFill>
                  <a:srgbClr val="00B050"/>
                </a:solidFill>
              </a:rPr>
              <a:t>,6 мм; 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719932" y="3890975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/>
            <a:r>
              <a:rPr lang="ru-RU" sz="1800" dirty="0">
                <a:solidFill>
                  <a:srgbClr val="00B050"/>
                </a:solidFill>
              </a:rPr>
              <a:t>8,0 мм;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985838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84" name="Picture 12" descr="Картинки по запросу розмітка шипового з'єдна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9"/>
          <a:stretch/>
        </p:blipFill>
        <p:spPr bwMode="auto">
          <a:xfrm>
            <a:off x="500744" y="743402"/>
            <a:ext cx="8088086" cy="31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98295" y="1519018"/>
            <a:ext cx="4936417" cy="2975553"/>
            <a:chOff x="719138" y="1546292"/>
            <a:chExt cx="3826763" cy="297555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8841" y="4275624"/>
              <a:ext cx="18751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: 5.3 мм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4" name="Picture 12" descr="Картинки по запросу розмітка шипового з'єднан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9"/>
          <a:stretch/>
        </p:blipFill>
        <p:spPr bwMode="auto">
          <a:xfrm>
            <a:off x="500744" y="743402"/>
            <a:ext cx="8088086" cy="31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58656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864253"/>
            <a:ext cx="5474556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dirty="0" err="1" smtClean="0">
                <a:latin typeface="+mj-lt"/>
              </a:rPr>
              <a:t>Пласть</a:t>
            </a:r>
            <a:r>
              <a:rPr lang="ru-RU" sz="1600" dirty="0" smtClean="0">
                <a:latin typeface="+mj-lt"/>
              </a:rPr>
              <a:t> – </a:t>
            </a:r>
            <a:r>
              <a:rPr lang="ru-RU" sz="1600" dirty="0" err="1" smtClean="0">
                <a:latin typeface="+mj-lt"/>
              </a:rPr>
              <a:t>це</a:t>
            </a:r>
            <a:r>
              <a:rPr lang="ru-RU" sz="1600" dirty="0" smtClean="0">
                <a:latin typeface="+mj-lt"/>
              </a:rPr>
              <a:t> …?</a:t>
            </a:r>
            <a:endParaRPr lang="ru-RU" sz="1600" dirty="0"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2700073"/>
            <a:ext cx="2520000" cy="74592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00B050"/>
                </a:solidFill>
                <a:latin typeface="+mj-lt"/>
              </a:rPr>
              <a:t>Торцьова</a:t>
            </a:r>
            <a:r>
              <a:rPr lang="uk-UA" sz="1600" dirty="0" smtClean="0">
                <a:solidFill>
                  <a:srgbClr val="00B050"/>
                </a:solidFill>
                <a:latin typeface="+mj-lt"/>
              </a:rPr>
              <a:t> сторона бруска</a:t>
            </a:r>
            <a:endParaRPr lang="ru-RU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908002"/>
            <a:ext cx="2520000" cy="47350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9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uk-UA" sz="1600" dirty="0">
                <a:solidFill>
                  <a:srgbClr val="00B050"/>
                </a:solidFill>
                <a:latin typeface="+mj-lt"/>
              </a:rPr>
              <a:t>Р</a:t>
            </a:r>
            <a:r>
              <a:rPr lang="uk-UA" sz="1600" dirty="0" smtClean="0">
                <a:solidFill>
                  <a:srgbClr val="00B050"/>
                </a:solidFill>
                <a:latin typeface="+mj-lt"/>
              </a:rPr>
              <a:t>ебро бруска</a:t>
            </a:r>
            <a:endParaRPr lang="ru-RU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312475" y="2701670"/>
            <a:ext cx="2520000" cy="74592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+mj-lt"/>
              </a:rPr>
              <a:t>Широка сторона бруска</a:t>
            </a:r>
            <a:endParaRPr lang="ru-RU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737743"/>
            <a:ext cx="2520000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Кромка, кант бруска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AutoShape 2" descr="Картинки по запросу відповідь на те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55" y="988559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741146"/>
            <a:ext cx="4991101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dirty="0"/>
              <a:t>На  яку  </a:t>
            </a:r>
            <a:r>
              <a:rPr lang="ru-RU" sz="1600" dirty="0" err="1"/>
              <a:t>висоту</a:t>
            </a:r>
            <a:r>
              <a:rPr lang="ru-RU" sz="1600" dirty="0"/>
              <a:t>  повинно  </a:t>
            </a:r>
            <a:r>
              <a:rPr lang="ru-RU" sz="1600" dirty="0" err="1"/>
              <a:t>виступати</a:t>
            </a:r>
            <a:r>
              <a:rPr lang="ru-RU" sz="1600" dirty="0"/>
              <a:t> 	</a:t>
            </a:r>
          </a:p>
          <a:p>
            <a:r>
              <a:rPr lang="ru-RU" sz="1600" dirty="0" err="1"/>
              <a:t>залізко</a:t>
            </a:r>
            <a:r>
              <a:rPr lang="ru-RU" sz="1600" dirty="0"/>
              <a:t>  /</a:t>
            </a:r>
            <a:r>
              <a:rPr lang="uk-UA" sz="1600" dirty="0"/>
              <a:t>лезо</a:t>
            </a:r>
            <a:r>
              <a:rPr lang="ru-RU" sz="1600" dirty="0"/>
              <a:t>/</a:t>
            </a:r>
            <a:r>
              <a:rPr lang="uk-UA" sz="1600" dirty="0"/>
              <a:t> від підошви </a:t>
            </a:r>
            <a:r>
              <a:rPr lang="ru-RU" sz="1600" dirty="0"/>
              <a:t>рубанка?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23899" y="3235266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Roboto Slab"/>
              </a:rPr>
              <a:t>1,5 + 2 мм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312475" y="3884707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</a:rPr>
              <a:t>0,3 </a:t>
            </a:r>
            <a:r>
              <a:rPr lang="ru-RU" sz="1800" dirty="0">
                <a:solidFill>
                  <a:srgbClr val="00B050"/>
                </a:solidFill>
              </a:rPr>
              <a:t>+ </a:t>
            </a:r>
            <a:r>
              <a:rPr lang="ru-RU" sz="1800" dirty="0" smtClean="0">
                <a:solidFill>
                  <a:srgbClr val="00B050"/>
                </a:solidFill>
              </a:rPr>
              <a:t>0,5  </a:t>
            </a:r>
            <a:r>
              <a:rPr lang="ru-RU" sz="1800" dirty="0">
                <a:solidFill>
                  <a:srgbClr val="00B050"/>
                </a:solidFill>
              </a:rPr>
              <a:t>мм</a:t>
            </a:r>
            <a:r>
              <a:rPr lang="ru-RU" sz="1800" dirty="0"/>
              <a:t>	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25593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>
                <a:solidFill>
                  <a:srgbClr val="00B050"/>
                </a:solidFill>
              </a:rPr>
              <a:t>1  + 2  мм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89724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>
                <a:solidFill>
                  <a:srgbClr val="00B050"/>
                </a:solidFill>
              </a:rPr>
              <a:t>2  + 3  мм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48" y="985838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218" name="Picture 2" descr="настройка и регулировка руба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35014"/>
            <a:ext cx="7826148" cy="31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высота ножа в рубан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01386"/>
            <a:ext cx="7826148" cy="31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8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31544" y="1649102"/>
            <a:ext cx="5187397" cy="2798093"/>
            <a:chOff x="524576" y="1546292"/>
            <a:chExt cx="4021325" cy="279809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576" y="4098164"/>
              <a:ext cx="214235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uk-UA" sz="1600" dirty="0" smtClean="0">
                  <a:solidFill>
                    <a:prstClr val="black"/>
                  </a:solidFill>
                  <a:latin typeface="Roboto Slab"/>
                </a:rPr>
                <a:t>Вірна відповідь: 0,3-0,5 мм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3" name="Picture 4" descr="Картинки по запросу высота ножа в рубан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01386"/>
            <a:ext cx="7826148" cy="31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7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841374" y="1694306"/>
            <a:ext cx="4991101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b="1" dirty="0"/>
              <a:t>На </a:t>
            </a:r>
            <a:r>
              <a:rPr lang="ru-RU" sz="1600" b="1" dirty="0" err="1"/>
              <a:t>якому</a:t>
            </a:r>
            <a:r>
              <a:rPr lang="ru-RU" sz="1600" b="1" dirty="0"/>
              <a:t> </a:t>
            </a:r>
            <a:r>
              <a:rPr lang="ru-RU" sz="1600" b="1" dirty="0" err="1"/>
              <a:t>розрізі</a:t>
            </a:r>
            <a:r>
              <a:rPr lang="ru-RU" sz="1600" b="1" dirty="0"/>
              <a:t> </a:t>
            </a:r>
            <a:r>
              <a:rPr lang="ru-RU" sz="1600" b="1" dirty="0" err="1"/>
              <a:t>стовбура</a:t>
            </a:r>
            <a:r>
              <a:rPr lang="ru-RU" sz="1600" b="1" dirty="0"/>
              <a:t> дерева </a:t>
            </a:r>
            <a:r>
              <a:rPr lang="ru-RU" sz="1600" b="1" dirty="0" err="1"/>
              <a:t>повністю</a:t>
            </a:r>
            <a:r>
              <a:rPr lang="ru-RU" sz="1600" b="1" dirty="0"/>
              <a:t> видно </a:t>
            </a:r>
            <a:r>
              <a:rPr lang="ru-RU" sz="1600" b="1" dirty="0" err="1"/>
              <a:t>річні</a:t>
            </a:r>
            <a:r>
              <a:rPr lang="ru-RU" sz="1600" b="1" dirty="0"/>
              <a:t> </a:t>
            </a:r>
            <a:r>
              <a:rPr lang="ru-RU" sz="1600" b="1" dirty="0" err="1"/>
              <a:t>кільця</a:t>
            </a:r>
            <a:r>
              <a:rPr lang="ru-RU" sz="1600" b="1" dirty="0"/>
              <a:t>?</a:t>
            </a:r>
            <a:endParaRPr lang="ru-RU" sz="1600" dirty="0"/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2819379"/>
            <a:ext cx="2520000" cy="81402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err="1">
                <a:solidFill>
                  <a:srgbClr val="00B050"/>
                </a:solidFill>
              </a:rPr>
              <a:t>тангенціальному</a:t>
            </a:r>
            <a:r>
              <a:rPr lang="ru-RU" sz="1800" dirty="0">
                <a:solidFill>
                  <a:srgbClr val="00B050"/>
                </a:solidFill>
              </a:rPr>
              <a:t> і поперечному;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678455" y="385135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err="1">
                <a:solidFill>
                  <a:srgbClr val="00B050"/>
                </a:solidFill>
              </a:rPr>
              <a:t>тангенціальному</a:t>
            </a:r>
            <a:r>
              <a:rPr lang="ru-RU" sz="1400" dirty="0"/>
              <a:t>;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663910" y="2871794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>
                <a:solidFill>
                  <a:srgbClr val="00B050"/>
                </a:solidFill>
              </a:rPr>
              <a:t>поперечному;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89724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err="1">
                <a:solidFill>
                  <a:srgbClr val="00B050"/>
                </a:solidFill>
              </a:rPr>
              <a:t>радіальному</a:t>
            </a:r>
            <a:r>
              <a:rPr lang="ru-RU" sz="1800" dirty="0">
                <a:solidFill>
                  <a:srgbClr val="00B050"/>
                </a:solidFill>
              </a:rPr>
              <a:t>;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29" y="985838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AutoShape 2" descr="Картинки по запросу розрізи дерева на якому видно повністю річні кільц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35013"/>
            <a:ext cx="5791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5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23714" y="1649102"/>
            <a:ext cx="7795226" cy="624239"/>
            <a:chOff x="-1497041" y="1546292"/>
            <a:chExt cx="6042942" cy="62423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000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3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497041" y="1924310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Правильна в</a:t>
              </a:r>
              <a:r>
                <a:rPr lang="uk-UA" sz="1600" dirty="0" err="1" smtClean="0">
                  <a:solidFill>
                    <a:prstClr val="black"/>
                  </a:solidFill>
                  <a:latin typeface="Roboto Slab"/>
                </a:rPr>
                <a:t>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735013"/>
            <a:ext cx="5791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9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428748" y="1694306"/>
            <a:ext cx="4171951" cy="73866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uk-UA" sz="1600" b="1" dirty="0"/>
              <a:t>Властивість матеріалу пручатися впровадженню в нього, більш твердого матеріалу, називається:</a:t>
            </a:r>
            <a:endParaRPr lang="ru-RU" sz="1600" dirty="0"/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3255933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Roboto Slab"/>
              </a:rPr>
              <a:t>міцність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884707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err="1">
                <a:solidFill>
                  <a:srgbClr val="00B050"/>
                </a:solidFill>
                <a:latin typeface="Roboto Slab"/>
              </a:rPr>
              <a:t>пластичність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312475" y="325593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err="1" smtClean="0">
                <a:solidFill>
                  <a:srgbClr val="00B050"/>
                </a:solidFill>
                <a:latin typeface="Roboto Slab"/>
              </a:rPr>
              <a:t>тверідсть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89724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err="1">
                <a:solidFill>
                  <a:srgbClr val="00B050"/>
                </a:solidFill>
                <a:latin typeface="Roboto Slab"/>
              </a:rPr>
              <a:t>пружність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86" y="985838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403"/>
          <a:stretch/>
        </p:blipFill>
        <p:spPr bwMode="auto">
          <a:xfrm>
            <a:off x="544286" y="538038"/>
            <a:ext cx="8088085" cy="33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2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32894" y="1901960"/>
            <a:ext cx="5567789" cy="2422124"/>
            <a:chOff x="229692" y="1546292"/>
            <a:chExt cx="4316209" cy="242212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483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9692" y="3722195"/>
              <a:ext cx="128615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403"/>
          <a:stretch/>
        </p:blipFill>
        <p:spPr bwMode="auto">
          <a:xfrm>
            <a:off x="544286" y="538038"/>
            <a:ext cx="8088085" cy="33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180636" y="1956196"/>
            <a:ext cx="4651839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b="1" dirty="0"/>
              <a:t>Яка </a:t>
            </a:r>
            <a:r>
              <a:rPr lang="ru-RU" sz="1600" b="1" dirty="0" err="1"/>
              <a:t>властивість</a:t>
            </a:r>
            <a:r>
              <a:rPr lang="ru-RU" sz="1600" b="1" dirty="0"/>
              <a:t> </a:t>
            </a:r>
            <a:r>
              <a:rPr lang="ru-RU" sz="1600" b="1" dirty="0" err="1"/>
              <a:t>деревини</a:t>
            </a:r>
            <a:r>
              <a:rPr lang="ru-RU" sz="1600" b="1" dirty="0"/>
              <a:t> </a:t>
            </a:r>
            <a:r>
              <a:rPr lang="ru-RU" sz="1600" b="1" dirty="0" err="1"/>
              <a:t>ставитися</a:t>
            </a:r>
            <a:r>
              <a:rPr lang="ru-RU" sz="1600" b="1" dirty="0"/>
              <a:t> до </a:t>
            </a:r>
            <a:r>
              <a:rPr lang="ru-RU" sz="1600" b="1" dirty="0" err="1"/>
              <a:t>фізичних</a:t>
            </a:r>
            <a:r>
              <a:rPr lang="ru-RU" sz="1600" b="1" dirty="0"/>
              <a:t>: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3255933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err="1">
                <a:solidFill>
                  <a:srgbClr val="00B050"/>
                </a:solidFill>
                <a:latin typeface="Roboto Slab"/>
              </a:rPr>
              <a:t>Твердість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312475" y="3892817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err="1" smtClean="0">
                <a:solidFill>
                  <a:srgbClr val="00B050"/>
                </a:solidFill>
                <a:latin typeface="Roboto Slab"/>
              </a:rPr>
              <a:t>Колір</a:t>
            </a:r>
            <a:r>
              <a:rPr lang="ru-RU" sz="1800" dirty="0" smtClean="0">
                <a:solidFill>
                  <a:srgbClr val="00B050"/>
                </a:solidFill>
                <a:latin typeface="Roboto Slab"/>
              </a:rPr>
              <a:t> 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25593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Roboto Slab"/>
              </a:rPr>
              <a:t>Пружність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138" y="3892817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800" dirty="0" err="1">
                <a:solidFill>
                  <a:srgbClr val="00B050"/>
                </a:solidFill>
                <a:latin typeface="Roboto Slab"/>
              </a:rPr>
              <a:t>Міцність</a:t>
            </a:r>
            <a:endParaRPr lang="ru-RU" sz="1800" dirty="0">
              <a:solidFill>
                <a:srgbClr val="00B050"/>
              </a:solidFill>
              <a:latin typeface="Roboto Slab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48" y="974772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2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6" y="369755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05093" y="107151"/>
            <a:ext cx="2933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838201"/>
            <a:ext cx="7336291" cy="305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3864" y="107151"/>
            <a:ext cx="2536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 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8"/>
          <a:stretch/>
        </p:blipFill>
        <p:spPr bwMode="auto">
          <a:xfrm>
            <a:off x="358775" y="538038"/>
            <a:ext cx="8426450" cy="34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2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1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9131" y="1649101"/>
            <a:ext cx="4961552" cy="2870904"/>
            <a:chOff x="699653" y="1546292"/>
            <a:chExt cx="3846248" cy="287090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9653" y="4170975"/>
              <a:ext cx="128615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8"/>
          <a:stretch/>
        </p:blipFill>
        <p:spPr bwMode="auto">
          <a:xfrm>
            <a:off x="358775" y="538038"/>
            <a:ext cx="8426450" cy="34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180636" y="1956196"/>
            <a:ext cx="4651839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Roboto Slab"/>
              </a:rPr>
              <a:t>. Яка </a:t>
            </a:r>
            <a:r>
              <a:rPr lang="ru-RU" sz="1600" dirty="0" err="1">
                <a:solidFill>
                  <a:prstClr val="black"/>
                </a:solidFill>
                <a:latin typeface="Roboto Slab"/>
              </a:rPr>
              <a:t>властивість</a:t>
            </a:r>
            <a:r>
              <a:rPr lang="ru-RU" sz="1600" dirty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Roboto Slab"/>
              </a:rPr>
              <a:t>деревини</a:t>
            </a:r>
            <a:r>
              <a:rPr lang="ru-RU" sz="1600" dirty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Roboto Slab"/>
              </a:rPr>
              <a:t>ставитися</a:t>
            </a:r>
            <a:r>
              <a:rPr lang="ru-RU" sz="1600" dirty="0">
                <a:solidFill>
                  <a:prstClr val="black"/>
                </a:solidFill>
                <a:latin typeface="Roboto Slab"/>
              </a:rPr>
              <a:t> до </a:t>
            </a:r>
            <a:r>
              <a:rPr lang="ru-RU" sz="1600" dirty="0" err="1">
                <a:solidFill>
                  <a:prstClr val="black"/>
                </a:solidFill>
                <a:latin typeface="Roboto Slab"/>
              </a:rPr>
              <a:t>механічних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719932" y="3289985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 err="1">
                <a:solidFill>
                  <a:srgbClr val="00B050"/>
                </a:solidFill>
                <a:latin typeface="Roboto Slab"/>
              </a:rPr>
              <a:t>Щільність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3312475" y="3934979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400" dirty="0" smtClean="0">
                <a:solidFill>
                  <a:srgbClr val="00B050"/>
                </a:solidFill>
                <a:latin typeface="Roboto Slab"/>
              </a:rPr>
              <a:t>Вологість 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3312475" y="3289984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 err="1">
                <a:solidFill>
                  <a:srgbClr val="00B050"/>
                </a:solidFill>
                <a:latin typeface="Roboto Slab"/>
              </a:rPr>
              <a:t>Колір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138" y="3934979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400" dirty="0" smtClean="0">
                <a:solidFill>
                  <a:srgbClr val="00B050"/>
                </a:solidFill>
                <a:latin typeface="Roboto Slab"/>
              </a:rPr>
              <a:t>Міцність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86" y="985838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69755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8870" y="3918355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деревини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чинити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сил. До них належать: </a:t>
            </a:r>
            <a:r>
              <a:rPr lang="ru-RU" b="1" dirty="0" err="1"/>
              <a:t>міцність</a:t>
            </a:r>
            <a:r>
              <a:rPr lang="ru-RU" b="1" dirty="0"/>
              <a:t>, </a:t>
            </a:r>
            <a:r>
              <a:rPr lang="ru-RU" b="1" dirty="0" err="1"/>
              <a:t>твердість</a:t>
            </a:r>
            <a:r>
              <a:rPr lang="ru-RU" b="1" dirty="0"/>
              <a:t>, </a:t>
            </a:r>
            <a:r>
              <a:rPr lang="ru-RU" b="1" dirty="0" err="1"/>
              <a:t>пружність</a:t>
            </a:r>
            <a:r>
              <a:rPr lang="ru-RU" b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735013"/>
            <a:ext cx="8426450" cy="316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5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77307" y="2187710"/>
            <a:ext cx="5908407" cy="1954627"/>
            <a:chOff x="-34359" y="1546292"/>
            <a:chExt cx="4580260" cy="195462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. 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34359" y="3254698"/>
              <a:ext cx="13184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: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6322" y="3920213"/>
            <a:ext cx="3958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деревини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чинити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сил. До них належать: </a:t>
            </a:r>
            <a:r>
              <a:rPr lang="ru-RU" b="1" dirty="0" err="1"/>
              <a:t>міцність</a:t>
            </a:r>
            <a:r>
              <a:rPr lang="ru-RU" b="1" dirty="0"/>
              <a:t>, </a:t>
            </a:r>
            <a:r>
              <a:rPr lang="ru-RU" b="1" dirty="0" err="1"/>
              <a:t>твердість</a:t>
            </a:r>
            <a:r>
              <a:rPr lang="ru-RU" b="1" dirty="0"/>
              <a:t>, </a:t>
            </a:r>
            <a:r>
              <a:rPr lang="ru-RU" b="1" dirty="0" err="1"/>
              <a:t>пружність</a:t>
            </a:r>
            <a:r>
              <a:rPr lang="ru-RU" b="1" dirty="0"/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735013"/>
            <a:ext cx="8426450" cy="316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8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976496" y="1845417"/>
            <a:ext cx="5038969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uk-UA" sz="1600" dirty="0"/>
              <a:t>ПЛОЩИНА СТРУГАННЯ ПОВЕРХНІ ПЕРЕВІРЯЄТЬСЯ</a:t>
            </a:r>
            <a:endParaRPr lang="ru-RU" sz="1600" dirty="0"/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3289985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Roboto Slab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Roboto Slab"/>
              </a:rPr>
              <a:t>ЛІНІЙКОЮ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312475" y="3934979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400" dirty="0" smtClean="0">
                <a:solidFill>
                  <a:srgbClr val="00B050"/>
                </a:solidFill>
                <a:latin typeface="Roboto Slab"/>
              </a:rPr>
              <a:t>РУБАНКОМ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312475" y="3289984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B050"/>
                </a:solidFill>
                <a:latin typeface="Roboto Slab"/>
              </a:rPr>
              <a:t>РУКОЮ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719138" y="3934979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B050"/>
                </a:solidFill>
                <a:latin typeface="Roboto Slab"/>
              </a:rPr>
              <a:t>РЕЙСМУСОМ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29" y="982882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4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735013"/>
            <a:ext cx="7892143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2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31544" y="1584928"/>
            <a:ext cx="5169140" cy="2862267"/>
            <a:chOff x="538729" y="1546292"/>
            <a:chExt cx="4007172" cy="286226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8729" y="4162338"/>
              <a:ext cx="196713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відповідь</a:t>
              </a:r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: </a:t>
              </a:r>
              <a:r>
                <a:rPr lang="ru-RU" sz="1600" dirty="0" err="1" smtClean="0">
                  <a:solidFill>
                    <a:prstClr val="black"/>
                  </a:solidFill>
                  <a:latin typeface="Roboto Slab"/>
                </a:rPr>
                <a:t>лінійка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735013"/>
            <a:ext cx="7892143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976496" y="1845417"/>
            <a:ext cx="5038969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uk-UA" sz="1600" dirty="0"/>
              <a:t>РЕЙСМУС- ЦЕ ІНСТРУМЕНТ ДЛЯ</a:t>
            </a:r>
            <a:endParaRPr lang="ru-RU" sz="1600" dirty="0"/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3289985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B050"/>
                </a:solidFill>
                <a:latin typeface="Roboto Slab"/>
              </a:rPr>
              <a:t> РОЗМІТКИ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312475" y="3934979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400" dirty="0" smtClean="0">
                <a:solidFill>
                  <a:srgbClr val="00B050"/>
                </a:solidFill>
                <a:latin typeface="Roboto Slab"/>
              </a:rPr>
              <a:t>З‘ЄДНАННЯ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312475" y="3289984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B050"/>
                </a:solidFill>
                <a:latin typeface="Roboto Slab"/>
              </a:rPr>
              <a:t> ПИЛЯННЯ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719138" y="3934979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B050"/>
                </a:solidFill>
                <a:latin typeface="Roboto Slab"/>
              </a:rPr>
              <a:t> СТРУГАННЯ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57" y="982882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89156"/>
            <a:ext cx="7728176" cy="310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67848" y="107151"/>
            <a:ext cx="3408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Ви </a:t>
            </a:r>
            <a:r>
              <a:rPr lang="uk-UA" sz="2200" dirty="0" err="1" smtClean="0">
                <a:solidFill>
                  <a:srgbClr val="F7F6F4"/>
                </a:solidFill>
                <a:latin typeface="+mj-lt"/>
              </a:rPr>
              <a:t>відповели</a:t>
            </a:r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 не 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81310" y="1280958"/>
            <a:ext cx="5502329" cy="3058515"/>
            <a:chOff x="719138" y="1546292"/>
            <a:chExt cx="4265464" cy="30585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4265464" cy="2483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49800" y="4327808"/>
              <a:ext cx="144397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b="1" dirty="0" err="1" smtClean="0">
                  <a:solidFill>
                    <a:prstClr val="black"/>
                  </a:solidFill>
                  <a:latin typeface="Roboto Slab"/>
                </a:rPr>
                <a:t>Вірна</a:t>
              </a:r>
              <a:r>
                <a:rPr lang="ru-RU" sz="1800" b="1" dirty="0" smtClean="0">
                  <a:solidFill>
                    <a:prstClr val="black"/>
                  </a:solidFill>
                  <a:latin typeface="Roboto Slab"/>
                </a:rPr>
                <a:t> в</a:t>
              </a:r>
              <a:r>
                <a:rPr lang="uk-UA" sz="1800" b="1" dirty="0" err="1" smtClean="0">
                  <a:solidFill>
                    <a:prstClr val="black"/>
                  </a:solidFill>
                  <a:latin typeface="Roboto Slab"/>
                </a:rPr>
                <a:t>ідповідь</a:t>
              </a:r>
              <a:endParaRPr lang="ru-RU" sz="1800" b="1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35013"/>
            <a:ext cx="7739062" cy="30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2891" y="4077863"/>
            <a:ext cx="27026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Вірна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відповідь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: </a:t>
            </a:r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Розмітка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89156"/>
            <a:ext cx="7728176" cy="310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34176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19137" y="1242280"/>
            <a:ext cx="5479317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uk-UA" sz="1600" dirty="0"/>
              <a:t>ПИЛОМАТЕРІАЛИ-ЦЕ</a:t>
            </a:r>
            <a:endParaRPr lang="ru-RU" sz="1600" dirty="0"/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719138" y="1880921"/>
            <a:ext cx="5361449" cy="47350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600" dirty="0">
                <a:solidFill>
                  <a:srgbClr val="00B050"/>
                </a:solidFill>
                <a:latin typeface="Roboto Slab"/>
              </a:rPr>
              <a:t>ДОШКА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719138" y="2456362"/>
            <a:ext cx="5361449" cy="47350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600" dirty="0">
                <a:solidFill>
                  <a:srgbClr val="00B050"/>
                </a:solidFill>
                <a:latin typeface="Roboto Slab"/>
              </a:rPr>
              <a:t>КРЯЖ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719138" y="3031803"/>
            <a:ext cx="5361449" cy="47350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600" dirty="0">
                <a:solidFill>
                  <a:srgbClr val="00B050"/>
                </a:solidFill>
                <a:latin typeface="Roboto Slab"/>
              </a:rPr>
              <a:t>КОЛОДИ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719138" y="3607243"/>
            <a:ext cx="5361449" cy="47350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600" dirty="0" smtClean="0">
                <a:solidFill>
                  <a:srgbClr val="00B050"/>
                </a:solidFill>
                <a:latin typeface="Roboto Slab"/>
              </a:rPr>
              <a:t>СТРУЖКА</a:t>
            </a:r>
            <a:endParaRPr lang="ru-RU" sz="1600" dirty="0">
              <a:solidFill>
                <a:srgbClr val="00B050"/>
              </a:solidFill>
              <a:latin typeface="Roboto Slab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48" y="943775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9790" b="11860"/>
          <a:stretch/>
        </p:blipFill>
        <p:spPr bwMode="auto">
          <a:xfrm>
            <a:off x="719139" y="735013"/>
            <a:ext cx="7519986" cy="316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2892" y="4222267"/>
            <a:ext cx="24782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uk-UA" sz="1600" dirty="0" smtClean="0">
                <a:solidFill>
                  <a:prstClr val="black"/>
                </a:solidFill>
                <a:latin typeface="Roboto Slab"/>
              </a:rPr>
              <a:t>Вірна відповідь: Дошки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9790" b="11860"/>
          <a:stretch/>
        </p:blipFill>
        <p:spPr bwMode="auto">
          <a:xfrm>
            <a:off x="719139" y="735013"/>
            <a:ext cx="7519986" cy="316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22594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b="1" dirty="0">
                <a:solidFill>
                  <a:schemeClr val="tx1"/>
                </a:solidFill>
              </a:rPr>
              <a:t>Підприємництво – це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563315"/>
            <a:ext cx="264568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58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22513" y="3111212"/>
            <a:ext cx="2572246" cy="67782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00B050"/>
                </a:solidFill>
                <a:latin typeface="Roboto Slab"/>
              </a:rPr>
              <a:t>ініціативна</a:t>
            </a:r>
            <a:r>
              <a:rPr lang="ru-RU" sz="1400" dirty="0" smtClean="0">
                <a:solidFill>
                  <a:srgbClr val="00B050"/>
                </a:solidFill>
                <a:latin typeface="Roboto Slab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Roboto Slab"/>
              </a:rPr>
              <a:t>діяльність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  <a:p>
            <a:pPr algn="ctr"/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3312475" y="3934979"/>
            <a:ext cx="270299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400" dirty="0" smtClean="0">
                <a:solidFill>
                  <a:srgbClr val="00B050"/>
                </a:solidFill>
                <a:latin typeface="Roboto Slab"/>
              </a:rPr>
              <a:t>торгівельна діяльність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312475" y="3289984"/>
            <a:ext cx="270299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B050"/>
                </a:solidFill>
                <a:latin typeface="Roboto Slab"/>
              </a:rPr>
              <a:t>робота з </a:t>
            </a:r>
            <a:r>
              <a:rPr lang="ru-RU" sz="1400" dirty="0" err="1">
                <a:solidFill>
                  <a:srgbClr val="00B050"/>
                </a:solidFill>
                <a:latin typeface="Roboto Slab"/>
              </a:rPr>
              <a:t>наймання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522513" y="3923991"/>
            <a:ext cx="2535577" cy="67782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00B050"/>
                </a:solidFill>
                <a:latin typeface="Roboto Slab"/>
              </a:rPr>
              <a:t>індивідуальна</a:t>
            </a:r>
            <a:r>
              <a:rPr lang="ru-RU" sz="1400" dirty="0" smtClean="0">
                <a:solidFill>
                  <a:srgbClr val="00B050"/>
                </a:solidFill>
                <a:latin typeface="Roboto Slab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Roboto Slab"/>
              </a:rPr>
              <a:t>діяльність</a:t>
            </a:r>
            <a:endParaRPr lang="ru-RU" sz="1400" dirty="0">
              <a:solidFill>
                <a:srgbClr val="00B050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7744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130" y="107151"/>
            <a:ext cx="2465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Відповісти на запитання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35014"/>
            <a:ext cx="7641090" cy="316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38038"/>
            <a:ext cx="7662862" cy="33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4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543" y="107151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Roboto Slab"/>
              </a:rPr>
              <a:t>Відповідь не вірна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Повернутися на початок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516" y="4077863"/>
            <a:ext cx="42960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Вірна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відповідь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: </a:t>
            </a:r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ініциативна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діяльність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35014"/>
            <a:ext cx="7641090" cy="316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2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138" y="889728"/>
            <a:ext cx="3673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 </a:t>
            </a:r>
            <a:r>
              <a:rPr lang="uk-UA" sz="1400" dirty="0"/>
              <a:t>Завдання </a:t>
            </a:r>
            <a:r>
              <a:rPr lang="uk-UA" sz="1400" dirty="0" smtClean="0"/>
              <a:t>кожного гравця </a:t>
            </a:r>
            <a:r>
              <a:rPr lang="uk-UA" sz="1400" dirty="0"/>
              <a:t>– знайти на ігровому полі якнайбільше астероїдів і знищити їх</a:t>
            </a:r>
            <a:r>
              <a:rPr lang="uk-UA" sz="1400" dirty="0" smtClean="0"/>
              <a:t>.</a:t>
            </a:r>
          </a:p>
          <a:p>
            <a:endParaRPr lang="ru-RU" sz="1400" dirty="0"/>
          </a:p>
          <a:p>
            <a:r>
              <a:rPr lang="uk-UA" sz="1400" dirty="0"/>
              <a:t>Ігрове поле розбите на 50 секторів (кліток). Астероїди (їх 21) перебувають не в кожному секторі. </a:t>
            </a:r>
            <a:endParaRPr lang="uk-UA" sz="1400" dirty="0" smtClean="0"/>
          </a:p>
          <a:p>
            <a:r>
              <a:rPr lang="uk-UA" sz="1400" dirty="0" smtClean="0"/>
              <a:t> </a:t>
            </a:r>
            <a:endParaRPr lang="ru-RU" sz="1400" dirty="0"/>
          </a:p>
          <a:p>
            <a:r>
              <a:rPr lang="uk-UA" sz="1400" dirty="0" smtClean="0"/>
              <a:t>Гравці </a:t>
            </a:r>
            <a:r>
              <a:rPr lang="uk-UA" sz="1400" dirty="0"/>
              <a:t>по черзі вибирають сектор на ігровому полі. Якщо в обраному секторі є астероїд, </a:t>
            </a:r>
            <a:r>
              <a:rPr lang="uk-UA" sz="1400" dirty="0" smtClean="0"/>
              <a:t>гравець </a:t>
            </a:r>
            <a:r>
              <a:rPr lang="uk-UA" sz="1400" dirty="0"/>
              <a:t>відповідає на запитання. Якщо сектор виявиться порожнім, хід переходить до супротивника.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51388" y="889728"/>
            <a:ext cx="3673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 </a:t>
            </a:r>
            <a:endParaRPr lang="ru-RU" sz="1400" dirty="0"/>
          </a:p>
          <a:p>
            <a:r>
              <a:rPr lang="uk-UA" sz="1400" dirty="0"/>
              <a:t>Астероїд вважається знищеним, якщо </a:t>
            </a:r>
            <a:r>
              <a:rPr lang="uk-UA" sz="1400" dirty="0" smtClean="0"/>
              <a:t>гравець </a:t>
            </a:r>
            <a:r>
              <a:rPr lang="uk-UA" sz="1400" dirty="0"/>
              <a:t>дасть правильну відповідь на обране питання. </a:t>
            </a:r>
            <a:endParaRPr lang="uk-UA" sz="1400" dirty="0" smtClean="0"/>
          </a:p>
          <a:p>
            <a:endParaRPr lang="ru-RU" sz="1400" dirty="0"/>
          </a:p>
          <a:p>
            <a:r>
              <a:rPr lang="uk-UA" sz="1400" dirty="0"/>
              <a:t>Правильна відповідь дозволяє зробити ще один хід. У випадку невірної відповіді хід переходить до іншої </a:t>
            </a:r>
            <a:r>
              <a:rPr lang="uk-UA" sz="1400" dirty="0" smtClean="0"/>
              <a:t>гравця.</a:t>
            </a:r>
          </a:p>
          <a:p>
            <a:endParaRPr lang="ru-RU" sz="1400" dirty="0"/>
          </a:p>
          <a:p>
            <a:r>
              <a:rPr lang="uk-UA" sz="1400" dirty="0" smtClean="0"/>
              <a:t>Гравець, </a:t>
            </a:r>
            <a:r>
              <a:rPr lang="uk-UA" sz="1400" dirty="0"/>
              <a:t>що починає гру </a:t>
            </a:r>
            <a:r>
              <a:rPr lang="uk-UA" sz="1400" dirty="0" smtClean="0"/>
              <a:t>першим, </a:t>
            </a:r>
            <a:r>
              <a:rPr lang="uk-UA" sz="1400" dirty="0"/>
              <a:t>визначається по жеребу.</a:t>
            </a:r>
            <a:endParaRPr lang="ru-RU" sz="1400" dirty="0"/>
          </a:p>
          <a:p>
            <a:r>
              <a:rPr lang="uk-UA" sz="1400" dirty="0"/>
              <a:t>Гру виграє </a:t>
            </a:r>
            <a:r>
              <a:rPr lang="uk-UA" sz="1400" dirty="0" smtClean="0"/>
              <a:t>той гравець, який </a:t>
            </a:r>
            <a:r>
              <a:rPr lang="uk-UA" sz="1400" dirty="0"/>
              <a:t>зіб'є  більше астероїдів.</a:t>
            </a:r>
            <a:endParaRPr lang="ru-RU" sz="1400" dirty="0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3132000" y="4499"/>
            <a:ext cx="288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65154" y="107151"/>
            <a:ext cx="201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Правила гри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9" name="Скругленный прямоугольник 18">
            <a:hlinkClick r:id="rId3" action="ppaction://hlinksldjump"/>
          </p:cNvPr>
          <p:cNvSpPr/>
          <p:nvPr/>
        </p:nvSpPr>
        <p:spPr>
          <a:xfrm>
            <a:off x="7229734" y="3998271"/>
            <a:ext cx="1195389" cy="4054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 меню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58656" y="107151"/>
            <a:ext cx="3826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Відповісти на запитання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741142"/>
            <a:ext cx="5474556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uk-UA" sz="1600" dirty="0"/>
              <a:t>Якою  частиною  виставляють    ніж у рубанку , по  відношенню  до  заготовки,  при  струганні:</a:t>
            </a:r>
            <a:endParaRPr lang="ru-RU" sz="1600" dirty="0"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719932" y="3255933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Лезо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884707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Ніж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312475" y="325593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Фаска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897242"/>
            <a:ext cx="2520000" cy="50756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800" dirty="0" smtClean="0">
                <a:solidFill>
                  <a:srgbClr val="00B050"/>
                </a:solidFill>
                <a:latin typeface="+mj-lt"/>
              </a:rPr>
              <a:t>Грань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57" y="985838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05093" y="107151"/>
            <a:ext cx="2933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uk-UA" sz="2200" dirty="0" smtClean="0">
                <a:solidFill>
                  <a:srgbClr val="F7F6F4"/>
                </a:solidFill>
                <a:latin typeface="+mj-lt"/>
              </a:rPr>
              <a:t>Ви відповіли 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5012"/>
            <a:ext cx="8022771" cy="316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9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uk-UA" sz="2400" dirty="0" smtClean="0">
                <a:solidFill>
                  <a:srgbClr val="F7F6F4"/>
                </a:solidFill>
              </a:rPr>
              <a:t>Ви </a:t>
            </a:r>
            <a:r>
              <a:rPr lang="uk-UA" sz="2400" dirty="0" err="1" smtClean="0">
                <a:solidFill>
                  <a:srgbClr val="F7F6F4"/>
                </a:solidFill>
              </a:rPr>
              <a:t>відповели</a:t>
            </a:r>
            <a:r>
              <a:rPr lang="uk-UA" sz="2400" dirty="0" smtClean="0">
                <a:solidFill>
                  <a:srgbClr val="F7F6F4"/>
                </a:solidFill>
              </a:rPr>
              <a:t> не вірно</a:t>
            </a:r>
            <a:endParaRPr lang="ru-RU" sz="2400" dirty="0">
              <a:solidFill>
                <a:srgbClr val="F7F6F4"/>
              </a:solidFill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початок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81310" y="1674754"/>
            <a:ext cx="5502329" cy="2738745"/>
            <a:chOff x="719138" y="1546292"/>
            <a:chExt cx="4265464" cy="273874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4265464" cy="2483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9380" y="4008038"/>
              <a:ext cx="217217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uk-UA" sz="1800" b="1" dirty="0" smtClean="0">
                  <a:solidFill>
                    <a:prstClr val="black"/>
                  </a:solidFill>
                  <a:latin typeface="Roboto Slab"/>
                </a:rPr>
                <a:t>Вірна відповідь: ФАСКА</a:t>
              </a:r>
              <a:endParaRPr lang="ru-RU" sz="1800" b="1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13" y="3920213"/>
            <a:ext cx="1371798" cy="113261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" y="735012"/>
            <a:ext cx="8023225" cy="318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1972</TotalTime>
  <Words>1008</Words>
  <Application>Microsoft Office PowerPoint</Application>
  <PresentationFormat>Экран (16:9)</PresentationFormat>
  <Paragraphs>308</Paragraphs>
  <Slides>67</Slides>
  <Notes>2</Notes>
  <HiddenSlides>65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2" baseType="lpstr">
      <vt:lpstr>Arial</vt:lpstr>
      <vt:lpstr>Roboto Slab</vt:lpstr>
      <vt:lpstr>Calibri</vt:lpstr>
      <vt:lpstr>Open Sans</vt:lpstr>
      <vt:lpstr>Тема Office</vt:lpstr>
      <vt:lpstr>Презентация PowerPoint</vt:lpstr>
      <vt:lpstr>Леонід Костянтинович    Каденюк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130</cp:revision>
  <dcterms:created xsi:type="dcterms:W3CDTF">2016-12-06T06:09:16Z</dcterms:created>
  <dcterms:modified xsi:type="dcterms:W3CDTF">2018-04-22T09:50:52Z</dcterms:modified>
</cp:coreProperties>
</file>