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7" r:id="rId4"/>
    <p:sldId id="258" r:id="rId5"/>
    <p:sldId id="260" r:id="rId6"/>
    <p:sldId id="261" r:id="rId7"/>
    <p:sldId id="288" r:id="rId8"/>
    <p:sldId id="262" r:id="rId9"/>
    <p:sldId id="263" r:id="rId10"/>
    <p:sldId id="264" r:id="rId11"/>
    <p:sldId id="265" r:id="rId12"/>
    <p:sldId id="266" r:id="rId13"/>
    <p:sldId id="278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80" r:id="rId22"/>
    <p:sldId id="281" r:id="rId23"/>
    <p:sldId id="282" r:id="rId24"/>
    <p:sldId id="286" r:id="rId25"/>
    <p:sldId id="285" r:id="rId26"/>
    <p:sldId id="284" r:id="rId27"/>
    <p:sldId id="283" r:id="rId28"/>
    <p:sldId id="287" r:id="rId29"/>
    <p:sldId id="267" r:id="rId30"/>
    <p:sldId id="268" r:id="rId31"/>
    <p:sldId id="269" r:id="rId32"/>
    <p:sldId id="276" r:id="rId33"/>
    <p:sldId id="289" r:id="rId34"/>
  </p:sldIdLst>
  <p:sldSz cx="9144000" cy="6858000" type="screen4x3"/>
  <p:notesSz cx="7105650" cy="102393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6DCB322-4865-443F-A3F4-5DA23D5BEC53}">
          <p14:sldIdLst>
            <p14:sldId id="256"/>
            <p14:sldId id="257"/>
            <p14:sldId id="277"/>
            <p14:sldId id="258"/>
            <p14:sldId id="260"/>
            <p14:sldId id="261"/>
            <p14:sldId id="288"/>
            <p14:sldId id="262"/>
            <p14:sldId id="263"/>
            <p14:sldId id="264"/>
            <p14:sldId id="265"/>
            <p14:sldId id="266"/>
            <p14:sldId id="278"/>
            <p14:sldId id="270"/>
            <p14:sldId id="271"/>
            <p14:sldId id="272"/>
            <p14:sldId id="273"/>
            <p14:sldId id="274"/>
            <p14:sldId id="275"/>
            <p14:sldId id="279"/>
            <p14:sldId id="280"/>
            <p14:sldId id="281"/>
            <p14:sldId id="282"/>
            <p14:sldId id="286"/>
            <p14:sldId id="285"/>
            <p14:sldId id="284"/>
            <p14:sldId id="283"/>
            <p14:sldId id="287"/>
            <p14:sldId id="267"/>
            <p14:sldId id="268"/>
            <p14:sldId id="269"/>
            <p14:sldId id="276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69" d="100"/>
          <a:sy n="69" d="100"/>
        </p:scale>
        <p:origin x="142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15.04.2018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C%D0%BE%D0%BB%D0%B4%D0%B0%D0%B2%D0%B0%D0%BD%D0%B8" TargetMode="External"/><Relationship Id="rId3" Type="http://schemas.openxmlformats.org/officeDocument/2006/relationships/hyperlink" Target="http://uk.wikipedia.org/wiki/%D0%A3%D0%BA%D1%80%D0%B0%D1%97%D0%BD%D1%86%D1%96" TargetMode="External"/><Relationship Id="rId7" Type="http://schemas.openxmlformats.org/officeDocument/2006/relationships/hyperlink" Target="http://uk.wikipedia.org/wiki/%D0%92%D1%96%D1%80%D0%BC%D0%B5%D0%BD%D0%B8" TargetMode="External"/><Relationship Id="rId12" Type="http://schemas.openxmlformats.org/officeDocument/2006/relationships/hyperlink" Target="http://uk.wikipedia.org/wiki/%D0%84%D0%B2%D1%80%D0%B5%D1%97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k.wikipedia.org/wiki/%D0%A2%D0%B0%D1%82%D0%B0%D1%80%D0%B8" TargetMode="External"/><Relationship Id="rId11" Type="http://schemas.openxmlformats.org/officeDocument/2006/relationships/hyperlink" Target="http://uk.wikipedia.org/wiki/%D0%A6%D0%B8%D0%B3%D0%B0%D0%BD%D0%B8" TargetMode="External"/><Relationship Id="rId5" Type="http://schemas.openxmlformats.org/officeDocument/2006/relationships/hyperlink" Target="http://uk.wikipedia.org/wiki/%D0%91%D1%96%D0%BB%D0%BE%D1%80%D1%83%D1%81%D0%B8" TargetMode="External"/><Relationship Id="rId10" Type="http://schemas.openxmlformats.org/officeDocument/2006/relationships/hyperlink" Target="http://uk.wikipedia.org/wiki/%D0%9A%D1%80%D0%B8%D0%BC%D1%81%D1%8C%D0%BA%D1%96_%D1%82%D0%B0%D1%82%D0%B0%D1%80%D0%B8" TargetMode="External"/><Relationship Id="rId4" Type="http://schemas.openxmlformats.org/officeDocument/2006/relationships/hyperlink" Target="http://uk.wikipedia.org/wiki/%D0%A0%D0%BE%D1%81%D1%96%D1%8F%D0%BD%D0%B8" TargetMode="External"/><Relationship Id="rId9" Type="http://schemas.openxmlformats.org/officeDocument/2006/relationships/hyperlink" Target="http://uk.wikipedia.org/wiki/%D0%A2%D1%83%D1%80%D0%BA%D0%B8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37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gi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C%D0%B8%D0%BA%D0%BE%D0%BB%D0%B0%D1%97%D0%B2%D1%81%D1%8C%D0%BA%D0%B0_%D0%BE%D0%B1%D0%BB%D0%B0%D1%81%D1%82%D1%8C" TargetMode="External"/><Relationship Id="rId13" Type="http://schemas.openxmlformats.org/officeDocument/2006/relationships/hyperlink" Target="http://uk.wikipedia.org/wiki/%D0%9F%D1%96%D0%B2%D0%B4%D0%B5%D0%BD%D1%8C" TargetMode="External"/><Relationship Id="rId3" Type="http://schemas.openxmlformats.org/officeDocument/2006/relationships/image" Target="../media/image10.jpeg"/><Relationship Id="rId7" Type="http://schemas.openxmlformats.org/officeDocument/2006/relationships/hyperlink" Target="http://uk.wikipedia.org/wiki/%D0%9F%D1%80%D0%B8%D1%87%D0%BE%D1%80%D0%BD%D0%BE%D0%BC%D0%BE%D1%80%D1%81%D1%8C%D0%BA%D0%B0_%D0%BD%D0%B8%D0%B7%D0%BE%D0%B2%D0%B8%D0%BD%D0%B0" TargetMode="External"/><Relationship Id="rId12" Type="http://schemas.openxmlformats.org/officeDocument/2006/relationships/hyperlink" Target="http://uk.wikipedia.org/wiki/%D0%97%D0%B0%D0%BF%D0%BE%D1%80%D1%96%D0%B7%D1%8C%D0%BA%D0%B0_%D0%BE%D0%B1%D0%BB%D0%B0%D1%81%D1%82%D1%8C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k.wikipedia.org/wiki/%D0%A3%D0%BA%D1%80%D0%B0%D1%97%D0%BD%D0%B0" TargetMode="External"/><Relationship Id="rId11" Type="http://schemas.openxmlformats.org/officeDocument/2006/relationships/hyperlink" Target="http://uk.wikipedia.org/wiki/%D0%A1%D1%85%D1%96%D0%B4" TargetMode="External"/><Relationship Id="rId5" Type="http://schemas.openxmlformats.org/officeDocument/2006/relationships/hyperlink" Target="http://uk.wikipedia.org/wiki/%D0%9E%D0%B1%D0%BB%D0%B0%D1%81%D1%82%D1%8C_(%D0%B0%D0%B4%D0%BC%D1%96%D0%BD%D1%96%D1%81%D1%82%D1%80%D0%B0%D1%82%D0%B8%D0%B2%D0%BD%D0%B0_%D0%BE%D0%B4%D0%B8%D0%BD%D0%B8%D1%86%D1%8F)" TargetMode="External"/><Relationship Id="rId10" Type="http://schemas.openxmlformats.org/officeDocument/2006/relationships/hyperlink" Target="http://uk.wikipedia.org/wiki/%D0%94%D0%BD%D1%96%D0%BF%D1%80%D0%BE%D0%BF%D0%B5%D1%82%D1%80%D0%BE%D0%B2%D1%81%D1%8C%D0%BA%D0%B0_%D0%BE%D0%B1%D0%BB%D0%B0%D1%81%D1%82%D1%8C" TargetMode="External"/><Relationship Id="rId4" Type="http://schemas.openxmlformats.org/officeDocument/2006/relationships/image" Target="../media/image11.jpeg"/><Relationship Id="rId9" Type="http://schemas.openxmlformats.org/officeDocument/2006/relationships/hyperlink" Target="http://uk.wikipedia.org/wiki/%D0%9F%D1%96%D0%B2%D0%BD%D1%96%D1%87" TargetMode="External"/><Relationship Id="rId14" Type="http://schemas.openxmlformats.org/officeDocument/2006/relationships/hyperlink" Target="http://uk.wikipedia.org/wiki/%D0%90%D0%B2%D1%82%D0%BE%D0%BD%D0%BE%D0%BC%D0%BD%D0%B0_%D0%A0%D0%B5%D1%81%D0%BF%D1%83%D0%B1%D0%BB%D1%96%D0%BA%D0%B0_%D0%9A%D1%80%D0%B8%D0%BC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4.png"/><Relationship Id="rId9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hyperlink" Target="http://uk.wikipedia.org/wiki/%D0%A4%D0%B0%D0%B9%D0%BB:Flag_of_Kherson_Oblast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k.wikipedia.org/wiki/2001" TargetMode="External"/><Relationship Id="rId5" Type="http://schemas.openxmlformats.org/officeDocument/2006/relationships/hyperlink" Target="http://uk.wikipedia.org/wiki/25_%D0%B6%D0%BE%D0%B2%D1%82%D0%BD%D1%8F" TargetMode="External"/><Relationship Id="rId4" Type="http://schemas.openxmlformats.org/officeDocument/2006/relationships/hyperlink" Target="http://uk.wikipedia.org/wiki/%D0%A5%D0%B5%D1%80%D1%81%D0%BE%D0%BD%D1%81%D1%8C%D0%BA%D0%B0_%D0%BE%D0%B1%D0%BB%D0%B0%D1%81%D1%82%D1%8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857232"/>
            <a:ext cx="5124909" cy="1470025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Рідний край, де ми живемо, Херсонщиною звемо! </a:t>
            </a:r>
            <a:br>
              <a:rPr lang="uk-UA" dirty="0" smtClean="0">
                <a:solidFill>
                  <a:srgbClr val="0070C0"/>
                </a:solidFill>
              </a:rPr>
            </a:br>
            <a:r>
              <a:rPr lang="uk-UA" dirty="0" smtClean="0">
                <a:solidFill>
                  <a:srgbClr val="0070C0"/>
                </a:solidFill>
              </a:rPr>
              <a:t/>
            </a:r>
            <a:br>
              <a:rPr lang="uk-UA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30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>
            <a:off x="-2456905" y="2421383"/>
            <a:ext cx="6857999" cy="201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 flipV="1">
            <a:off x="4711417" y="2456397"/>
            <a:ext cx="6857999" cy="194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99392"/>
            <a:ext cx="2664296" cy="2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2160" y="-99393"/>
            <a:ext cx="2592288" cy="2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43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3" descr="C:\Users\ТОЛЯ\Desktop\5555555555\5353207_353198be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4411001"/>
            <a:ext cx="1872206" cy="244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155035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>
                <a:solidFill>
                  <a:srgbClr val="0070C0"/>
                </a:solidFill>
              </a:rPr>
              <a:t>Площа</a:t>
            </a:r>
            <a:r>
              <a:rPr lang="ru-RU" sz="2000" dirty="0">
                <a:solidFill>
                  <a:srgbClr val="0070C0"/>
                </a:solidFill>
              </a:rPr>
              <a:t>:	28461 км² </a:t>
            </a:r>
            <a:r>
              <a:rPr lang="ru-RU" sz="2000" dirty="0" err="1">
                <a:solidFill>
                  <a:srgbClr val="0070C0"/>
                </a:solidFill>
              </a:rPr>
              <a:t>Обласний</a:t>
            </a:r>
            <a:r>
              <a:rPr lang="ru-RU" sz="2000" dirty="0">
                <a:solidFill>
                  <a:srgbClr val="0070C0"/>
                </a:solidFill>
              </a:rPr>
              <a:t> центр:	Херсон</a:t>
            </a:r>
          </a:p>
        </p:txBody>
      </p:sp>
      <p:pic>
        <p:nvPicPr>
          <p:cNvPr id="16" name="irc_mi" descr="http://sportforall.info/pic/map_bg.g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21439"/>
            <a:ext cx="8226661" cy="5719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3428992" y="285728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>
                <a:solidFill>
                  <a:srgbClr val="0070C0"/>
                </a:solidFill>
              </a:rPr>
              <a:t>Райони</a:t>
            </a:r>
            <a:r>
              <a:rPr lang="ru-RU" sz="2400" dirty="0">
                <a:solidFill>
                  <a:srgbClr val="0070C0"/>
                </a:solidFill>
              </a:rPr>
              <a:t>:	</a:t>
            </a:r>
            <a:r>
              <a:rPr lang="ru-RU" sz="2400" dirty="0" smtClean="0">
                <a:solidFill>
                  <a:srgbClr val="0070C0"/>
                </a:solidFill>
              </a:rPr>
              <a:t>18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 err="1">
                <a:solidFill>
                  <a:srgbClr val="0070C0"/>
                </a:solidFill>
              </a:rPr>
              <a:t>Міста</a:t>
            </a:r>
            <a:r>
              <a:rPr lang="ru-RU" sz="2400" dirty="0">
                <a:solidFill>
                  <a:srgbClr val="0070C0"/>
                </a:solidFill>
              </a:rPr>
              <a:t>:</a:t>
            </a:r>
          </a:p>
          <a:p>
            <a:r>
              <a:rPr lang="ru-RU" sz="2400" dirty="0" err="1">
                <a:solidFill>
                  <a:srgbClr val="0070C0"/>
                </a:solidFill>
              </a:rPr>
              <a:t>обласного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значення</a:t>
            </a:r>
            <a:r>
              <a:rPr lang="ru-RU" sz="2400" dirty="0">
                <a:solidFill>
                  <a:srgbClr val="0070C0"/>
                </a:solidFill>
              </a:rPr>
              <a:t>   </a:t>
            </a:r>
            <a:r>
              <a:rPr lang="ru-RU" sz="2400" dirty="0" smtClean="0">
                <a:solidFill>
                  <a:srgbClr val="0070C0"/>
                </a:solidFill>
              </a:rPr>
              <a:t>3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районного </a:t>
            </a:r>
            <a:r>
              <a:rPr lang="ru-RU" sz="2400" dirty="0" err="1">
                <a:solidFill>
                  <a:srgbClr val="0070C0"/>
                </a:solidFill>
              </a:rPr>
              <a:t>значення</a:t>
            </a:r>
            <a:r>
              <a:rPr lang="ru-RU" sz="2400" dirty="0">
                <a:solidFill>
                  <a:srgbClr val="0070C0"/>
                </a:solidFill>
              </a:rPr>
              <a:t>  6	</a:t>
            </a:r>
          </a:p>
          <a:p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err="1" smtClean="0">
                <a:solidFill>
                  <a:srgbClr val="0070C0"/>
                </a:solidFill>
              </a:rPr>
              <a:t>Райони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в </a:t>
            </a:r>
            <a:r>
              <a:rPr lang="ru-RU" sz="2400" dirty="0" err="1">
                <a:solidFill>
                  <a:srgbClr val="0070C0"/>
                </a:solidFill>
              </a:rPr>
              <a:t>містах</a:t>
            </a:r>
            <a:r>
              <a:rPr lang="ru-RU" sz="2400" dirty="0">
                <a:solidFill>
                  <a:srgbClr val="0070C0"/>
                </a:solidFill>
              </a:rPr>
              <a:t>:	3</a:t>
            </a:r>
            <a:endParaRPr lang="ru-RU" sz="2400" dirty="0" smtClean="0">
              <a:solidFill>
                <a:srgbClr val="0070C0"/>
              </a:solidFill>
            </a:endParaRP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 err="1">
                <a:solidFill>
                  <a:srgbClr val="0070C0"/>
                </a:solidFill>
              </a:rPr>
              <a:t>Смт</a:t>
            </a:r>
            <a:r>
              <a:rPr lang="ru-RU" sz="2400" dirty="0">
                <a:solidFill>
                  <a:srgbClr val="0070C0"/>
                </a:solidFill>
              </a:rPr>
              <a:t>:	</a:t>
            </a:r>
            <a:r>
              <a:rPr lang="ru-RU" sz="2400" dirty="0" smtClean="0">
                <a:solidFill>
                  <a:srgbClr val="0070C0"/>
                </a:solidFill>
              </a:rPr>
              <a:t>31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Села:	</a:t>
            </a:r>
            <a:r>
              <a:rPr lang="ru-RU" sz="2400" dirty="0" smtClean="0">
                <a:solidFill>
                  <a:srgbClr val="0070C0"/>
                </a:solidFill>
              </a:rPr>
              <a:t>568</a:t>
            </a:r>
          </a:p>
          <a:p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 err="1">
                <a:solidFill>
                  <a:srgbClr val="0070C0"/>
                </a:solidFill>
              </a:rPr>
              <a:t>Загальна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кількість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 smtClean="0">
                <a:solidFill>
                  <a:srgbClr val="0070C0"/>
                </a:solidFill>
              </a:rPr>
              <a:t>населення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області</a:t>
            </a:r>
            <a:r>
              <a:rPr lang="ru-RU" sz="2400" dirty="0">
                <a:solidFill>
                  <a:srgbClr val="0070C0"/>
                </a:solidFill>
              </a:rPr>
              <a:t> становить </a:t>
            </a:r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smtClean="0">
                <a:solidFill>
                  <a:srgbClr val="0070C0"/>
                </a:solidFill>
              </a:rPr>
              <a:t>1 </a:t>
            </a:r>
            <a:r>
              <a:rPr lang="ru-RU" sz="2400" dirty="0">
                <a:solidFill>
                  <a:srgbClr val="0070C0"/>
                </a:solidFill>
              </a:rPr>
              <a:t>076 147 (на 1.05.2013)</a:t>
            </a:r>
          </a:p>
        </p:txBody>
      </p:sp>
      <p:pic>
        <p:nvPicPr>
          <p:cNvPr id="1026" name="Picture 2" descr="D:\РАМОЧКИ\ВСТАВКИ\0_7c677_28f32b9d_L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3086100" cy="59293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842571"/>
              </p:ext>
            </p:extLst>
          </p:nvPr>
        </p:nvGraphicFramePr>
        <p:xfrm>
          <a:off x="0" y="3"/>
          <a:ext cx="8226664" cy="6857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9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6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6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118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Національність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Кількість осіб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Відсоток до загальної кількості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3" tooltip="Українці"/>
                        </a:rPr>
                        <a:t>Українці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961 584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82,00 %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4" tooltip="Росіяни"/>
                        </a:rPr>
                        <a:t>Росіяни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165 211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14,09 %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5" tooltip="Білоруси"/>
                        </a:rPr>
                        <a:t>Білоруси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8 186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0,70 %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6" tooltip="Татари"/>
                        </a:rPr>
                        <a:t>Татари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5 353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0,46 %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7" tooltip="Вірмени"/>
                        </a:rPr>
                        <a:t>Вірмени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4 548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0,39 %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8" tooltip="Молдавани"/>
                        </a:rPr>
                        <a:t>Молдавани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4 179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0,36 %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>
                          <a:solidFill>
                            <a:srgbClr val="FF0000"/>
                          </a:solidFill>
                          <a:effectLst/>
                          <a:hlinkClick r:id="rId9" tooltip="Турки"/>
                        </a:rPr>
                        <a:t>Турки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3 736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0,32 %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11186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10" tooltip="Кримські татари"/>
                        </a:rPr>
                        <a:t>Кримські</a:t>
                      </a:r>
                      <a:r>
                        <a:rPr lang="ru-RU" sz="1800" b="1" u="sng" dirty="0">
                          <a:solidFill>
                            <a:srgbClr val="FF0000"/>
                          </a:solidFill>
                          <a:effectLst/>
                          <a:hlinkClick r:id="rId10" tooltip="Кримські татари"/>
                        </a:rPr>
                        <a:t> </a:t>
                      </a: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10" tooltip="Кримські татари"/>
                        </a:rPr>
                        <a:t>татари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2 072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0,18 %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11" tooltip="Цигани"/>
                        </a:rPr>
                        <a:t>Цигани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1 752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0,15 %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err="1">
                          <a:solidFill>
                            <a:srgbClr val="FF0000"/>
                          </a:solidFill>
                          <a:effectLst/>
                          <a:hlinkClick r:id="rId12" tooltip="Євреї"/>
                        </a:rPr>
                        <a:t>Євреї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1 732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0,15 %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Інші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14 336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1,22 %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784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Разом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1 172 689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100 %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8334165" y="3321378"/>
            <a:ext cx="809835" cy="3536622"/>
            <a:chOff x="-6" y="1938"/>
            <a:chExt cx="1619677" cy="6856062"/>
          </a:xfrm>
        </p:grpSpPr>
        <p:pic>
          <p:nvPicPr>
            <p:cNvPr id="8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785786" y="0"/>
            <a:ext cx="750099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chemeClr val="accent6"/>
                </a:solidFill>
                <a:latin typeface="Monotype Corsiva" pitchFamily="66" charset="0"/>
                <a:ea typeface="Calibri"/>
                <a:cs typeface="Times New Roman"/>
              </a:rPr>
              <a:t>Такою Херсонщину бачив світ…</a:t>
            </a:r>
          </a:p>
          <a:p>
            <a:pPr marL="457200" indent="-457200">
              <a:buAutoNum type="arabicPeriod"/>
            </a:pPr>
            <a:r>
              <a:rPr lang="uk-UA" sz="2800" b="1" i="1" dirty="0" smtClean="0">
                <a:solidFill>
                  <a:srgbClr val="002060"/>
                </a:solidFill>
              </a:rPr>
              <a:t>Поштові листівки</a:t>
            </a:r>
            <a:r>
              <a:rPr lang="ru-RU" sz="2800" b="1" i="1" dirty="0" smtClean="0">
                <a:solidFill>
                  <a:srgbClr val="002060"/>
                </a:solidFill>
              </a:rPr>
              <a:t> </a:t>
            </a:r>
            <a:r>
              <a:rPr lang="uk-UA" sz="2800" b="1" i="1" dirty="0" smtClean="0">
                <a:solidFill>
                  <a:srgbClr val="002060"/>
                </a:solidFill>
              </a:rPr>
              <a:t>(з приватної колекції херсонця М.А.Ємельянова)</a:t>
            </a:r>
          </a:p>
          <a:p>
            <a:pPr marL="457200" indent="-457200">
              <a:buAutoNum type="arabicPeriod"/>
            </a:pPr>
            <a:r>
              <a:rPr lang="uk-UA" sz="2800" b="1" i="1" dirty="0" smtClean="0">
                <a:solidFill>
                  <a:srgbClr val="002060"/>
                </a:solidFill>
              </a:rPr>
              <a:t>Конверти (з приватної колекції херсонця М.А.Ємельянова)</a:t>
            </a:r>
            <a:endParaRPr lang="ru-RU" sz="2800" b="1" i="1" u="sng" dirty="0" smtClean="0">
              <a:solidFill>
                <a:srgbClr val="002060"/>
              </a:solidFill>
            </a:endParaRPr>
          </a:p>
          <a:p>
            <a:r>
              <a:rPr lang="uk-UA" sz="2800" b="1" i="1" dirty="0" smtClean="0">
                <a:solidFill>
                  <a:srgbClr val="002060"/>
                </a:solidFill>
              </a:rPr>
              <a:t>3.  Марки 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4.  Значки (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приватної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колекції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херсонця</a:t>
            </a:r>
            <a:r>
              <a:rPr lang="ru-RU" sz="2800" b="1" i="1" dirty="0" smtClean="0">
                <a:solidFill>
                  <a:srgbClr val="002060"/>
                </a:solidFill>
              </a:rPr>
              <a:t>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М.А.Ємельянова</a:t>
            </a:r>
            <a:r>
              <a:rPr lang="ru-RU" sz="2800" b="1" i="1" dirty="0" smtClean="0"/>
              <a:t>) </a:t>
            </a:r>
          </a:p>
          <a:p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D:\РАМОЧКИ\ВСТАВКИ\5c927e209eee (1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572140"/>
            <a:ext cx="7464502" cy="89535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3391" y="20786"/>
            <a:ext cx="6800937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2800" u="sng" dirty="0" smtClean="0">
                <a:effectLst/>
                <a:latin typeface="Times New Roman"/>
                <a:ea typeface="Times New Roman"/>
              </a:rPr>
              <a:t>Друга зупинка  </a:t>
            </a:r>
            <a:br>
              <a:rPr lang="uk-UA" sz="2800" u="sng" dirty="0" smtClean="0">
                <a:effectLst/>
                <a:latin typeface="Times New Roman"/>
                <a:ea typeface="Times New Roman"/>
              </a:rPr>
            </a:br>
            <a:r>
              <a:rPr lang="uk-UA" sz="2800" u="sng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«</a:t>
            </a:r>
            <a:r>
              <a:rPr lang="uk-UA" sz="2800" u="sng" dirty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Визначні місця </a:t>
            </a:r>
            <a:r>
              <a:rPr lang="uk-UA" sz="2800" u="sng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Херсонщини»</a:t>
            </a:r>
            <a:endParaRPr lang="ru-RU" sz="2800" dirty="0">
              <a:solidFill>
                <a:srgbClr val="00B05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8662" y="1000108"/>
            <a:ext cx="6572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solidFill>
                  <a:srgbClr val="FF0000"/>
                </a:solidFill>
              </a:rPr>
              <a:t>Біосферний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заповідник</a:t>
            </a:r>
            <a:r>
              <a:rPr lang="ru-RU" sz="2800" dirty="0">
                <a:solidFill>
                  <a:srgbClr val="FF0000"/>
                </a:solidFill>
              </a:rPr>
              <a:t> "</a:t>
            </a:r>
            <a:r>
              <a:rPr lang="ru-RU" sz="2800" dirty="0" err="1">
                <a:solidFill>
                  <a:srgbClr val="FF0000"/>
                </a:solidFill>
              </a:rPr>
              <a:t>Асканія</a:t>
            </a:r>
            <a:r>
              <a:rPr lang="ru-RU" sz="2800" dirty="0">
                <a:solidFill>
                  <a:srgbClr val="FF0000"/>
                </a:solidFill>
              </a:rPr>
              <a:t> Нова"</a:t>
            </a:r>
          </a:p>
        </p:txBody>
      </p:sp>
      <p:pic>
        <p:nvPicPr>
          <p:cNvPr id="4" name="Picture 2" descr="C:\Users\Irina\Desktop\askaniya-nova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643050"/>
            <a:ext cx="8072494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3391" y="20786"/>
            <a:ext cx="7063319" cy="1336512"/>
          </a:xfrm>
        </p:spPr>
        <p:txBody>
          <a:bodyPr/>
          <a:lstStyle/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«Легендарна тачанка» </a:t>
            </a:r>
            <a:r>
              <a:rPr lang="ru-RU" sz="3200" dirty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dirty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://svoimirykami.at.ua/_fr/0/783254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90" y="1340768"/>
            <a:ext cx="8097081" cy="5517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3391" y="20786"/>
            <a:ext cx="6368889" cy="977538"/>
          </a:xfrm>
        </p:spPr>
        <p:txBody>
          <a:bodyPr/>
          <a:lstStyle/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800" dirty="0" err="1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Свято-Катериненський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собор та пантеон </a:t>
            </a:r>
            <a:r>
              <a:rPr lang="ru-RU" sz="2800" dirty="0" err="1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Херсонської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фортеці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dirty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endParaRPr lang="ru-RU" sz="2800" dirty="0">
              <a:solidFill>
                <a:srgbClr val="00B05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://im4-tub-ua.yandex.net/i?id=115442230-51-73&amp;n=2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91" y="1268760"/>
            <a:ext cx="8313105" cy="5589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52"/>
            <a:ext cx="8391210" cy="1175966"/>
          </a:xfrm>
        </p:spPr>
        <p:txBody>
          <a:bodyPr/>
          <a:lstStyle/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3200" dirty="0" err="1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Херсонський</a:t>
            </a:r>
            <a:r>
              <a:rPr lang="ru-RU" sz="3200" dirty="0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 </a:t>
            </a:r>
            <a:r>
              <a:rPr lang="ru-RU" sz="3200" dirty="0" err="1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художній</a:t>
            </a:r>
            <a:r>
              <a:rPr lang="ru-RU" sz="3200" dirty="0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 музей </a:t>
            </a:r>
            <a:r>
              <a:rPr lang="ru-RU" sz="3200" dirty="0" err="1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iмені</a:t>
            </a:r>
            <a:r>
              <a:rPr lang="ru-RU" sz="3200" dirty="0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Олексія</a:t>
            </a:r>
            <a:r>
              <a:rPr lang="ru-RU" sz="3200" dirty="0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Шовкуненка</a:t>
            </a:r>
            <a:r>
              <a:rPr lang="ru-RU" sz="3200" dirty="0">
                <a:solidFill>
                  <a:srgbClr val="FF0000"/>
                </a:solidFill>
                <a:effectLst/>
                <a:latin typeface="Segoe Script" pitchFamily="34" charset="0"/>
                <a:ea typeface="Times New Roman"/>
                <a:cs typeface="Times New Roman"/>
              </a:rPr>
              <a:t> 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uk-UA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4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4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1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 rot="21418469">
            <a:off x="-165503" y="4513772"/>
            <a:ext cx="3258416" cy="1936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Irina\Desktop\250px-Kherson_Town_h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285860"/>
            <a:ext cx="7929586" cy="4892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786"/>
            <a:ext cx="6748136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</a:rPr>
              <a:t>Олешківські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   </a:t>
            </a:r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</a:rPr>
              <a:t>піски</a:t>
            </a:r>
            <a:endParaRPr lang="ru-RU" sz="8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1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-86781" y="4725144"/>
            <a:ext cx="3258416" cy="1936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Irina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7291" y="642918"/>
            <a:ext cx="7836709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786"/>
            <a:ext cx="6748136" cy="59990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dirty="0" err="1" smtClean="0">
                <a:solidFill>
                  <a:srgbClr val="FF0000"/>
                </a:solidFill>
                <a:effectLst/>
                <a:latin typeface="Segoe UI Light" pitchFamily="34" charset="0"/>
                <a:ea typeface="Times New Roman"/>
              </a:rPr>
              <a:t>Ландшафтний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Segoe UI Light" pitchFamily="34" charset="0"/>
                <a:ea typeface="Times New Roman"/>
              </a:rPr>
              <a:t>  </a:t>
            </a:r>
            <a:r>
              <a:rPr lang="ru-RU" sz="3200" dirty="0" err="1" smtClean="0">
                <a:solidFill>
                  <a:srgbClr val="FF0000"/>
                </a:solidFill>
                <a:effectLst/>
                <a:latin typeface="Segoe UI Light" pitchFamily="34" charset="0"/>
                <a:ea typeface="Times New Roman"/>
              </a:rPr>
              <a:t>заповідник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Segoe UI Light" pitchFamily="34" charset="0"/>
                <a:ea typeface="Times New Roman"/>
              </a:rPr>
              <a:t>  «</a:t>
            </a:r>
            <a:r>
              <a:rPr lang="ru-RU" sz="3200" dirty="0">
                <a:solidFill>
                  <a:srgbClr val="FF0000"/>
                </a:solidFill>
                <a:effectLst/>
                <a:latin typeface="Segoe UI Light" pitchFamily="34" charset="0"/>
                <a:ea typeface="Times New Roman"/>
              </a:rPr>
              <a:t>Саги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Segoe UI Light" pitchFamily="34" charset="0"/>
                <a:ea typeface="Times New Roman"/>
              </a:rPr>
              <a:t>» </a:t>
            </a:r>
            <a:endParaRPr lang="ru-RU" sz="3200" dirty="0">
              <a:solidFill>
                <a:srgbClr val="FF0000"/>
              </a:solidFill>
              <a:latin typeface="Segoe UI Light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1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-86781" y="4725144"/>
            <a:ext cx="3258416" cy="1936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&amp;Acy;&amp;lcy;&amp;iecy;&amp;shcy;&amp;kcy;&amp;ocy;&amp;vcy;&amp;scy;&amp;kcy;&amp;icy;&amp;iecy; &amp;pcy;&amp;iecy;&amp;scy;&amp;kcy;&amp;icy; (&amp;icy;&amp;scy;&amp;tcy;&amp;ocy;&amp;chcy;&amp;ncy;&amp;icy;&amp;kcy; www.panoramio.com)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8136904" cy="4807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7625" y="6053936"/>
            <a:ext cx="2898191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915816" y="6053936"/>
            <a:ext cx="3168353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6084169" y="6053936"/>
            <a:ext cx="3059832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535" y="4959533"/>
            <a:ext cx="6419344" cy="19367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5" y="0"/>
            <a:ext cx="9126375" cy="5250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915817" y="1903750"/>
            <a:ext cx="5832648" cy="613245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sz="3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uk-UA" sz="3200" b="1" dirty="0" smtClean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-86781" y="4725144"/>
            <a:ext cx="3258416" cy="1936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 rot="16200000">
            <a:off x="6228183" y="3942182"/>
            <a:ext cx="755577" cy="5076058"/>
            <a:chOff x="-1" y="0"/>
            <a:chExt cx="1671378" cy="6885713"/>
          </a:xfrm>
        </p:grpSpPr>
        <p:pic>
          <p:nvPicPr>
            <p:cNvPr id="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 descr="C:\Users\Irina\Desktop\897099_3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00" y="857232"/>
            <a:ext cx="714380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6858048" cy="121444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/>
                <a:latin typeface="Arial Black"/>
              </a:rPr>
              <a:t>Каховська</a:t>
            </a:r>
            <a:r>
              <a:rPr lang="ru-RU" sz="3600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/>
                <a:latin typeface="Arial Black"/>
              </a:rPr>
              <a:t> ГЕС</a:t>
            </a:r>
            <a:endParaRPr lang="ru-RU" sz="3600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B05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7744373" cy="977538"/>
          </a:xfrm>
        </p:spPr>
        <p:txBody>
          <a:bodyPr/>
          <a:lstStyle/>
          <a:p>
            <a:pPr indent="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3200" dirty="0" smtClean="0">
                <a:solidFill>
                  <a:srgbClr val="FF0000"/>
                </a:solidFill>
              </a:rPr>
              <a:t>ТРЕТЯ   ЗУПИНКА </a:t>
            </a:r>
            <a:br>
              <a:rPr lang="uk-UA" sz="3200" dirty="0" smtClean="0">
                <a:solidFill>
                  <a:srgbClr val="FF0000"/>
                </a:solidFill>
              </a:rPr>
            </a:br>
            <a:r>
              <a:rPr lang="uk-UA" sz="3200" dirty="0" smtClean="0">
                <a:solidFill>
                  <a:srgbClr val="FF0000"/>
                </a:solidFill>
              </a:rPr>
              <a:t>«Видатні постаті Херсонщини» </a:t>
            </a:r>
            <a:endParaRPr lang="ru-RU" sz="4800" dirty="0">
              <a:solidFill>
                <a:srgbClr val="FF0000"/>
              </a:solidFill>
            </a:endParaRPr>
          </a:p>
        </p:txBody>
      </p:sp>
      <p:grpSp>
        <p:nvGrpSpPr>
          <p:cNvPr id="6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3" descr="C:\Users\ТОЛЯ\Desktop\5555555555\5353207_353198be(1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4818"/>
            <a:ext cx="1872206" cy="244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ТОЛЯ\Desktop\5555555555\5353207_353198be(1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214818"/>
            <a:ext cx="1872206" cy="244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Irina\Desktop\main_peop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1357298"/>
            <a:ext cx="5010150" cy="497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Рисунок 14" descr="C:\Users\Irina\Desktop\img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8001056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Рисунок 15" descr="C:\Users\Irina\Desktop\img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215338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Рисунок 11" descr="C:\Users\Irina\Desktop\img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8001056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Рисунок 11" descr="C:\Users\Irina\Desktop\img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8001056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Рисунок 11" descr="C:\Users\Irina\Desktop\img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8001056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Рисунок 11" descr="C:\Users\Irina\Desktop\img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2820" y="148157"/>
            <a:ext cx="8052518" cy="6495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85728"/>
            <a:ext cx="792958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ЧЕТВЕРТА  ЗУПИНКА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«Калейдоскоп рідного краю»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Краєвиди Херсонщини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Херсон очима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фотохудожника Козлова В.А.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Херсонські замальовки фотохудожника 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Д.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Маяцького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Виставка та презентація дитячих робіт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«Херсонщина – мій рідний край»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8334165" y="0"/>
            <a:ext cx="809835" cy="3536622"/>
            <a:chOff x="-6" y="1938"/>
            <a:chExt cx="1619677" cy="6856062"/>
          </a:xfrm>
        </p:grpSpPr>
        <p:pic>
          <p:nvPicPr>
            <p:cNvPr id="9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214282" y="3876480"/>
            <a:ext cx="7858180" cy="2981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0"/>
            <a:ext cx="6748136" cy="977538"/>
          </a:xfrm>
        </p:spPr>
        <p:txBody>
          <a:bodyPr/>
          <a:lstStyle/>
          <a:p>
            <a:pPr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6600" dirty="0" smtClean="0">
                <a:solidFill>
                  <a:srgbClr val="0070C0"/>
                </a:solidFill>
                <a:effectLst/>
                <a:latin typeface="Monotype Corsiva" pitchFamily="66" charset="0"/>
                <a:ea typeface="Segoe UI Symbol" pitchFamily="34" charset="0"/>
                <a:cs typeface="Times New Roman"/>
              </a:rPr>
              <a:t>П</a:t>
            </a:r>
            <a:r>
              <a:rPr lang="en-US" sz="6600" dirty="0" smtClean="0">
                <a:solidFill>
                  <a:srgbClr val="0070C0"/>
                </a:solidFill>
                <a:effectLst/>
                <a:latin typeface="Segoe UI Symbol" pitchFamily="34" charset="0"/>
                <a:ea typeface="Segoe UI Symbol" pitchFamily="34" charset="0"/>
                <a:cs typeface="Times New Roman"/>
              </a:rPr>
              <a:t>’</a:t>
            </a:r>
            <a:r>
              <a:rPr lang="uk-UA" sz="6600" dirty="0" err="1" smtClean="0">
                <a:solidFill>
                  <a:srgbClr val="0070C0"/>
                </a:solidFill>
                <a:effectLst/>
                <a:latin typeface="Monotype Corsiva" pitchFamily="66" charset="0"/>
                <a:ea typeface="Segoe UI Symbol" pitchFamily="34" charset="0"/>
                <a:cs typeface="Times New Roman"/>
              </a:rPr>
              <a:t>ята</a:t>
            </a:r>
            <a:r>
              <a:rPr lang="uk-UA" sz="6600" dirty="0" smtClean="0">
                <a:solidFill>
                  <a:srgbClr val="0070C0"/>
                </a:solidFill>
                <a:effectLst/>
                <a:latin typeface="Monotype Corsiva" pitchFamily="66" charset="0"/>
                <a:ea typeface="Segoe UI Symbol" pitchFamily="34" charset="0"/>
                <a:cs typeface="Times New Roman"/>
              </a:rPr>
              <a:t>   зупинка</a:t>
            </a:r>
            <a:br>
              <a:rPr lang="uk-UA" sz="6600" dirty="0" smtClean="0">
                <a:solidFill>
                  <a:srgbClr val="0070C0"/>
                </a:solidFill>
                <a:effectLst/>
                <a:latin typeface="Monotype Corsiva" pitchFamily="66" charset="0"/>
                <a:ea typeface="Segoe UI Symbol" pitchFamily="34" charset="0"/>
                <a:cs typeface="Times New Roman"/>
              </a:rPr>
            </a:br>
            <a:r>
              <a:rPr lang="uk-UA" sz="6600" dirty="0" smtClean="0">
                <a:solidFill>
                  <a:srgbClr val="00B050"/>
                </a:solidFill>
                <a:effectLst/>
                <a:latin typeface="Monotype Corsiva" pitchFamily="66" charset="0"/>
                <a:ea typeface="Segoe UI Symbol" pitchFamily="34" charset="0"/>
                <a:cs typeface="Times New Roman"/>
              </a:rPr>
              <a:t>«Змагальна</a:t>
            </a:r>
            <a:r>
              <a:rPr lang="uk-UA" sz="6600" dirty="0">
                <a:solidFill>
                  <a:srgbClr val="00B050"/>
                </a:solidFill>
                <a:effectLst/>
                <a:latin typeface="Monotype Corsiva" pitchFamily="66" charset="0"/>
                <a:ea typeface="Segoe UI Symbol" pitchFamily="34" charset="0"/>
                <a:cs typeface="Times New Roman"/>
              </a:rPr>
              <a:t>»</a:t>
            </a:r>
            <a:r>
              <a:rPr lang="ru-RU" sz="3600" dirty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endParaRPr lang="ru-RU" sz="4000" dirty="0">
              <a:solidFill>
                <a:srgbClr val="00B050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214282" y="1857364"/>
            <a:ext cx="4152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1)	</a:t>
            </a:r>
            <a:r>
              <a:rPr lang="ru-RU" sz="2000" dirty="0">
                <a:solidFill>
                  <a:srgbClr val="FF0000"/>
                </a:solidFill>
              </a:rPr>
              <a:t>Конкурс «</a:t>
            </a:r>
            <a:r>
              <a:rPr lang="ru-RU" sz="2000" dirty="0" err="1">
                <a:solidFill>
                  <a:srgbClr val="FF0000"/>
                </a:solidFill>
              </a:rPr>
              <a:t>Гострий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розум</a:t>
            </a:r>
            <a:r>
              <a:rPr lang="ru-RU" sz="2000" dirty="0" smtClean="0">
                <a:solidFill>
                  <a:srgbClr val="FF0000"/>
                </a:solidFill>
              </a:rPr>
              <a:t>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285992"/>
            <a:ext cx="801063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 </a:t>
            </a:r>
            <a:r>
              <a:rPr lang="ru-RU" dirty="0" err="1"/>
              <a:t>світі</a:t>
            </a:r>
            <a:r>
              <a:rPr lang="ru-RU" dirty="0"/>
              <a:t> одна – </a:t>
            </a:r>
            <a:r>
              <a:rPr lang="ru-RU" dirty="0" err="1"/>
              <a:t>всім</a:t>
            </a:r>
            <a:r>
              <a:rPr lang="ru-RU" dirty="0"/>
              <a:t> </a:t>
            </a:r>
            <a:r>
              <a:rPr lang="ru-RU" dirty="0" err="1"/>
              <a:t>потрібна</a:t>
            </a:r>
            <a:r>
              <a:rPr lang="ru-RU" dirty="0"/>
              <a:t> вона. </a:t>
            </a:r>
            <a:endParaRPr lang="ru-RU" dirty="0" smtClean="0"/>
          </a:p>
          <a:p>
            <a:endParaRPr lang="ru-RU" dirty="0"/>
          </a:p>
          <a:p>
            <a:r>
              <a:rPr lang="ru-RU" dirty="0" err="1" smtClean="0"/>
              <a:t>Цю</a:t>
            </a:r>
            <a:r>
              <a:rPr lang="ru-RU" dirty="0" smtClean="0"/>
              <a:t> </a:t>
            </a:r>
            <a:r>
              <a:rPr lang="ru-RU" dirty="0" err="1"/>
              <a:t>рослину</a:t>
            </a:r>
            <a:r>
              <a:rPr lang="ru-RU" dirty="0"/>
              <a:t> </a:t>
            </a:r>
            <a:r>
              <a:rPr lang="ru-RU" dirty="0" err="1"/>
              <a:t>дівчата</a:t>
            </a:r>
            <a:r>
              <a:rPr lang="ru-RU" dirty="0"/>
              <a:t> </a:t>
            </a:r>
            <a:r>
              <a:rPr lang="ru-RU" dirty="0" err="1"/>
              <a:t>вплітали</a:t>
            </a:r>
            <a:r>
              <a:rPr lang="ru-RU" dirty="0"/>
              <a:t> у </a:t>
            </a:r>
            <a:r>
              <a:rPr lang="ru-RU" dirty="0" err="1"/>
              <a:t>вінок</a:t>
            </a:r>
            <a:r>
              <a:rPr lang="ru-RU" dirty="0"/>
              <a:t>, як символ </a:t>
            </a:r>
            <a:r>
              <a:rPr lang="ru-RU" dirty="0" err="1"/>
              <a:t>пам’яті</a:t>
            </a:r>
            <a:r>
              <a:rPr lang="ru-RU" dirty="0"/>
              <a:t> і </a:t>
            </a:r>
            <a:r>
              <a:rPr lang="ru-RU" dirty="0" err="1"/>
              <a:t>вірності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/>
              <a:t>птах є символом </a:t>
            </a:r>
            <a:r>
              <a:rPr lang="ru-RU" dirty="0" err="1"/>
              <a:t>щастя</a:t>
            </a:r>
            <a:r>
              <a:rPr lang="ru-RU" dirty="0"/>
              <a:t> і </a:t>
            </a:r>
            <a:r>
              <a:rPr lang="ru-RU" dirty="0" err="1"/>
              <a:t>любові</a:t>
            </a:r>
            <a:r>
              <a:rPr lang="ru-RU" dirty="0"/>
              <a:t>.   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Маленький, </a:t>
            </a:r>
            <a:r>
              <a:rPr lang="ru-RU" dirty="0" err="1"/>
              <a:t>сіренький</a:t>
            </a:r>
            <a:r>
              <a:rPr lang="ru-RU" dirty="0"/>
              <a:t> по гаях </a:t>
            </a:r>
            <a:r>
              <a:rPr lang="ru-RU" dirty="0" err="1"/>
              <a:t>літає</a:t>
            </a:r>
            <a:r>
              <a:rPr lang="ru-RU" dirty="0"/>
              <a:t>, </a:t>
            </a:r>
            <a:r>
              <a:rPr lang="ru-RU" dirty="0" err="1"/>
              <a:t>уночі</a:t>
            </a:r>
            <a:r>
              <a:rPr lang="ru-RU" dirty="0"/>
              <a:t> </a:t>
            </a:r>
            <a:r>
              <a:rPr lang="ru-RU" dirty="0" err="1" smtClean="0"/>
              <a:t>співає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           І </a:t>
            </a:r>
            <a:r>
              <a:rPr lang="ru-RU" dirty="0" err="1"/>
              <a:t>червона</a:t>
            </a:r>
            <a:r>
              <a:rPr lang="ru-RU" dirty="0"/>
              <a:t>, й </a:t>
            </a:r>
            <a:r>
              <a:rPr lang="ru-RU" dirty="0" err="1"/>
              <a:t>соковита</a:t>
            </a:r>
            <a:r>
              <a:rPr lang="ru-RU" dirty="0"/>
              <a:t>,</a:t>
            </a:r>
          </a:p>
          <a:p>
            <a:r>
              <a:rPr lang="ru-RU" dirty="0" smtClean="0"/>
              <a:t>                                        Та </a:t>
            </a:r>
            <a:r>
              <a:rPr lang="ru-RU" dirty="0" err="1"/>
              <a:t>гірка</a:t>
            </a:r>
            <a:r>
              <a:rPr lang="ru-RU" dirty="0"/>
              <a:t> вона все </a:t>
            </a:r>
            <a:r>
              <a:rPr lang="ru-RU" dirty="0" err="1"/>
              <a:t>літо</a:t>
            </a:r>
            <a:r>
              <a:rPr lang="ru-RU" dirty="0"/>
              <a:t>.</a:t>
            </a:r>
          </a:p>
          <a:p>
            <a:r>
              <a:rPr lang="ru-RU" dirty="0" smtClean="0"/>
              <a:t>                                         </a:t>
            </a:r>
            <a:r>
              <a:rPr lang="ru-RU" dirty="0" err="1" smtClean="0"/>
              <a:t>Припече</a:t>
            </a:r>
            <a:r>
              <a:rPr lang="ru-RU" dirty="0" smtClean="0"/>
              <a:t> </a:t>
            </a:r>
            <a:r>
              <a:rPr lang="ru-RU" dirty="0"/>
              <a:t>мороз – вона</a:t>
            </a:r>
          </a:p>
          <a:p>
            <a:r>
              <a:rPr lang="ru-RU" dirty="0" smtClean="0"/>
              <a:t>                                         Стала </a:t>
            </a:r>
            <a:r>
              <a:rPr lang="ru-RU" dirty="0"/>
              <a:t>добра й смачна. </a:t>
            </a:r>
          </a:p>
          <a:p>
            <a:endParaRPr lang="ru-RU" dirty="0"/>
          </a:p>
        </p:txBody>
      </p:sp>
      <p:pic>
        <p:nvPicPr>
          <p:cNvPr id="3074" name="Picture 2" descr="D:\РАМОЧКИ\ВСТАВКИ\0_3c6b8_b867a89b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57157" y="3588366"/>
            <a:ext cx="3071834" cy="3039460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551683" y="-1"/>
            <a:ext cx="1592317" cy="6858001"/>
            <a:chOff x="27355" y="0"/>
            <a:chExt cx="2012853" cy="6858001"/>
          </a:xfrm>
        </p:grpSpPr>
        <p:pic>
          <p:nvPicPr>
            <p:cNvPr id="3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1928794" y="1071546"/>
            <a:ext cx="634877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i="1" dirty="0" err="1" smtClean="0"/>
              <a:t>Південна</a:t>
            </a:r>
            <a:r>
              <a:rPr lang="ru-RU" sz="3600" i="1" dirty="0" smtClean="0"/>
              <a:t> краса </a:t>
            </a:r>
            <a:r>
              <a:rPr lang="ru-RU" sz="3600" i="1" dirty="0" err="1" smtClean="0"/>
              <a:t>України</a:t>
            </a:r>
            <a:r>
              <a:rPr lang="ru-RU" sz="3600" i="1" dirty="0" smtClean="0"/>
              <a:t>,</a:t>
            </a:r>
            <a:endParaRPr lang="ru-RU" sz="3600" dirty="0" smtClean="0"/>
          </a:p>
          <a:p>
            <a:r>
              <a:rPr lang="ru-RU" sz="3600" i="1" dirty="0" err="1" smtClean="0"/>
              <a:t>Смаглява</a:t>
            </a:r>
            <a:r>
              <a:rPr lang="ru-RU" sz="3600" i="1" dirty="0" smtClean="0"/>
              <a:t> моя сторона,</a:t>
            </a:r>
            <a:endParaRPr lang="ru-RU" sz="3600" dirty="0" smtClean="0"/>
          </a:p>
          <a:p>
            <a:r>
              <a:rPr lang="ru-RU" sz="3600" i="1" dirty="0" smtClean="0"/>
              <a:t>Земля, до </a:t>
            </a:r>
            <a:r>
              <a:rPr lang="ru-RU" sz="3600" i="1" dirty="0" err="1" smtClean="0"/>
              <a:t>якої</a:t>
            </a:r>
            <a:r>
              <a:rPr lang="ru-RU" sz="3600" i="1" dirty="0" smtClean="0"/>
              <a:t> ми линем</a:t>
            </a:r>
            <a:endParaRPr lang="ru-RU" sz="3600" dirty="0" smtClean="0"/>
          </a:p>
          <a:p>
            <a:r>
              <a:rPr lang="ru-RU" sz="3600" i="1" dirty="0" smtClean="0"/>
              <a:t>У </a:t>
            </a:r>
            <a:r>
              <a:rPr lang="ru-RU" sz="3600" i="1" dirty="0" err="1" smtClean="0"/>
              <a:t>цілому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світі</a:t>
            </a:r>
            <a:r>
              <a:rPr lang="ru-RU" sz="3600" i="1" dirty="0" smtClean="0"/>
              <a:t> одна.</a:t>
            </a:r>
            <a:endParaRPr lang="ru-RU" sz="3600" dirty="0" smtClean="0"/>
          </a:p>
          <a:p>
            <a:r>
              <a:rPr lang="ru-RU" sz="3600" dirty="0" smtClean="0"/>
              <a:t>                                                               М.І. Братан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7562"/>
            <a:ext cx="8313543" cy="31512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285784" y="-214338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8334165" y="-3482"/>
            <a:ext cx="809835" cy="3536622"/>
            <a:chOff x="-6" y="1938"/>
            <a:chExt cx="1619677" cy="6856062"/>
          </a:xfrm>
        </p:grpSpPr>
        <p:pic>
          <p:nvPicPr>
            <p:cNvPr id="2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8334168" y="3321378"/>
            <a:ext cx="809835" cy="3536622"/>
            <a:chOff x="-6" y="1938"/>
            <a:chExt cx="1619677" cy="6856062"/>
          </a:xfrm>
        </p:grpSpPr>
        <p:pic>
          <p:nvPicPr>
            <p:cNvPr id="27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8"/>
              <a:ext cx="1619671" cy="1986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30243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4581128"/>
              <a:ext cx="1619671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C:\Users\ТОЛЯ\Desktop\5555555555\8121_128862537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" y="3067207"/>
              <a:ext cx="1619671" cy="1910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3" descr="C:\Users\ТОЛЯ\Desktop\5555555555\5353207_353198be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143248"/>
            <a:ext cx="2500330" cy="326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36327"/>
            <a:ext cx="4448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2) 	</a:t>
            </a:r>
            <a:r>
              <a:rPr lang="ru-RU" sz="2400" dirty="0">
                <a:solidFill>
                  <a:srgbClr val="FF0000"/>
                </a:solidFill>
              </a:rPr>
              <a:t>Конкурс «</a:t>
            </a:r>
            <a:r>
              <a:rPr lang="ru-RU" sz="2400" dirty="0" err="1">
                <a:solidFill>
                  <a:srgbClr val="FF0000"/>
                </a:solidFill>
              </a:rPr>
              <a:t>Хто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більше</a:t>
            </a:r>
            <a:r>
              <a:rPr lang="ru-RU" sz="2400" dirty="0">
                <a:solidFill>
                  <a:srgbClr val="FF0000"/>
                </a:solidFill>
              </a:rPr>
              <a:t>».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111603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І </a:t>
            </a:r>
            <a:r>
              <a:rPr lang="ru-RU" sz="2400" dirty="0" err="1">
                <a:solidFill>
                  <a:srgbClr val="FF0000"/>
                </a:solidFill>
              </a:rPr>
              <a:t>завдання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– </a:t>
            </a:r>
            <a:r>
              <a:rPr lang="ru-RU" sz="2400" dirty="0" err="1"/>
              <a:t>назвати</a:t>
            </a:r>
            <a:r>
              <a:rPr lang="ru-RU" sz="2400" dirty="0"/>
              <a:t> </a:t>
            </a:r>
            <a:r>
              <a:rPr lang="ru-RU" sz="2400" dirty="0" err="1"/>
              <a:t>якнайбільше</a:t>
            </a:r>
            <a:r>
              <a:rPr lang="ru-RU" sz="2400" dirty="0"/>
              <a:t> </a:t>
            </a:r>
            <a:r>
              <a:rPr lang="ru-RU" sz="2400" dirty="0" err="1"/>
              <a:t>тварин</a:t>
            </a:r>
            <a:r>
              <a:rPr lang="ru-RU" sz="2400" dirty="0"/>
              <a:t> і </a:t>
            </a:r>
            <a:r>
              <a:rPr lang="ru-RU" sz="2400" dirty="0" err="1"/>
              <a:t>птахів</a:t>
            </a:r>
            <a:r>
              <a:rPr lang="ru-RU" sz="2400" dirty="0"/>
              <a:t>, що </a:t>
            </a:r>
            <a:r>
              <a:rPr lang="ru-RU" sz="2400" dirty="0" err="1"/>
              <a:t>водяться</a:t>
            </a:r>
            <a:r>
              <a:rPr lang="ru-RU" sz="2400" dirty="0"/>
              <a:t> на </a:t>
            </a:r>
            <a:r>
              <a:rPr lang="ru-RU" sz="2400" dirty="0" err="1"/>
              <a:t>території</a:t>
            </a:r>
            <a:r>
              <a:rPr lang="ru-RU" sz="2400" dirty="0"/>
              <a:t> </a:t>
            </a:r>
            <a:r>
              <a:rPr lang="ru-RU" sz="2400" dirty="0" err="1"/>
              <a:t>Херсонської</a:t>
            </a:r>
            <a:r>
              <a:rPr lang="ru-RU" sz="2400" dirty="0"/>
              <a:t> </a:t>
            </a:r>
            <a:r>
              <a:rPr lang="ru-RU" sz="2400" dirty="0" err="1"/>
              <a:t>області</a:t>
            </a:r>
            <a:r>
              <a:rPr lang="ru-RU" sz="2400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2928934"/>
            <a:ext cx="5598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ІІ </a:t>
            </a:r>
            <a:r>
              <a:rPr lang="ru-RU" sz="2400" dirty="0" err="1" smtClean="0">
                <a:solidFill>
                  <a:srgbClr val="FF0000"/>
                </a:solidFill>
              </a:rPr>
              <a:t>завдання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- </a:t>
            </a:r>
            <a:r>
              <a:rPr lang="ru-RU" sz="2400" dirty="0" err="1" smtClean="0"/>
              <a:t>назвати</a:t>
            </a:r>
            <a:r>
              <a:rPr lang="ru-RU" sz="2400" dirty="0" smtClean="0"/>
              <a:t> </a:t>
            </a:r>
            <a:r>
              <a:rPr lang="ru-RU" sz="2400" dirty="0"/>
              <a:t>страви </a:t>
            </a:r>
            <a:r>
              <a:rPr lang="ru-RU" sz="2400" dirty="0" err="1"/>
              <a:t>національної</a:t>
            </a:r>
            <a:r>
              <a:rPr lang="ru-RU" sz="2400" dirty="0"/>
              <a:t> </a:t>
            </a:r>
            <a:r>
              <a:rPr lang="ru-RU" sz="2400" dirty="0" err="1"/>
              <a:t>кухні</a:t>
            </a:r>
            <a:r>
              <a:rPr lang="ru-RU" sz="2400" dirty="0"/>
              <a:t>, </a:t>
            </a:r>
            <a:r>
              <a:rPr lang="ru-RU" sz="2400" dirty="0" err="1"/>
              <a:t>традиційні</a:t>
            </a:r>
            <a:r>
              <a:rPr lang="ru-RU" sz="2400" dirty="0"/>
              <a:t> для </a:t>
            </a:r>
            <a:r>
              <a:rPr lang="ru-RU" sz="2400" dirty="0" err="1"/>
              <a:t>нашої</a:t>
            </a:r>
            <a:r>
              <a:rPr lang="ru-RU" sz="2400" dirty="0"/>
              <a:t> </a:t>
            </a:r>
            <a:r>
              <a:rPr lang="ru-RU" sz="2400" dirty="0" err="1" smtClean="0"/>
              <a:t>області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3391" y="20786"/>
            <a:ext cx="6368889" cy="56416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400" dirty="0">
                <a:solidFill>
                  <a:srgbClr val="00B050"/>
                </a:solidFill>
              </a:rPr>
              <a:t>Конкурс «Народна </a:t>
            </a:r>
            <a:r>
              <a:rPr lang="ru-RU" sz="2400" dirty="0" err="1">
                <a:solidFill>
                  <a:srgbClr val="00B050"/>
                </a:solidFill>
              </a:rPr>
              <a:t>мудрість</a:t>
            </a:r>
            <a:r>
              <a:rPr lang="ru-RU" sz="2400" dirty="0" smtClean="0">
                <a:solidFill>
                  <a:srgbClr val="00B050"/>
                </a:solidFill>
              </a:rPr>
              <a:t>»</a:t>
            </a:r>
            <a:endParaRPr lang="ru-RU" sz="2400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029887"/>
              </p:ext>
            </p:extLst>
          </p:nvPr>
        </p:nvGraphicFramePr>
        <p:xfrm>
          <a:off x="107504" y="428604"/>
          <a:ext cx="9036496" cy="6236460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4338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7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495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600" b="0" dirty="0">
                          <a:effectLst/>
                        </a:rPr>
                        <a:t>Можеш вибирати друзів і дружину</a:t>
                      </a:r>
                      <a:r>
                        <a:rPr lang="uk-UA" sz="1600" dirty="0">
                          <a:effectLst/>
                        </a:rPr>
                        <a:t>,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любов до вітчизни.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00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Людина без Вітчизни, як </a:t>
                      </a:r>
                      <a:endParaRPr lang="ru-RU" sz="1400" dirty="0">
                        <a:effectLst/>
                      </a:endParaRPr>
                    </a:p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корені росте.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000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Радше </a:t>
                      </a:r>
                      <a:r>
                        <a:rPr lang="uk-UA" sz="1400" dirty="0" err="1">
                          <a:effectLst/>
                        </a:rPr>
                        <a:t>впадь</a:t>
                      </a:r>
                      <a:r>
                        <a:rPr lang="uk-UA" sz="1400" dirty="0">
                          <a:effectLst/>
                        </a:rPr>
                        <a:t>, але</a:t>
                      </a:r>
                      <a:endParaRPr lang="ru-RU" sz="1400" dirty="0">
                        <a:effectLst/>
                      </a:endParaRPr>
                    </a:p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вибрати не можна тільки Батьківщину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0005">
                <a:tc>
                  <a:txBody>
                    <a:bodyPr/>
                    <a:lstStyle/>
                    <a:p>
                      <a:pPr marL="228600"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Патріотизм — це не любов до ідеї, а </a:t>
                      </a:r>
                      <a:endParaRPr lang="ru-RU" sz="1400" dirty="0">
                        <a:effectLst/>
                      </a:endParaRPr>
                    </a:p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служить.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959">
                <a:tc>
                  <a:txBody>
                    <a:bodyPr/>
                    <a:lstStyle/>
                    <a:p>
                      <a:pPr marL="228600"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Забудеш рідний край —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а за те, що своя.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1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400" dirty="0">
                          <a:effectLst/>
                        </a:rPr>
                        <a:t>Добре тому,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не зрадь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495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400" dirty="0">
                          <a:effectLst/>
                        </a:rPr>
                        <a:t>Кожна травичка на своєму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соловей без пісні.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495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400" dirty="0">
                          <a:effectLst/>
                        </a:rPr>
                        <a:t>Краще вмерти стоячи, як жити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дома найкраще.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1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400" dirty="0" err="1">
                          <a:effectLst/>
                        </a:rPr>
                        <a:t>Жить</a:t>
                      </a:r>
                      <a:r>
                        <a:rPr lang="uk-UA" sz="1400" dirty="0">
                          <a:effectLst/>
                        </a:rPr>
                        <a:t> — Вітчизні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пиріг.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1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400" dirty="0">
                          <a:effectLst/>
                        </a:rPr>
                        <a:t>Батьківщина - мати, умій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свій  кут  не  </a:t>
                      </a:r>
                      <a:r>
                        <a:rPr lang="uk-UA" sz="1400" dirty="0" err="1">
                          <a:effectLst/>
                        </a:rPr>
                        <a:t>гудь</a:t>
                      </a:r>
                      <a:r>
                        <a:rPr lang="uk-UA" sz="1400" dirty="0">
                          <a:effectLst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922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uk-UA" sz="1400" dirty="0">
                          <a:effectLst/>
                        </a:rPr>
                        <a:t>Люблять Батьківщину не за те, що </a:t>
                      </a:r>
                      <a:r>
                        <a:rPr lang="uk-UA" sz="1400" dirty="0" smtClean="0">
                          <a:effectLst/>
                        </a:rPr>
                        <a:t>вона     велика</a:t>
                      </a:r>
                      <a:r>
                        <a:rPr lang="uk-UA" sz="1400" dirty="0">
                          <a:effectLst/>
                        </a:rPr>
                        <a:t>,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твоє всохне коріння.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91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Удома і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на колінах.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4959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Ліпше своя сяка-така хата, як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за неї - постояти.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4959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На Батьківщині і шкоринка —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сонце ясніше світить.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9111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Кожному мила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стіни помагають.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4959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•   Де  був,   там  будь,   а 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мати    народила.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9111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Усюди добре, а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хто в своєму дому.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9111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У рідному краю і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своя сторона.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4959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• Там   земля    мила,    де  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чужа хата.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208" marR="47208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2000"/>
                    </a14:imgEffect>
                    <a14:imgEffect>
                      <a14:colorTemperature colorTemp="6600"/>
                    </a14:imgEffect>
                    <a14:imgEffect>
                      <a14:saturation sat="40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14290"/>
            <a:ext cx="6748136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000" dirty="0" smtClean="0">
                <a:solidFill>
                  <a:srgbClr val="0070C0"/>
                </a:solidFill>
              </a:rPr>
              <a:t>ФОТОКОЛАЖ</a:t>
            </a:r>
            <a:endParaRPr lang="ru-RU" sz="4000" dirty="0">
              <a:solidFill>
                <a:srgbClr val="0070C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1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-86781" y="2143116"/>
            <a:ext cx="7602300" cy="4518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C:\Users\Irina\Desktop\kolosky_read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0"/>
            <a:ext cx="2214578" cy="22145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928670"/>
            <a:ext cx="5124909" cy="1470025"/>
          </a:xfrm>
        </p:spPr>
        <p:txBody>
          <a:bodyPr/>
          <a:lstStyle/>
          <a:p>
            <a:pPr>
              <a:buNone/>
            </a:pPr>
            <a:r>
              <a:rPr lang="ru-RU" sz="2000" smtClean="0">
                <a:solidFill>
                  <a:srgbClr val="FF0000"/>
                </a:solidFill>
              </a:rPr>
              <a:t>  </a:t>
            </a:r>
            <a:r>
              <a:rPr lang="ru-RU" sz="2800" i="1" dirty="0" smtClean="0">
                <a:solidFill>
                  <a:srgbClr val="FF0000"/>
                </a:solidFill>
              </a:rPr>
              <a:t>Моя </a:t>
            </a:r>
            <a:r>
              <a:rPr lang="ru-RU" sz="2800" i="1" dirty="0" err="1" smtClean="0">
                <a:solidFill>
                  <a:srgbClr val="FF0000"/>
                </a:solidFill>
              </a:rPr>
              <a:t>Херсонщина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err="1" smtClean="0"/>
              <a:t>Херсонщино</a:t>
            </a:r>
            <a:r>
              <a:rPr lang="ru-RU" sz="2000" b="0" dirty="0" smtClean="0"/>
              <a:t> люба, </a:t>
            </a:r>
            <a:br>
              <a:rPr lang="ru-RU" sz="2000" b="0" dirty="0" smtClean="0"/>
            </a:br>
            <a:r>
              <a:rPr lang="ru-RU" sz="2000" b="0" dirty="0" smtClean="0"/>
              <a:t>Моя </a:t>
            </a:r>
            <a:r>
              <a:rPr lang="ru-RU" sz="2000" b="0" dirty="0" err="1" smtClean="0"/>
              <a:t>ти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перлино</a:t>
            </a:r>
            <a:r>
              <a:rPr lang="ru-RU" sz="2000" b="0" dirty="0" smtClean="0"/>
              <a:t>!</a:t>
            </a:r>
            <a:br>
              <a:rPr lang="ru-RU" sz="2000" b="0" dirty="0" smtClean="0"/>
            </a:br>
            <a:r>
              <a:rPr lang="ru-RU" sz="2000" b="0" dirty="0" smtClean="0"/>
              <a:t>До </a:t>
            </a:r>
            <a:r>
              <a:rPr lang="ru-RU" sz="2000" b="0" dirty="0" err="1" smtClean="0"/>
              <a:t>твоїх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просторів</a:t>
            </a:r>
            <a:r>
              <a:rPr lang="ru-RU" sz="2000" b="0" dirty="0" smtClean="0"/>
              <a:t> </a:t>
            </a:r>
            <a:br>
              <a:rPr lang="ru-RU" sz="2000" b="0" dirty="0" smtClean="0"/>
            </a:br>
            <a:r>
              <a:rPr lang="ru-RU" sz="2000" b="0" dirty="0" smtClean="0"/>
              <a:t>У </a:t>
            </a:r>
            <a:r>
              <a:rPr lang="ru-RU" sz="2000" b="0" dirty="0" err="1" smtClean="0"/>
              <a:t>думці</a:t>
            </a:r>
            <a:r>
              <a:rPr lang="ru-RU" sz="2000" b="0" dirty="0" smtClean="0"/>
              <a:t> я </a:t>
            </a:r>
            <a:r>
              <a:rPr lang="ru-RU" sz="2000" b="0" dirty="0" err="1" smtClean="0"/>
              <a:t>лину</a:t>
            </a:r>
            <a:r>
              <a:rPr lang="ru-RU" sz="2000" b="0" dirty="0" smtClean="0"/>
              <a:t>.</a:t>
            </a:r>
            <a:br>
              <a:rPr lang="ru-RU" sz="2000" b="0" dirty="0" smtClean="0"/>
            </a:br>
            <a:r>
              <a:rPr lang="ru-RU" sz="2000" b="0" dirty="0" smtClean="0"/>
              <a:t>Мене </a:t>
            </a:r>
            <a:r>
              <a:rPr lang="ru-RU" sz="2000" b="0" dirty="0" err="1" smtClean="0"/>
              <a:t>ти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чаруєш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err="1" smtClean="0"/>
              <a:t>Своїми</a:t>
            </a:r>
            <a:r>
              <a:rPr lang="ru-RU" sz="2000" b="0" dirty="0" smtClean="0"/>
              <a:t> степами,</a:t>
            </a:r>
            <a:br>
              <a:rPr lang="ru-RU" sz="2000" b="0" dirty="0" smtClean="0"/>
            </a:br>
            <a:r>
              <a:rPr lang="ru-RU" sz="2000" b="0" dirty="0" smtClean="0"/>
              <a:t>Де </a:t>
            </a:r>
            <a:r>
              <a:rPr lang="ru-RU" sz="2000" b="0" dirty="0" err="1" smtClean="0"/>
              <a:t>спів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солов'їний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err="1" smtClean="0"/>
              <a:t>Бринить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між</a:t>
            </a:r>
            <a:r>
              <a:rPr lang="ru-RU" sz="2000" b="0" dirty="0" smtClean="0"/>
              <a:t> гаями.</a:t>
            </a:r>
            <a:br>
              <a:rPr lang="ru-RU" sz="2000" b="0" dirty="0" smtClean="0"/>
            </a:br>
            <a:r>
              <a:rPr lang="ru-RU" sz="2000" b="0" dirty="0" smtClean="0"/>
              <a:t>Мене </a:t>
            </a:r>
            <a:r>
              <a:rPr lang="ru-RU" sz="2000" b="0" dirty="0" err="1" smtClean="0"/>
              <a:t>ти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чаруєш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err="1" smtClean="0"/>
              <a:t>Своїми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вітрами</a:t>
            </a:r>
            <a:r>
              <a:rPr lang="ru-RU" sz="2000" b="0" dirty="0" smtClean="0"/>
              <a:t>,</a:t>
            </a:r>
            <a:br>
              <a:rPr lang="ru-RU" sz="2000" b="0" dirty="0" smtClean="0"/>
            </a:br>
            <a:r>
              <a:rPr lang="ru-RU" sz="2000" b="0" dirty="0" err="1" smtClean="0"/>
              <a:t>Які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розмовляють</a:t>
            </a:r>
            <a:r>
              <a:rPr lang="ru-RU" sz="2000" b="0" dirty="0" smtClean="0"/>
              <a:t> </a:t>
            </a:r>
            <a:br>
              <a:rPr lang="ru-RU" sz="2000" b="0" dirty="0" smtClean="0"/>
            </a:br>
            <a:r>
              <a:rPr lang="ru-RU" sz="2000" b="0" dirty="0" smtClean="0"/>
              <a:t>Весь час </a:t>
            </a:r>
            <a:r>
              <a:rPr lang="ru-RU" sz="2000" b="0" dirty="0" err="1" smtClean="0"/>
              <a:t>з</a:t>
            </a:r>
            <a:r>
              <a:rPr lang="ru-RU" sz="2000" b="0" dirty="0" smtClean="0"/>
              <a:t> колосками.</a:t>
            </a:r>
            <a:br>
              <a:rPr lang="ru-RU" sz="2000" b="0" dirty="0" smtClean="0"/>
            </a:br>
            <a:r>
              <a:rPr lang="ru-RU" sz="2000" b="0" dirty="0" smtClean="0"/>
              <a:t>Поля тут </a:t>
            </a:r>
            <a:r>
              <a:rPr lang="ru-RU" sz="2000" b="0" dirty="0" err="1" smtClean="0"/>
              <a:t>безкраї</a:t>
            </a:r>
            <a:r>
              <a:rPr lang="ru-RU" sz="2000" b="0" dirty="0" smtClean="0"/>
              <a:t>,</a:t>
            </a:r>
            <a:br>
              <a:rPr lang="ru-RU" sz="2000" b="0" dirty="0" smtClean="0"/>
            </a:br>
            <a:r>
              <a:rPr lang="ru-RU" sz="2000" b="0" dirty="0" smtClean="0"/>
              <a:t>Та </a:t>
            </a:r>
            <a:r>
              <a:rPr lang="ru-RU" sz="2000" b="0" dirty="0" err="1" smtClean="0"/>
              <a:t>є</a:t>
            </a:r>
            <a:r>
              <a:rPr lang="ru-RU" sz="2000" b="0" dirty="0" smtClean="0"/>
              <a:t> в нас </a:t>
            </a:r>
            <a:r>
              <a:rPr lang="ru-RU" sz="2000" b="0" dirty="0" err="1" smtClean="0"/>
              <a:t>і</a:t>
            </a:r>
            <a:r>
              <a:rPr lang="ru-RU" sz="2000" b="0" dirty="0" smtClean="0"/>
              <a:t> </a:t>
            </a:r>
            <a:r>
              <a:rPr lang="ru-RU" sz="2000" b="0" dirty="0" err="1" smtClean="0"/>
              <a:t>хаща</a:t>
            </a:r>
            <a:r>
              <a:rPr lang="ru-RU" sz="2000" b="0" dirty="0" smtClean="0"/>
              <a:t>...</a:t>
            </a:r>
            <a:br>
              <a:rPr lang="ru-RU" sz="2000" b="0" dirty="0" smtClean="0"/>
            </a:br>
            <a:r>
              <a:rPr lang="ru-RU" sz="2000" b="0" dirty="0" err="1" smtClean="0"/>
              <a:t>Херсонщино</a:t>
            </a:r>
            <a:r>
              <a:rPr lang="ru-RU" sz="2000" b="0" dirty="0" smtClean="0"/>
              <a:t> мила,</a:t>
            </a:r>
            <a:br>
              <a:rPr lang="ru-RU" sz="2000" b="0" dirty="0" smtClean="0"/>
            </a:br>
            <a:r>
              <a:rPr lang="ru-RU" sz="2000" b="0" dirty="0" err="1" smtClean="0"/>
              <a:t>Ти</a:t>
            </a:r>
            <a:r>
              <a:rPr lang="ru-RU" sz="2000" b="0" dirty="0" smtClean="0"/>
              <a:t> в </a:t>
            </a:r>
            <a:r>
              <a:rPr lang="ru-RU" sz="2000" b="0" dirty="0" err="1" smtClean="0"/>
              <a:t>світі</a:t>
            </a:r>
            <a:r>
              <a:rPr lang="ru-RU" sz="2000" b="0" dirty="0" smtClean="0"/>
              <a:t> – </a:t>
            </a:r>
            <a:r>
              <a:rPr lang="ru-RU" sz="2000" b="0" dirty="0" err="1" smtClean="0"/>
              <a:t>найкраща</a:t>
            </a:r>
            <a:r>
              <a:rPr lang="ru-RU" sz="2000" b="0" dirty="0" smtClean="0"/>
              <a:t>.</a:t>
            </a:r>
            <a:endParaRPr lang="ru-RU" sz="2000" b="0" dirty="0"/>
          </a:p>
        </p:txBody>
      </p:sp>
      <p:pic>
        <p:nvPicPr>
          <p:cNvPr id="1030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>
            <a:off x="-2456905" y="2421383"/>
            <a:ext cx="6857999" cy="201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 flipV="1">
            <a:off x="4711417" y="2456397"/>
            <a:ext cx="6857999" cy="194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99392"/>
            <a:ext cx="2664296" cy="2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2160" y="-99393"/>
            <a:ext cx="2592288" cy="2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43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1214414" y="357166"/>
            <a:ext cx="7215238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У</a:t>
            </a: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всіх людей одна святиня,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  <a:cs typeface="Times New Roman"/>
            </a:endParaRPr>
          </a:p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уди не глянь, де не спитай,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  <a:cs typeface="Times New Roman"/>
            </a:endParaRPr>
          </a:p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ідніша їм своя пустиня,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  <a:cs typeface="Times New Roman"/>
            </a:endParaRPr>
          </a:p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А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ніж земний в чужині рай.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  <a:cs typeface="Times New Roman"/>
            </a:endParaRPr>
          </a:p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Ї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м</a:t>
            </a: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красить все їх рідний край.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  <a:cs typeface="Times New Roman"/>
            </a:endParaRPr>
          </a:p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Н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ема</a:t>
            </a: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без кореня рослини,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  <a:cs typeface="Times New Roman"/>
            </a:endParaRPr>
          </a:p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А</a:t>
            </a: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нас,людей, без Батьківщини.</a:t>
            </a:r>
            <a:endParaRPr lang="ru-RU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indent="450215">
              <a:spcBef>
                <a:spcPts val="600"/>
              </a:spcBef>
              <a:spcAft>
                <a:spcPts val="600"/>
              </a:spcAft>
            </a:pPr>
            <a:r>
              <a:rPr lang="uk-UA" sz="2400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                                            </a:t>
            </a:r>
            <a:r>
              <a:rPr lang="uk-UA" sz="2400" i="1" dirty="0" smtClean="0">
                <a:latin typeface="Times New Roman"/>
                <a:ea typeface="Times New Roman"/>
                <a:cs typeface="Times New Roman"/>
              </a:rPr>
              <a:t>М. </a:t>
            </a:r>
            <a:r>
              <a:rPr lang="uk-UA" sz="2400" i="1" dirty="0" err="1" smtClean="0">
                <a:latin typeface="Times New Roman"/>
                <a:ea typeface="Times New Roman"/>
                <a:cs typeface="Times New Roman"/>
              </a:rPr>
              <a:t>Чернявський</a:t>
            </a:r>
            <a:endParaRPr lang="ru-RU" sz="3600" dirty="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6" name="Picture 2" descr="C:\Users\Irina\Desktop\d3250fbf3dd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6777" y="4572008"/>
            <a:ext cx="1692610" cy="207167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102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 flipH="1">
            <a:off x="7740352" y="23571"/>
            <a:ext cx="2088232" cy="6858001"/>
            <a:chOff x="27355" y="0"/>
            <a:chExt cx="2012853" cy="6858001"/>
          </a:xfrm>
        </p:grpSpPr>
        <p:pic>
          <p:nvPicPr>
            <p:cNvPr id="8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40208" y="5649534"/>
            <a:ext cx="1481958" cy="123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 rot="10800000">
            <a:off x="5563389" y="0"/>
            <a:ext cx="1481958" cy="123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00232" y="1643050"/>
            <a:ext cx="5844160" cy="4083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latin typeface="Times New Roman"/>
              <a:ea typeface="Times New Roman"/>
              <a:cs typeface="Times New Roman"/>
            </a:endParaRPr>
          </a:p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Історична довідка:                                                                                                                      </a:t>
            </a:r>
            <a:endParaRPr lang="ru-RU" sz="2000" dirty="0">
              <a:solidFill>
                <a:srgbClr val="0070C0"/>
              </a:solidFill>
              <a:latin typeface="Times New Roman"/>
              <a:ea typeface="Times New Roman"/>
              <a:cs typeface="Times New Roman"/>
            </a:endParaRPr>
          </a:p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ru-RU" sz="2000" b="1" dirty="0" err="1" smtClean="0">
                <a:latin typeface="Times New Roman"/>
                <a:ea typeface="Times New Roman"/>
                <a:cs typeface="Times New Roman"/>
              </a:rPr>
              <a:t>Херсо́нська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err="1" smtClean="0">
                <a:latin typeface="Times New Roman"/>
                <a:ea typeface="Times New Roman"/>
                <a:cs typeface="Times New Roman"/>
              </a:rPr>
              <a:t>о́бласть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 —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  <a:hlinkClick r:id="rId5" tooltip="Область (адміністративна одиниця)"/>
              </a:rPr>
              <a:t>область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південній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частині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6" tooltip="Україна"/>
              </a:rPr>
              <a:t>України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у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межах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7" tooltip="Причорноморська низовина"/>
              </a:rPr>
              <a:t>Причорноморської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  <a:hlinkClick r:id="rId7" tooltip="Причорноморська низовина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7" tooltip="Причорноморська низовина"/>
              </a:rPr>
              <a:t>низовини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. На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північному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заході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межує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з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8" tooltip="Миколаївська область"/>
              </a:rPr>
              <a:t>Миколаївською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на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9" tooltip="Північ"/>
              </a:rPr>
              <a:t>півночі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 —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з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10" tooltip="Дніпропетровська область"/>
              </a:rPr>
              <a:t>Дніпропетровською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на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11" tooltip="Схід"/>
              </a:rPr>
              <a:t>сході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 —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із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12" tooltip="Запорізька область"/>
              </a:rPr>
              <a:t>Запорізькою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областями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України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, на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13" tooltip="Південь"/>
              </a:rPr>
              <a:t>півдні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</a:rPr>
              <a:t>з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  <a:hlinkClick r:id="rId14" tooltip="Автономна Республіка Крим"/>
              </a:rPr>
              <a:t>Автономною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14" tooltip="Автономна Республіка Крим"/>
              </a:rPr>
              <a:t>Республікою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  <a:hlinkClick r:id="rId14" tooltip="Автономна Республіка Крим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  <a:cs typeface="Times New Roman"/>
                <a:hlinkClick r:id="rId14" tooltip="Автономна Республіка Крим"/>
              </a:rPr>
              <a:t>Крим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. </a:t>
            </a:r>
          </a:p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ru-RU" dirty="0" err="1" smtClean="0">
                <a:latin typeface="Times New Roman"/>
                <a:ea typeface="Times New Roman"/>
              </a:rPr>
              <a:t>Херсонську</a:t>
            </a:r>
            <a:r>
              <a:rPr lang="ru-RU" dirty="0" smtClean="0">
                <a:latin typeface="Times New Roman"/>
                <a:ea typeface="Times New Roman"/>
              </a:rPr>
              <a:t> область </a:t>
            </a:r>
            <a:r>
              <a:rPr lang="ru-RU" dirty="0" err="1" smtClean="0">
                <a:latin typeface="Times New Roman"/>
                <a:ea typeface="Times New Roman"/>
              </a:rPr>
              <a:t>було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утворено</a:t>
            </a:r>
            <a:r>
              <a:rPr lang="ru-RU" dirty="0" smtClean="0">
                <a:latin typeface="Times New Roman"/>
                <a:ea typeface="Times New Roman"/>
              </a:rPr>
              <a:t> у 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1944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році</a:t>
            </a:r>
            <a:r>
              <a:rPr lang="ru-RU" dirty="0" smtClean="0">
                <a:latin typeface="Times New Roman"/>
                <a:ea typeface="Times New Roman"/>
              </a:rPr>
              <a:t>. </a:t>
            </a:r>
            <a:endParaRPr lang="ru-RU" dirty="0">
              <a:effectLst/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571480"/>
            <a:ext cx="5715040" cy="17266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sz="4400" b="1" u="sng" dirty="0" smtClean="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</a:rPr>
              <a:t>Перша зупинка</a:t>
            </a:r>
          </a:p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sz="4400" b="1" u="sng" dirty="0" smtClean="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</a:rPr>
              <a:t> «Історична»</a:t>
            </a:r>
            <a:endParaRPr lang="ru-RU" sz="4000" dirty="0" smtClean="0">
              <a:solidFill>
                <a:schemeClr val="accent6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671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65276" y="184284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Герб області 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oat of Arms of Kherson Oblast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3400"/>
            <a:ext cx="2415189" cy="25775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33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83768" y="2765617"/>
            <a:ext cx="59046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Герб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Херсонської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області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— символ,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офіційна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емблема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області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, в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якому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відображаються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історія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особливості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та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традиції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області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Затверджений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рішенням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Херсонської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обласної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ради 25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</a:rPr>
              <a:t>жовтня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2001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року. </a:t>
            </a:r>
            <a:endParaRPr lang="ru-RU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err="1">
                <a:solidFill>
                  <a:srgbClr val="0070C0"/>
                </a:solidFill>
              </a:rPr>
              <a:t>Еталонний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зразок</a:t>
            </a:r>
            <a:r>
              <a:rPr lang="ru-RU" sz="2000" dirty="0">
                <a:solidFill>
                  <a:srgbClr val="0070C0"/>
                </a:solidFill>
              </a:rPr>
              <a:t> Герба </a:t>
            </a:r>
            <a:r>
              <a:rPr lang="ru-RU" sz="2000" dirty="0" err="1">
                <a:solidFill>
                  <a:srgbClr val="0070C0"/>
                </a:solidFill>
              </a:rPr>
              <a:t>зберігається</a:t>
            </a:r>
            <a:r>
              <a:rPr lang="ru-RU" sz="2000" dirty="0">
                <a:solidFill>
                  <a:srgbClr val="0070C0"/>
                </a:solidFill>
              </a:rPr>
              <a:t> в </a:t>
            </a:r>
            <a:r>
              <a:rPr lang="ru-RU" sz="2000" dirty="0" err="1">
                <a:solidFill>
                  <a:srgbClr val="0070C0"/>
                </a:solidFill>
              </a:rPr>
              <a:t>Херсонській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обласній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раді</a:t>
            </a:r>
            <a:r>
              <a:rPr lang="ru-RU" sz="2000" dirty="0">
                <a:solidFill>
                  <a:srgbClr val="0070C0"/>
                </a:solidFill>
              </a:rPr>
              <a:t>. </a:t>
            </a:r>
            <a:r>
              <a:rPr lang="ru-RU" sz="2000" dirty="0" err="1">
                <a:solidFill>
                  <a:srgbClr val="0070C0"/>
                </a:solidFill>
              </a:rPr>
              <a:t>Автори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обласної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символіки</a:t>
            </a:r>
            <a:r>
              <a:rPr lang="ru-RU" sz="2000" dirty="0">
                <a:solidFill>
                  <a:srgbClr val="0070C0"/>
                </a:solidFill>
              </a:rPr>
              <a:t>: </a:t>
            </a:r>
            <a:r>
              <a:rPr lang="ru-RU" sz="2000" dirty="0" err="1">
                <a:solidFill>
                  <a:srgbClr val="0070C0"/>
                </a:solidFill>
              </a:rPr>
              <a:t>архітектор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Сергій</a:t>
            </a:r>
            <a:r>
              <a:rPr lang="ru-RU" sz="2000" dirty="0">
                <a:solidFill>
                  <a:srgbClr val="0070C0"/>
                </a:solidFill>
              </a:rPr>
              <a:t> Сазонов і дизайнер </a:t>
            </a:r>
            <a:r>
              <a:rPr lang="ru-RU" sz="2000" dirty="0" err="1">
                <a:solidFill>
                  <a:srgbClr val="0070C0"/>
                </a:solidFill>
              </a:rPr>
              <a:t>Юрій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Щепелев</a:t>
            </a:r>
            <a:r>
              <a:rPr lang="ru-RU" sz="2000" dirty="0">
                <a:solidFill>
                  <a:srgbClr val="0070C0"/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7625" y="6053936"/>
            <a:ext cx="2898191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915816" y="6053936"/>
            <a:ext cx="3168353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6084169" y="6053936"/>
            <a:ext cx="3059832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3512"/>
            <a:ext cx="7283217" cy="19367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57356" y="0"/>
            <a:ext cx="6858048" cy="80861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sz="32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sz="44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ВИДИ  ГЕРБІВ</a:t>
            </a:r>
            <a:endParaRPr lang="ru-RU" sz="20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45058" name="Picture 2" descr="C:\Users\Irina\Desktop\Kherson18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285860"/>
            <a:ext cx="1695450" cy="1905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785794"/>
            <a:ext cx="2513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Перший герб Херсона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928670"/>
            <a:ext cx="3571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Герб </a:t>
            </a:r>
            <a:r>
              <a:rPr lang="ru-RU" dirty="0" err="1" smtClean="0"/>
              <a:t>часів</a:t>
            </a:r>
            <a:r>
              <a:rPr lang="ru-RU" dirty="0" smtClean="0"/>
              <a:t> </a:t>
            </a:r>
            <a:r>
              <a:rPr lang="ru-RU" dirty="0" err="1" smtClean="0"/>
              <a:t>існування</a:t>
            </a:r>
            <a:r>
              <a:rPr lang="ru-RU" dirty="0" smtClean="0"/>
              <a:t> </a:t>
            </a:r>
            <a:r>
              <a:rPr lang="ru-RU" dirty="0" err="1" smtClean="0"/>
              <a:t>Херсонської</a:t>
            </a:r>
            <a:r>
              <a:rPr lang="ru-RU" dirty="0" smtClean="0"/>
              <a:t> </a:t>
            </a:r>
            <a:r>
              <a:rPr lang="ru-RU" dirty="0" err="1" smtClean="0"/>
              <a:t>губернії</a:t>
            </a:r>
            <a:endParaRPr lang="ru-RU" dirty="0"/>
          </a:p>
        </p:txBody>
      </p:sp>
      <p:pic>
        <p:nvPicPr>
          <p:cNvPr id="45059" name="Picture 3" descr="C:\Users\Irina\Desktop\вапр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1571612"/>
            <a:ext cx="1666875" cy="216217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929322" y="785794"/>
            <a:ext cx="2608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Радянський</a:t>
            </a:r>
            <a:r>
              <a:rPr lang="ru-RU" dirty="0" smtClean="0"/>
              <a:t> герб </a:t>
            </a:r>
            <a:r>
              <a:rPr lang="ru-RU" dirty="0" err="1" smtClean="0"/>
              <a:t>міста</a:t>
            </a:r>
            <a:endParaRPr lang="ru-RU" dirty="0"/>
          </a:p>
        </p:txBody>
      </p:sp>
      <p:pic>
        <p:nvPicPr>
          <p:cNvPr id="45060" name="Picture 4" descr="C:\Users\Irina\Desktop\Kherson197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1214422"/>
            <a:ext cx="1752600" cy="265747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14282" y="3643314"/>
            <a:ext cx="2380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Герб Херсона 1995 </a:t>
            </a:r>
            <a:r>
              <a:rPr lang="ru-RU" dirty="0" err="1" smtClean="0"/>
              <a:t>р</a:t>
            </a:r>
            <a:endParaRPr lang="ru-RU" dirty="0"/>
          </a:p>
        </p:txBody>
      </p:sp>
      <p:pic>
        <p:nvPicPr>
          <p:cNvPr id="45061" name="Picture 5" descr="C:\Users\Irina\Desktop\Kherson1995_city_coa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4071942"/>
            <a:ext cx="1666875" cy="174307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071802" y="4071942"/>
            <a:ext cx="16065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Сучасний</a:t>
            </a:r>
            <a:r>
              <a:rPr lang="ru-RU" dirty="0" smtClean="0"/>
              <a:t> </a:t>
            </a:r>
          </a:p>
          <a:p>
            <a:r>
              <a:rPr lang="ru-RU" dirty="0" smtClean="0"/>
              <a:t>герб Херсона</a:t>
            </a:r>
            <a:endParaRPr lang="ru-RU" dirty="0"/>
          </a:p>
        </p:txBody>
      </p:sp>
      <p:pic>
        <p:nvPicPr>
          <p:cNvPr id="45062" name="Picture 6" descr="C:\Users\Irina\Desktop\Coat_of_arms_of_Kherson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6314" y="3643314"/>
            <a:ext cx="1905000" cy="2428875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0490" y="188640"/>
            <a:ext cx="6368889" cy="977538"/>
          </a:xfrm>
        </p:spPr>
        <p:txBody>
          <a:bodyPr/>
          <a:lstStyle/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None/>
            </a:pPr>
            <a:r>
              <a:rPr lang="uk-UA" dirty="0">
                <a:solidFill>
                  <a:srgbClr val="FFC000"/>
                </a:solidFill>
                <a:effectLst/>
                <a:latin typeface="Times New Roman"/>
                <a:ea typeface="Calibri"/>
                <a:cs typeface="Times New Roman"/>
              </a:rPr>
              <a:t>Прапор області</a:t>
            </a:r>
            <a:r>
              <a:rPr lang="ru-RU" sz="4800" dirty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4800" dirty="0">
                <a:effectLst/>
                <a:latin typeface="Times New Roman"/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39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7625" y="6053936"/>
            <a:ext cx="2898191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915816" y="6053936"/>
            <a:ext cx="3168353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6084169" y="6053936"/>
            <a:ext cx="3059832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535" y="4959533"/>
            <a:ext cx="6419344" cy="19367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Flag of Kherson Oblast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71">
            <a:off x="1746912" y="1379058"/>
            <a:ext cx="5772648" cy="3741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>
            <a:off x="-2456905" y="2421383"/>
            <a:ext cx="6857999" cy="201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 flipV="1">
            <a:off x="4711417" y="2456397"/>
            <a:ext cx="6857999" cy="194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99392"/>
            <a:ext cx="2664296" cy="2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1425631"/>
            <a:ext cx="4572000" cy="4565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Прапор </a:t>
            </a:r>
            <a:r>
              <a:rPr lang="uk-UA" sz="2000" b="1" u="sng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  <a:hlinkClick r:id="rId4" tooltip="Херсонська область"/>
              </a:rPr>
              <a:t>Херсонської області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є символом, що відображає історію й традиції області. Затверджений рішенням Херсонської обласної </a:t>
            </a:r>
            <a:r>
              <a:rPr lang="uk-UA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ради</a:t>
            </a:r>
          </a:p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uk-UA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u="sng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  <a:hlinkClick r:id="rId5" tooltip="25 жовтня"/>
              </a:rPr>
              <a:t>25 жовтня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u="sng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  <a:hlinkClick r:id="rId6" tooltip="2001"/>
              </a:rPr>
              <a:t>2001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року.</a:t>
            </a:r>
            <a:endParaRPr lang="ru-RU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Прапор складається з трьох горизонтальних смуг: </a:t>
            </a:r>
            <a:r>
              <a:rPr lang="uk-UA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синьої, 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білої (яка удвічі </a:t>
            </a:r>
            <a:r>
              <a:rPr lang="uk-UA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ширша 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за </a:t>
            </a:r>
            <a:r>
              <a:rPr lang="uk-UA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інші) 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і </a:t>
            </a:r>
            <a:r>
              <a:rPr lang="uk-UA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синьої. 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 білу смугу в </a:t>
            </a:r>
            <a:r>
              <a:rPr lang="uk-UA" sz="2000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древковій</a:t>
            </a:r>
            <a:r>
              <a:rPr lang="uk-UA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частині </a:t>
            </a:r>
            <a:r>
              <a:rPr lang="uk-UA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полотнища накладений герб Херсонської області</a:t>
            </a:r>
            <a:r>
              <a:rPr lang="uk-UA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indent="450215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3181">
            <a:off x="6555082" y="264381"/>
            <a:ext cx="2396160" cy="212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43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1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heme/theme1.xml><?xml version="1.0" encoding="utf-8"?>
<a:theme xmlns:a="http://schemas.openxmlformats.org/drawingml/2006/main" name="Презентация-укр-11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Презентация-укр-11</Template>
  <TotalTime>349</TotalTime>
  <Words>586</Words>
  <Application>Microsoft Office PowerPoint</Application>
  <PresentationFormat>Экран (4:3)</PresentationFormat>
  <Paragraphs>186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4" baseType="lpstr">
      <vt:lpstr>Arial</vt:lpstr>
      <vt:lpstr>Arial Black</vt:lpstr>
      <vt:lpstr>Calibri</vt:lpstr>
      <vt:lpstr>Georgia</vt:lpstr>
      <vt:lpstr>Monotype Corsiva</vt:lpstr>
      <vt:lpstr>Segoe Script</vt:lpstr>
      <vt:lpstr>Segoe UI Light</vt:lpstr>
      <vt:lpstr>Segoe UI Symbol</vt:lpstr>
      <vt:lpstr>Times New Roman</vt:lpstr>
      <vt:lpstr>Trebuchet MS</vt:lpstr>
      <vt:lpstr>Презентация-укр-11</vt:lpstr>
      <vt:lpstr>Рідний край, де ми живемо, Херсонщиною звемо!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Прапор області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Друга зупинка   «Визначні місця Херсонщини»</vt:lpstr>
      <vt:lpstr>«Легендарна тачанка»  </vt:lpstr>
      <vt:lpstr>Свято-Катериненський собор та пантеон Херсонської  фортеці. </vt:lpstr>
      <vt:lpstr>Херсонський художній музей iмені Олексія Шовкуненка    </vt:lpstr>
      <vt:lpstr>Олешківські   піски</vt:lpstr>
      <vt:lpstr>Ландшафтний  заповідник  «Саги» </vt:lpstr>
      <vt:lpstr>Презентация PowerPoint</vt:lpstr>
      <vt:lpstr>ТРЕТЯ   ЗУПИНКА  «Видатні постаті Херсонщини»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П’ята   зупинка «Змагальна» </vt:lpstr>
      <vt:lpstr>Презентация PowerPoint</vt:lpstr>
      <vt:lpstr>Конкурс «Народна мудрість»</vt:lpstr>
      <vt:lpstr>ФОТОКОЛАЖ</vt:lpstr>
      <vt:lpstr>  Моя Херсонщина Херсонщино люба,  Моя ти перлино! До твоїх просторів  У думці я лину. Мене ти чаруєш Своїми степами, Де спів солов'їний Бринить між гаями. Мене ти чаруєш Своїми вітрами, Які розмовляють  Весь час з колосками. Поля тут безкраї, Та є в нас і хаща... Херсонщино мила, Ти в світі – найкраща.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Рідний край, де ми живемо, Херсонщиною звемо</dc:title>
  <dc:creator>Матвійчук</dc:creator>
  <cp:lastModifiedBy>админ</cp:lastModifiedBy>
  <cp:revision>23</cp:revision>
  <dcterms:created xsi:type="dcterms:W3CDTF">2013-08-08T12:24:22Z</dcterms:created>
  <dcterms:modified xsi:type="dcterms:W3CDTF">2018-04-15T11:47:53Z</dcterms:modified>
</cp:coreProperties>
</file>