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56" r:id="rId2"/>
    <p:sldId id="299" r:id="rId3"/>
    <p:sldId id="312" r:id="rId4"/>
    <p:sldId id="306" r:id="rId5"/>
    <p:sldId id="313" r:id="rId6"/>
    <p:sldId id="314" r:id="rId7"/>
    <p:sldId id="309" r:id="rId8"/>
    <p:sldId id="315" r:id="rId9"/>
    <p:sldId id="316" r:id="rId10"/>
    <p:sldId id="317" r:id="rId11"/>
    <p:sldId id="318" r:id="rId12"/>
    <p:sldId id="319" r:id="rId13"/>
    <p:sldId id="307" r:id="rId14"/>
    <p:sldId id="301" r:id="rId15"/>
    <p:sldId id="302" r:id="rId16"/>
    <p:sldId id="303" r:id="rId17"/>
    <p:sldId id="304" r:id="rId18"/>
    <p:sldId id="305" r:id="rId19"/>
    <p:sldId id="310" r:id="rId20"/>
    <p:sldId id="308" r:id="rId21"/>
    <p:sldId id="320" r:id="rId22"/>
    <p:sldId id="321" r:id="rId23"/>
    <p:sldId id="311" r:id="rId24"/>
  </p:sldIdLst>
  <p:sldSz cx="9144000" cy="6858000" type="screen4x3"/>
  <p:notesSz cx="9942513" cy="676116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8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5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8422" cy="3380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31790" y="0"/>
            <a:ext cx="4308422" cy="3380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84A0E1-12C7-47BE-A2CF-9DA22D4A5FA8}" type="datetimeFigureOut">
              <a:rPr lang="ru-RU" smtClean="0"/>
              <a:pPr/>
              <a:t>26.04.2018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421932"/>
            <a:ext cx="4308422" cy="33805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31790" y="6421932"/>
            <a:ext cx="4308422" cy="33805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68ECED-7F88-4D03-A913-DEF04D960D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402546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8422" cy="3380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31790" y="0"/>
            <a:ext cx="4308422" cy="3380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DC406-4F1D-4070-AD8B-F1B4C1867D9D}" type="datetimeFigureOut">
              <a:rPr lang="uk-UA" smtClean="0"/>
              <a:pPr/>
              <a:t>26.04.2018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279775" y="506413"/>
            <a:ext cx="3382963" cy="25368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4252" y="3211553"/>
            <a:ext cx="7954010" cy="30425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421932"/>
            <a:ext cx="4308422" cy="33805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31790" y="6421932"/>
            <a:ext cx="4308422" cy="33805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0A8167-9EB3-4044-94E7-2B9CEC4DCC67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21858555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0A8167-9EB3-4044-94E7-2B9CEC4DCC67}" type="slidenum">
              <a:rPr lang="uk-UA" smtClean="0"/>
              <a:pPr/>
              <a:t>1</a:t>
            </a:fld>
            <a:endParaRPr lang="uk-UA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0A8167-9EB3-4044-94E7-2B9CEC4DCC67}" type="slidenum">
              <a:rPr lang="uk-UA" smtClean="0"/>
              <a:pPr/>
              <a:t>2</a:t>
            </a:fld>
            <a:endParaRPr lang="uk-UA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0A8167-9EB3-4044-94E7-2B9CEC4DCC67}" type="slidenum">
              <a:rPr lang="uk-UA" smtClean="0"/>
              <a:pPr/>
              <a:t>3</a:t>
            </a:fld>
            <a:endParaRPr lang="uk-UA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0A8167-9EB3-4044-94E7-2B9CEC4DCC67}" type="slidenum">
              <a:rPr lang="uk-UA" smtClean="0"/>
              <a:pPr/>
              <a:t>22</a:t>
            </a:fld>
            <a:endParaRPr lang="uk-UA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6462F-811A-4ADD-8744-3EF72BD52074}" type="datetime1">
              <a:rPr lang="ru-RU" smtClean="0"/>
              <a:pPr/>
              <a:t>26.04.2018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79007-FA0B-4D2B-A6D0-84D9DFD258A6}" type="datetime1">
              <a:rPr lang="ru-RU" smtClean="0"/>
              <a:pPr/>
              <a:t>26.04.2018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600F07-1375-4EA0-B18F-8F1F1F57D006}" type="datetime1">
              <a:rPr lang="ru-RU" smtClean="0"/>
              <a:pPr/>
              <a:t>26.04.2018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456DC-286D-4EE7-8D24-6D2D6C95DD5F}" type="datetime1">
              <a:rPr lang="ru-RU" smtClean="0"/>
              <a:pPr/>
              <a:t>26.04.2018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918CB-EC5F-4C3F-A9F7-FDD465A97A3F}" type="datetime1">
              <a:rPr lang="ru-RU" smtClean="0"/>
              <a:pPr/>
              <a:t>26.04.2018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464CD-7ADA-4897-9DAD-8F870703CF3C}" type="datetime1">
              <a:rPr lang="ru-RU" smtClean="0"/>
              <a:pPr/>
              <a:t>26.04.2018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20BE8-0BB6-403B-8156-260FEE09982B}" type="datetime1">
              <a:rPr lang="ru-RU" smtClean="0"/>
              <a:pPr/>
              <a:t>26.04.2018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F7E3C-1087-4C0C-B867-BECF07DA8CF9}" type="datetime1">
              <a:rPr lang="ru-RU" smtClean="0"/>
              <a:pPr/>
              <a:t>26.04.2018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751C8-75F2-4943-B5FA-C00B3B596F2D}" type="datetime1">
              <a:rPr lang="ru-RU" smtClean="0"/>
              <a:pPr/>
              <a:t>26.04.2018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0C06C-FB16-4A68-ADCA-D4115658CD7C}" type="datetime1">
              <a:rPr lang="ru-RU" smtClean="0"/>
              <a:pPr/>
              <a:t>26.04.2018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A968D-CD12-482C-90FF-144031FEBAD5}" type="datetime1">
              <a:rPr lang="ru-RU" smtClean="0"/>
              <a:pPr/>
              <a:t>26.04.2018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5000">
              <a:srgbClr val="FFFF00">
                <a:alpha val="41000"/>
              </a:srgbClr>
            </a:gs>
            <a:gs pos="50000">
              <a:srgbClr val="FFFF00">
                <a:alpha val="21000"/>
              </a:srgbClr>
            </a:gs>
            <a:gs pos="100000">
              <a:srgbClr val="00B0F0">
                <a:alpha val="16000"/>
              </a:srgb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E9DA24-C70E-4B10-A46F-98B039D47F41}" type="datetime1">
              <a:rPr lang="ru-RU" smtClean="0"/>
              <a:pPr/>
              <a:t>26.04.2018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gif"/><Relationship Id="rId3" Type="http://schemas.openxmlformats.org/officeDocument/2006/relationships/image" Target="../media/image15.png"/><Relationship Id="rId7" Type="http://schemas.openxmlformats.org/officeDocument/2006/relationships/image" Target="../media/image19.jpeg"/><Relationship Id="rId12" Type="http://schemas.openxmlformats.org/officeDocument/2006/relationships/image" Target="../media/image24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jpe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iD1FBS-uNLQ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37.png"/><Relationship Id="rId4" Type="http://schemas.openxmlformats.org/officeDocument/2006/relationships/image" Target="../media/image3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_GMU5-zo2iw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png"/><Relationship Id="rId9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png"/><Relationship Id="rId9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X8pUQmNQxW0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gif"/><Relationship Id="rId3" Type="http://schemas.openxmlformats.org/officeDocument/2006/relationships/image" Target="../media/image15.png"/><Relationship Id="rId7" Type="http://schemas.openxmlformats.org/officeDocument/2006/relationships/image" Target="../media/image19.jpeg"/><Relationship Id="rId12" Type="http://schemas.openxmlformats.org/officeDocument/2006/relationships/image" Target="../media/image24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jpe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0375" y="692696"/>
            <a:ext cx="8288089" cy="4163888"/>
          </a:xfrm>
        </p:spPr>
        <p:txBody>
          <a:bodyPr>
            <a:noAutofit/>
          </a:bodyPr>
          <a:lstStyle/>
          <a:p>
            <a:r>
              <a:rPr lang="uk-UA" sz="9600" b="1" dirty="0" smtClean="0">
                <a:latin typeface="Monotype Corsiva" pitchFamily="66" charset="0"/>
                <a:cs typeface="Arial" pitchFamily="34" charset="0"/>
              </a:rPr>
              <a:t>Урок </a:t>
            </a:r>
            <a:br>
              <a:rPr lang="uk-UA" sz="9600" b="1" dirty="0" smtClean="0">
                <a:latin typeface="Monotype Corsiva" pitchFamily="66" charset="0"/>
                <a:cs typeface="Arial" pitchFamily="34" charset="0"/>
              </a:rPr>
            </a:br>
            <a:r>
              <a:rPr lang="uk-UA" sz="9600" b="1" dirty="0" smtClean="0">
                <a:latin typeface="Monotype Corsiva" pitchFamily="66" charset="0"/>
                <a:cs typeface="Arial" pitchFamily="34" charset="0"/>
              </a:rPr>
              <a:t>основи здоров’я </a:t>
            </a:r>
            <a:br>
              <a:rPr lang="uk-UA" sz="9600" b="1" dirty="0" smtClean="0">
                <a:latin typeface="Monotype Corsiva" pitchFamily="66" charset="0"/>
                <a:cs typeface="Arial" pitchFamily="34" charset="0"/>
              </a:rPr>
            </a:br>
            <a:r>
              <a:rPr lang="uk-UA" sz="9600" b="1" dirty="0" smtClean="0">
                <a:latin typeface="Monotype Corsiva" pitchFamily="66" charset="0"/>
                <a:cs typeface="Arial" pitchFamily="34" charset="0"/>
              </a:rPr>
              <a:t>у 1 клас</a:t>
            </a:r>
            <a:r>
              <a:rPr lang="uk-UA" sz="9600" b="1" dirty="0" smtClean="0">
                <a:latin typeface="Monotype Corsiva" pitchFamily="66" charset="0"/>
                <a:cs typeface="Arial" pitchFamily="34" charset="0"/>
              </a:rPr>
              <a:t>і</a:t>
            </a:r>
            <a:endParaRPr lang="uk-UA" sz="9600" b="1" dirty="0">
              <a:latin typeface="Monotype Corsiva" pitchFamily="66" charset="0"/>
              <a:cs typeface="Arial" pitchFamily="34" charset="0"/>
            </a:endParaRPr>
          </a:p>
        </p:txBody>
      </p:sp>
      <p:sp>
        <p:nvSpPr>
          <p:cNvPr id="3074" name="AutoShape 2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 dirty="0"/>
          </a:p>
        </p:txBody>
      </p:sp>
      <p:sp>
        <p:nvSpPr>
          <p:cNvPr id="16" name="Подзаголовок 2"/>
          <p:cNvSpPr txBox="1">
            <a:spLocks/>
          </p:cNvSpPr>
          <p:nvPr/>
        </p:nvSpPr>
        <p:spPr>
          <a:xfrm>
            <a:off x="1331640" y="4869160"/>
            <a:ext cx="6400800" cy="55091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uk-UA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Подзаголовок 2"/>
          <p:cNvSpPr txBox="1">
            <a:spLocks/>
          </p:cNvSpPr>
          <p:nvPr/>
        </p:nvSpPr>
        <p:spPr>
          <a:xfrm>
            <a:off x="1331640" y="4581128"/>
            <a:ext cx="6400800" cy="55091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uk-UA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10</a:t>
            </a:fld>
            <a:endParaRPr lang="ru-RU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83262852"/>
              </p:ext>
            </p:extLst>
          </p:nvPr>
        </p:nvGraphicFramePr>
        <p:xfrm>
          <a:off x="162964" y="188225"/>
          <a:ext cx="8801524" cy="6553144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3134161"/>
                <a:gridCol w="5667363"/>
              </a:tblGrid>
              <a:tr h="9443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300" noProof="0" smtClean="0">
                          <a:effectLst/>
                        </a:rPr>
                        <a:t>Сніданок</a:t>
                      </a:r>
                      <a:endParaRPr lang="uk-UA" sz="700" noProof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996" marR="40996" marT="0" marB="0"/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  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996" marR="40996" marT="0" marB="0"/>
                </a:tc>
              </a:tr>
              <a:tr h="18886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300" noProof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Другий</a:t>
                      </a:r>
                      <a:r>
                        <a:rPr lang="uk-UA" sz="4300" baseline="0" noProof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сніданок</a:t>
                      </a:r>
                      <a:endParaRPr lang="uk-UA" sz="700" noProof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996" marR="40996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443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300" noProof="0" smtClean="0">
                          <a:effectLst/>
                        </a:rPr>
                        <a:t>Обід</a:t>
                      </a:r>
                      <a:endParaRPr lang="uk-UA" sz="700" noProof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996" marR="40996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315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300" noProof="0" smtClean="0">
                          <a:effectLst/>
                        </a:rPr>
                        <a:t>Полуденик</a:t>
                      </a:r>
                      <a:endParaRPr lang="uk-UA" sz="700" noProof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996" marR="40996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443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300" noProof="0" dirty="0" smtClean="0">
                          <a:effectLst/>
                        </a:rPr>
                        <a:t>Вечеря</a:t>
                      </a:r>
                      <a:endParaRPr lang="uk-UA" sz="700" noProof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996" marR="40996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073" name="Рисунок 1" descr="Картинки по запросу молочная каша картинк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81250" y="0"/>
            <a:ext cx="1416050" cy="1435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Рисунок 2" descr="Картинки по запросу хлеб с маслом картинка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35425" y="169862"/>
            <a:ext cx="1403350" cy="1095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Рисунок 3" descr="Картинки по запросу чай картинк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138" t="21941" r="24156"/>
          <a:stretch>
            <a:fillRect/>
          </a:stretch>
        </p:blipFill>
        <p:spPr bwMode="auto">
          <a:xfrm>
            <a:off x="5799931" y="180974"/>
            <a:ext cx="1136650" cy="1084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Рисунок 4" descr="Похожее изображение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80655" y="1380156"/>
            <a:ext cx="1265237" cy="144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Рисунок 6" descr="Картинки по запросу борщ картинка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97398" y="2851818"/>
            <a:ext cx="1987550" cy="1457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Рисунок 7" descr="Похожее изображение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658" y="2772566"/>
            <a:ext cx="1392237" cy="1311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Рисунок 8" descr="Картинки по запросу сок картинка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2790" r="34651"/>
          <a:stretch>
            <a:fillRect/>
          </a:stretch>
        </p:blipFill>
        <p:spPr bwMode="auto">
          <a:xfrm>
            <a:off x="6102819" y="2421731"/>
            <a:ext cx="1062037" cy="2041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Рисунок 9" descr="Картинки по запросу булочка с чаем картинка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28592" y="4311523"/>
            <a:ext cx="1296987" cy="1296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Рисунок 10" descr="Картинки по запросу какао картинка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68574" y="4309143"/>
            <a:ext cx="1495425" cy="1146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Рисунок 12" descr="Картинки по запросу целая рыба с овощами картинка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97398" y="5455318"/>
            <a:ext cx="2441575" cy="1403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3" name="Рисунок 14" descr="Похожее изображение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70450" y="5534693"/>
            <a:ext cx="1136650" cy="1136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Рисунок 14" descr="Картинки по запросу печенье картинка"/>
          <p:cNvPicPr/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54273" y="5420710"/>
            <a:ext cx="1364615" cy="136461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64098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11</a:t>
            </a:fld>
            <a:endParaRPr lang="ru-RU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8496944" cy="1656184"/>
          </a:xfrm>
        </p:spPr>
        <p:txBody>
          <a:bodyPr>
            <a:normAutofit/>
          </a:bodyPr>
          <a:lstStyle/>
          <a:p>
            <a:r>
              <a:rPr lang="uk-UA" sz="60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Гра «Займи позицію»</a:t>
            </a:r>
            <a:endParaRPr lang="uk-UA" sz="6000" b="1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51520" y="1556792"/>
            <a:ext cx="8496944" cy="17281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Що краще для здоров'я: з'їсти тістечко або виноград?</a:t>
            </a:r>
            <a:endParaRPr lang="uk-UA" sz="4000" b="1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6386" name="Picture 2" descr="ÐÐ°ÑÑÐ¸Ð½ÐºÐ¸ Ð¿Ð¾ Ð·Ð°Ð¿ÑÐ¾ÑÑ Ð¿Ð¸ÑÐ¾Ð¶Ð½Ð¾Ð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3140968"/>
            <a:ext cx="2827733" cy="3223296"/>
          </a:xfrm>
          <a:prstGeom prst="rect">
            <a:avLst/>
          </a:prstGeom>
          <a:noFill/>
        </p:spPr>
      </p:pic>
      <p:pic>
        <p:nvPicPr>
          <p:cNvPr id="16388" name="Picture 4" descr="ÐÐ°ÑÑÐ¸Ð½ÐºÐ¸ Ð¿Ð¾ Ð·Ð°Ð¿ÑÐ¾ÑÑ Ð²Ð¸Ð½Ð¾Ð³ÑÐ°Ð´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4716016" y="3140968"/>
            <a:ext cx="4230192" cy="33123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3549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AutoShape 2" descr="Картинки по запросу дети картин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539552" y="980728"/>
            <a:ext cx="7848872" cy="5472608"/>
          </a:xfrm>
        </p:spPr>
        <p:txBody>
          <a:bodyPr>
            <a:normAutofit fontScale="90000"/>
          </a:bodyPr>
          <a:lstStyle/>
          <a:p>
            <a:r>
              <a:rPr lang="uk-UA" sz="73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Відео</a:t>
            </a:r>
            <a:br>
              <a:rPr lang="uk-UA" sz="73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</a:br>
            <a:r>
              <a:rPr lang="uk-UA" sz="73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Вітаміни</a:t>
            </a:r>
            <a:r>
              <a:rPr lang="ru-RU" sz="66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66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</a:br>
            <a:r>
              <a:rPr lang="ru-RU" sz="66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66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</a:br>
            <a:r>
              <a:rPr lang="en-US" sz="53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  <a:hlinkClick r:id="rId2"/>
              </a:rPr>
              <a:t>https://</a:t>
            </a:r>
            <a:r>
              <a:rPr lang="en-US" sz="53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  <a:hlinkClick r:id="rId2"/>
              </a:rPr>
              <a:t>www.youtube.com/watch?v=iD1FBS-uNLQ</a:t>
            </a:r>
            <a:r>
              <a:rPr lang="uk-UA" sz="66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uk-UA" sz="66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</a:br>
            <a:endParaRPr lang="ru-RU" sz="6600" b="1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99236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46833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038" y="800100"/>
            <a:ext cx="3952875" cy="278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8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388" y="4027488"/>
            <a:ext cx="3686175" cy="261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24525" y="800100"/>
            <a:ext cx="2951163" cy="291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29200" y="3849687"/>
            <a:ext cx="3965575" cy="297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3575" y="2479675"/>
            <a:ext cx="3313113" cy="220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2" name="TextBox 6"/>
          <p:cNvSpPr txBox="1">
            <a:spLocks noChangeArrowheads="1"/>
          </p:cNvSpPr>
          <p:nvPr/>
        </p:nvSpPr>
        <p:spPr bwMode="auto">
          <a:xfrm>
            <a:off x="2700338" y="0"/>
            <a:ext cx="395922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algn="ctr"/>
            <a:r>
              <a:rPr lang="ru-RU" altLang="ru-RU" sz="5400" b="1" dirty="0" smtClean="0">
                <a:latin typeface="Times New Roman" pitchFamily="18" charset="0"/>
                <a:cs typeface="Times New Roman" pitchFamily="18" charset="0"/>
              </a:rPr>
              <a:t>Каши</a:t>
            </a:r>
            <a:endParaRPr lang="ru-RU" alt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43" name="TextBox 7"/>
          <p:cNvSpPr txBox="1">
            <a:spLocks noChangeArrowheads="1"/>
          </p:cNvSpPr>
          <p:nvPr/>
        </p:nvSpPr>
        <p:spPr bwMode="auto">
          <a:xfrm>
            <a:off x="61268" y="800100"/>
            <a:ext cx="1512888" cy="5222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algn="ctr"/>
            <a:r>
              <a:rPr lang="uk-UA" altLang="ru-RU" sz="2800" dirty="0" smtClean="0">
                <a:latin typeface="Times New Roman" pitchFamily="18" charset="0"/>
                <a:cs typeface="Times New Roman" pitchFamily="18" charset="0"/>
              </a:rPr>
              <a:t>вівсяна</a:t>
            </a:r>
            <a:endParaRPr lang="uk-UA" alt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44" name="TextBox 8"/>
          <p:cNvSpPr txBox="1">
            <a:spLocks noChangeArrowheads="1"/>
          </p:cNvSpPr>
          <p:nvPr/>
        </p:nvSpPr>
        <p:spPr bwMode="auto">
          <a:xfrm>
            <a:off x="5633244" y="800100"/>
            <a:ext cx="2052638" cy="5222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algn="ctr"/>
            <a:r>
              <a:rPr lang="uk-UA" altLang="ru-RU" sz="2800" dirty="0" err="1" smtClean="0">
                <a:latin typeface="Times New Roman" pitchFamily="18" charset="0"/>
                <a:cs typeface="Times New Roman" pitchFamily="18" charset="0"/>
              </a:rPr>
              <a:t>кукурузна</a:t>
            </a:r>
            <a:endParaRPr lang="uk-UA" alt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45" name="TextBox 9"/>
          <p:cNvSpPr txBox="1">
            <a:spLocks noChangeArrowheads="1"/>
          </p:cNvSpPr>
          <p:nvPr/>
        </p:nvSpPr>
        <p:spPr bwMode="auto">
          <a:xfrm>
            <a:off x="1043608" y="4027488"/>
            <a:ext cx="1734517" cy="52322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algn="ctr"/>
            <a:r>
              <a:rPr lang="uk-UA" altLang="ru-RU" sz="2800" dirty="0" smtClean="0">
                <a:latin typeface="Times New Roman" pitchFamily="18" charset="0"/>
                <a:cs typeface="Times New Roman" pitchFamily="18" charset="0"/>
              </a:rPr>
              <a:t>гречана</a:t>
            </a:r>
            <a:endParaRPr lang="uk-UA" alt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46" name="TextBox 10"/>
          <p:cNvSpPr txBox="1">
            <a:spLocks noChangeArrowheads="1"/>
          </p:cNvSpPr>
          <p:nvPr/>
        </p:nvSpPr>
        <p:spPr bwMode="auto">
          <a:xfrm>
            <a:off x="7011988" y="3843337"/>
            <a:ext cx="1973262" cy="523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algn="ctr"/>
            <a:r>
              <a:rPr lang="uk-UA" altLang="ru-RU" sz="2800" dirty="0" smtClean="0">
                <a:latin typeface="Times New Roman" pitchFamily="18" charset="0"/>
                <a:cs typeface="Times New Roman" pitchFamily="18" charset="0"/>
              </a:rPr>
              <a:t>пшоняна</a:t>
            </a:r>
            <a:endParaRPr lang="uk-UA" alt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47" name="TextBox 11"/>
          <p:cNvSpPr txBox="1">
            <a:spLocks noChangeArrowheads="1"/>
          </p:cNvSpPr>
          <p:nvPr/>
        </p:nvSpPr>
        <p:spPr bwMode="auto">
          <a:xfrm>
            <a:off x="3243263" y="2474913"/>
            <a:ext cx="1976809" cy="52322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algn="ctr"/>
            <a:r>
              <a:rPr lang="uk-UA" altLang="ru-RU" sz="2800" dirty="0" smtClean="0">
                <a:latin typeface="Times New Roman" pitchFamily="18" charset="0"/>
                <a:cs typeface="Times New Roman" pitchFamily="18" charset="0"/>
              </a:rPr>
              <a:t>пшенична</a:t>
            </a:r>
            <a:endParaRPr lang="uk-UA" alt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44867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50" y="800100"/>
            <a:ext cx="3930650" cy="278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2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388" y="4111625"/>
            <a:ext cx="3686175" cy="245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24525" y="881063"/>
            <a:ext cx="2951163" cy="275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29200" y="4210050"/>
            <a:ext cx="3965575" cy="235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54388" y="2479675"/>
            <a:ext cx="3011487" cy="220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6" name="TextBox 6"/>
          <p:cNvSpPr txBox="1">
            <a:spLocks noChangeArrowheads="1"/>
          </p:cNvSpPr>
          <p:nvPr/>
        </p:nvSpPr>
        <p:spPr bwMode="auto">
          <a:xfrm>
            <a:off x="1763713" y="0"/>
            <a:ext cx="590391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algn="ctr"/>
            <a:r>
              <a:rPr lang="uk-UA" altLang="ru-RU" sz="5400" b="1" dirty="0" smtClean="0">
                <a:latin typeface="Times New Roman" pitchFamily="18" charset="0"/>
                <a:cs typeface="Times New Roman" pitchFamily="18" charset="0"/>
              </a:rPr>
              <a:t>Овочеві</a:t>
            </a:r>
            <a:r>
              <a:rPr lang="ru-RU" altLang="ru-RU" sz="5400" b="1" dirty="0" smtClean="0">
                <a:latin typeface="Times New Roman" pitchFamily="18" charset="0"/>
                <a:cs typeface="Times New Roman" pitchFamily="18" charset="0"/>
              </a:rPr>
              <a:t> страви</a:t>
            </a:r>
            <a:endParaRPr lang="ru-RU" alt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7" name="TextBox 7"/>
          <p:cNvSpPr txBox="1">
            <a:spLocks noChangeArrowheads="1"/>
          </p:cNvSpPr>
          <p:nvPr/>
        </p:nvSpPr>
        <p:spPr bwMode="auto">
          <a:xfrm>
            <a:off x="88702" y="800100"/>
            <a:ext cx="1512888" cy="5222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algn="ctr"/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борщ</a:t>
            </a:r>
            <a:endParaRPr lang="ru-RU" alt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8" name="TextBox 8"/>
          <p:cNvSpPr txBox="1">
            <a:spLocks noChangeArrowheads="1"/>
          </p:cNvSpPr>
          <p:nvPr/>
        </p:nvSpPr>
        <p:spPr bwMode="auto">
          <a:xfrm>
            <a:off x="5749925" y="881063"/>
            <a:ext cx="2052638" cy="5222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algn="ctr"/>
            <a:r>
              <a:rPr lang="uk-UA" altLang="ru-RU" sz="2800" dirty="0" smtClean="0">
                <a:latin typeface="Times New Roman" pitchFamily="18" charset="0"/>
                <a:cs typeface="Times New Roman" pitchFamily="18" charset="0"/>
              </a:rPr>
              <a:t>огірки</a:t>
            </a:r>
            <a:endParaRPr lang="uk-UA" alt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TextBox 9"/>
          <p:cNvSpPr txBox="1">
            <a:spLocks noChangeArrowheads="1"/>
          </p:cNvSpPr>
          <p:nvPr/>
        </p:nvSpPr>
        <p:spPr bwMode="auto">
          <a:xfrm>
            <a:off x="1266825" y="4132262"/>
            <a:ext cx="1511300" cy="523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algn="ctr"/>
            <a:r>
              <a:rPr lang="uk-UA" altLang="ru-RU" sz="2800" dirty="0" smtClean="0">
                <a:latin typeface="Times New Roman" pitchFamily="18" charset="0"/>
                <a:cs typeface="Times New Roman" pitchFamily="18" charset="0"/>
              </a:rPr>
              <a:t>хрін</a:t>
            </a:r>
            <a:endParaRPr lang="uk-UA" alt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70" name="TextBox 10"/>
          <p:cNvSpPr txBox="1">
            <a:spLocks noChangeArrowheads="1"/>
          </p:cNvSpPr>
          <p:nvPr/>
        </p:nvSpPr>
        <p:spPr bwMode="auto">
          <a:xfrm>
            <a:off x="6388100" y="3849688"/>
            <a:ext cx="2755900" cy="5222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algn="ctr"/>
            <a:r>
              <a:rPr lang="uk-UA" altLang="ru-RU" sz="2800" dirty="0" smtClean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uk-UA" altLang="ru-RU" sz="2800" dirty="0" smtClean="0">
                <a:latin typeface="Times New Roman" pitchFamily="18" charset="0"/>
                <a:cs typeface="Times New Roman" pitchFamily="18" charset="0"/>
              </a:rPr>
              <a:t>арбузова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 каша</a:t>
            </a:r>
            <a:endParaRPr lang="ru-RU" alt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71" name="TextBox 11"/>
          <p:cNvSpPr txBox="1">
            <a:spLocks noChangeArrowheads="1"/>
          </p:cNvSpPr>
          <p:nvPr/>
        </p:nvSpPr>
        <p:spPr bwMode="auto">
          <a:xfrm>
            <a:off x="3354388" y="2190750"/>
            <a:ext cx="3011487" cy="5222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algn="ctr"/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чеснок та цибуля</a:t>
            </a:r>
            <a:endParaRPr lang="ru-RU" alt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02925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8275" y="800100"/>
            <a:ext cx="3708400" cy="278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6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175"/>
          <a:stretch>
            <a:fillRect/>
          </a:stretch>
        </p:blipFill>
        <p:spPr bwMode="auto">
          <a:xfrm>
            <a:off x="339725" y="4027488"/>
            <a:ext cx="3536950" cy="266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3800" y="825500"/>
            <a:ext cx="3384550" cy="3071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57750" y="4044950"/>
            <a:ext cx="3838575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9" name="TextBox 6"/>
          <p:cNvSpPr txBox="1">
            <a:spLocks noChangeArrowheads="1"/>
          </p:cNvSpPr>
          <p:nvPr/>
        </p:nvSpPr>
        <p:spPr bwMode="auto">
          <a:xfrm>
            <a:off x="900113" y="0"/>
            <a:ext cx="676751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algn="ctr"/>
            <a:r>
              <a:rPr lang="ru-RU" altLang="ru-RU" sz="5400" b="1" dirty="0" smtClean="0">
                <a:latin typeface="Times New Roman" pitchFamily="18" charset="0"/>
                <a:cs typeface="Times New Roman" pitchFamily="18" charset="0"/>
              </a:rPr>
              <a:t>Страви </a:t>
            </a:r>
            <a:r>
              <a:rPr lang="ru-RU" altLang="ru-RU" sz="5400" b="1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altLang="ru-RU" sz="5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5400" b="1" dirty="0" err="1" smtClean="0">
                <a:latin typeface="Times New Roman" pitchFamily="18" charset="0"/>
                <a:cs typeface="Times New Roman" pitchFamily="18" charset="0"/>
              </a:rPr>
              <a:t>картоплі</a:t>
            </a:r>
            <a:endParaRPr lang="ru-RU" alt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90" name="TextBox 7"/>
          <p:cNvSpPr txBox="1">
            <a:spLocks noChangeArrowheads="1"/>
          </p:cNvSpPr>
          <p:nvPr/>
        </p:nvSpPr>
        <p:spPr bwMode="auto">
          <a:xfrm>
            <a:off x="86519" y="3058180"/>
            <a:ext cx="3800475" cy="52322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algn="ctr"/>
            <a:r>
              <a:rPr lang="uk-UA" altLang="ru-RU" sz="2800" dirty="0" smtClean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uk-UA" altLang="ru-RU" sz="2800" dirty="0" smtClean="0">
                <a:latin typeface="Times New Roman" pitchFamily="18" charset="0"/>
                <a:cs typeface="Times New Roman" pitchFamily="18" charset="0"/>
              </a:rPr>
              <a:t>артопляні </a:t>
            </a:r>
            <a:r>
              <a:rPr lang="uk-UA" altLang="ru-RU" sz="2800" dirty="0" err="1" smtClean="0">
                <a:latin typeface="Times New Roman" pitchFamily="18" charset="0"/>
                <a:cs typeface="Times New Roman" pitchFamily="18" charset="0"/>
              </a:rPr>
              <a:t>олад’ї</a:t>
            </a:r>
            <a:endParaRPr lang="uk-UA" alt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91" name="TextBox 8"/>
          <p:cNvSpPr txBox="1">
            <a:spLocks noChangeArrowheads="1"/>
          </p:cNvSpPr>
          <p:nvPr/>
        </p:nvSpPr>
        <p:spPr bwMode="auto">
          <a:xfrm>
            <a:off x="6337300" y="3375026"/>
            <a:ext cx="2051050" cy="5222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algn="ctr"/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вареники</a:t>
            </a:r>
            <a:endParaRPr lang="ru-RU" alt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92" name="TextBox 9"/>
          <p:cNvSpPr txBox="1">
            <a:spLocks noChangeArrowheads="1"/>
          </p:cNvSpPr>
          <p:nvPr/>
        </p:nvSpPr>
        <p:spPr bwMode="auto">
          <a:xfrm>
            <a:off x="339725" y="4027488"/>
            <a:ext cx="1878012" cy="523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algn="ctr"/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галушки</a:t>
            </a:r>
            <a:endParaRPr lang="ru-RU" alt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93" name="TextBox 10"/>
          <p:cNvSpPr txBox="1">
            <a:spLocks noChangeArrowheads="1"/>
          </p:cNvSpPr>
          <p:nvPr/>
        </p:nvSpPr>
        <p:spPr bwMode="auto">
          <a:xfrm>
            <a:off x="4857750" y="4044950"/>
            <a:ext cx="1730375" cy="523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algn="ctr"/>
            <a:r>
              <a:rPr lang="ru-RU" altLang="ru-RU" sz="2800" dirty="0" err="1" smtClean="0">
                <a:latin typeface="Times New Roman" pitchFamily="18" charset="0"/>
                <a:cs typeface="Times New Roman" pitchFamily="18" charset="0"/>
              </a:rPr>
              <a:t>драники</a:t>
            </a:r>
            <a:endParaRPr lang="ru-RU" alt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6838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8275" y="800100"/>
            <a:ext cx="3708400" cy="278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0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9725" y="4376738"/>
            <a:ext cx="3536950" cy="1966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83188" y="825500"/>
            <a:ext cx="3025775" cy="3071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2" name="TextBox 6"/>
          <p:cNvSpPr txBox="1">
            <a:spLocks noChangeArrowheads="1"/>
          </p:cNvSpPr>
          <p:nvPr/>
        </p:nvSpPr>
        <p:spPr bwMode="auto">
          <a:xfrm>
            <a:off x="1763713" y="-1"/>
            <a:ext cx="590391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algn="ctr"/>
            <a:r>
              <a:rPr lang="ru-RU" altLang="ru-RU" sz="5400" b="1" dirty="0" smtClean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en-US" altLang="ru-RU" sz="5400" b="1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altLang="ru-RU" sz="5400" b="1" dirty="0" smtClean="0">
                <a:latin typeface="Times New Roman" pitchFamily="18" charset="0"/>
                <a:cs typeface="Times New Roman" pitchFamily="18" charset="0"/>
              </a:rPr>
              <a:t>ясні страви</a:t>
            </a:r>
            <a:endParaRPr lang="ru-RU" alt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3" name="TextBox 7"/>
          <p:cNvSpPr txBox="1">
            <a:spLocks noChangeArrowheads="1"/>
          </p:cNvSpPr>
          <p:nvPr/>
        </p:nvSpPr>
        <p:spPr bwMode="auto">
          <a:xfrm>
            <a:off x="168275" y="800100"/>
            <a:ext cx="3467100" cy="523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algn="ctr"/>
            <a:r>
              <a:rPr lang="uk-UA" altLang="ru-RU" sz="2800" dirty="0" smtClean="0">
                <a:latin typeface="Times New Roman" pitchFamily="18" charset="0"/>
                <a:cs typeface="Times New Roman" pitchFamily="18" charset="0"/>
              </a:rPr>
              <a:t>домашня ковбаса</a:t>
            </a:r>
            <a:endParaRPr lang="uk-UA" alt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4" name="TextBox 8"/>
          <p:cNvSpPr txBox="1">
            <a:spLocks noChangeArrowheads="1"/>
          </p:cNvSpPr>
          <p:nvPr/>
        </p:nvSpPr>
        <p:spPr bwMode="auto">
          <a:xfrm>
            <a:off x="6155581" y="3375026"/>
            <a:ext cx="2051050" cy="5222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algn="ctr"/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солянка</a:t>
            </a:r>
            <a:endParaRPr lang="ru-RU" alt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5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07644" y="4022725"/>
            <a:ext cx="3167063" cy="273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6" name="TextBox 9"/>
          <p:cNvSpPr txBox="1">
            <a:spLocks noChangeArrowheads="1"/>
          </p:cNvSpPr>
          <p:nvPr/>
        </p:nvSpPr>
        <p:spPr bwMode="auto">
          <a:xfrm>
            <a:off x="277812" y="6082040"/>
            <a:ext cx="3502099" cy="52322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algn="ctr"/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ров</a:t>
            </a:r>
            <a:r>
              <a:rPr lang="en-US" altLang="ru-RU" sz="2800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altLang="ru-RU" sz="2800" dirty="0" err="1" smtClean="0">
                <a:latin typeface="Times New Roman" pitchFamily="18" charset="0"/>
                <a:cs typeface="Times New Roman" pitchFamily="18" charset="0"/>
              </a:rPr>
              <a:t>яна</a:t>
            </a:r>
            <a:r>
              <a:rPr lang="uk-UA" altLang="ru-RU" sz="2800" dirty="0" smtClean="0">
                <a:latin typeface="Times New Roman" pitchFamily="18" charset="0"/>
                <a:cs typeface="Times New Roman" pitchFamily="18" charset="0"/>
              </a:rPr>
              <a:t> ковбаса</a:t>
            </a:r>
            <a:endParaRPr lang="ru-RU" alt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7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5875" y="2257425"/>
            <a:ext cx="3344863" cy="264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8" name="TextBox 10"/>
          <p:cNvSpPr txBox="1">
            <a:spLocks noChangeArrowheads="1"/>
          </p:cNvSpPr>
          <p:nvPr/>
        </p:nvSpPr>
        <p:spPr bwMode="auto">
          <a:xfrm>
            <a:off x="6596062" y="6230938"/>
            <a:ext cx="2143125" cy="5222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algn="ctr"/>
            <a:r>
              <a:rPr lang="ru-RU" altLang="ru-RU" sz="2800" dirty="0" err="1" smtClean="0">
                <a:latin typeface="Times New Roman" pitchFamily="18" charset="0"/>
                <a:cs typeface="Times New Roman" pitchFamily="18" charset="0"/>
              </a:rPr>
              <a:t>сальтисон</a:t>
            </a:r>
            <a:endParaRPr lang="ru-RU" alt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9" name="TextBox 12"/>
          <p:cNvSpPr txBox="1">
            <a:spLocks noChangeArrowheads="1"/>
          </p:cNvSpPr>
          <p:nvPr/>
        </p:nvSpPr>
        <p:spPr bwMode="auto">
          <a:xfrm>
            <a:off x="3910013" y="2257425"/>
            <a:ext cx="1025525" cy="5222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algn="ctr"/>
            <a:r>
              <a:rPr lang="ru-RU" altLang="ru-RU" sz="2800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ало</a:t>
            </a:r>
            <a:endParaRPr lang="ru-RU" alt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97490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8275" y="804863"/>
            <a:ext cx="3708400" cy="277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9725" y="4181475"/>
            <a:ext cx="3536950" cy="235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95825" y="804863"/>
            <a:ext cx="3692525" cy="277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05759" y="3919537"/>
            <a:ext cx="3629025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7" name="TextBox 6"/>
          <p:cNvSpPr txBox="1">
            <a:spLocks noChangeArrowheads="1"/>
          </p:cNvSpPr>
          <p:nvPr/>
        </p:nvSpPr>
        <p:spPr bwMode="auto">
          <a:xfrm>
            <a:off x="539552" y="0"/>
            <a:ext cx="734556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algn="ctr"/>
            <a:r>
              <a:rPr lang="ru-RU" altLang="ru-RU" sz="5400" b="1" dirty="0" err="1" smtClean="0">
                <a:latin typeface="Times New Roman" pitchFamily="18" charset="0"/>
                <a:cs typeface="Times New Roman" pitchFamily="18" charset="0"/>
              </a:rPr>
              <a:t>Молочні</a:t>
            </a:r>
            <a:r>
              <a:rPr lang="ru-RU" altLang="ru-RU" sz="5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5400" b="1" dirty="0" err="1" smtClean="0">
                <a:latin typeface="Times New Roman" pitchFamily="18" charset="0"/>
                <a:cs typeface="Times New Roman" pitchFamily="18" charset="0"/>
              </a:rPr>
              <a:t>продукти</a:t>
            </a:r>
            <a:endParaRPr lang="ru-RU" alt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8" name="TextBox 7"/>
          <p:cNvSpPr txBox="1">
            <a:spLocks noChangeArrowheads="1"/>
          </p:cNvSpPr>
          <p:nvPr/>
        </p:nvSpPr>
        <p:spPr bwMode="auto">
          <a:xfrm>
            <a:off x="168275" y="804863"/>
            <a:ext cx="1338262" cy="5222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algn="ctr"/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масло</a:t>
            </a:r>
            <a:endParaRPr lang="ru-RU" alt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9" name="TextBox 8"/>
          <p:cNvSpPr txBox="1">
            <a:spLocks noChangeArrowheads="1"/>
          </p:cNvSpPr>
          <p:nvPr/>
        </p:nvSpPr>
        <p:spPr bwMode="auto">
          <a:xfrm>
            <a:off x="7020272" y="3067050"/>
            <a:ext cx="2051050" cy="523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algn="ctr"/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сметана</a:t>
            </a:r>
            <a:endParaRPr lang="ru-RU" alt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40" name="TextBox 9"/>
          <p:cNvSpPr txBox="1">
            <a:spLocks noChangeArrowheads="1"/>
          </p:cNvSpPr>
          <p:nvPr/>
        </p:nvSpPr>
        <p:spPr bwMode="auto">
          <a:xfrm>
            <a:off x="228600" y="3783012"/>
            <a:ext cx="1879600" cy="523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algn="ctr"/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молоко</a:t>
            </a:r>
            <a:endParaRPr lang="ru-RU" alt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41" name="TextBox 10"/>
          <p:cNvSpPr txBox="1">
            <a:spLocks noChangeArrowheads="1"/>
          </p:cNvSpPr>
          <p:nvPr/>
        </p:nvSpPr>
        <p:spPr bwMode="auto">
          <a:xfrm>
            <a:off x="4067944" y="3919535"/>
            <a:ext cx="1730375" cy="523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algn="ctr"/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сир</a:t>
            </a:r>
            <a:endParaRPr lang="ru-RU" alt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4988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AutoShape 2" descr="Картинки по запросу дети картин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835696" y="548680"/>
            <a:ext cx="6101025" cy="532820"/>
          </a:xfrm>
        </p:spPr>
        <p:txBody>
          <a:bodyPr>
            <a:normAutofit fontScale="90000"/>
          </a:bodyPr>
          <a:lstStyle/>
          <a:p>
            <a:r>
              <a:rPr lang="uk-UA" b="1" dirty="0" err="1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Фізхвилинка</a:t>
            </a:r>
            <a:endParaRPr lang="uk-UA" b="1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Рисунок 7" descr="0_89368_840cfb2d_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03648" y="1700808"/>
            <a:ext cx="7272808" cy="4858236"/>
          </a:xfrm>
          <a:prstGeom prst="rect">
            <a:avLst/>
          </a:prstGeom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19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1124744"/>
            <a:ext cx="8712968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latin typeface="Arial" pitchFamily="34" charset="0"/>
                <a:cs typeface="Arial" pitchFamily="34" charset="0"/>
                <a:hlinkClick r:id="rId3"/>
              </a:rPr>
              <a:t>https://www.youtube.com/watch?v=_</a:t>
            </a:r>
            <a:r>
              <a:rPr lang="en-US" sz="2800" b="1" dirty="0" smtClean="0">
                <a:latin typeface="Arial" pitchFamily="34" charset="0"/>
                <a:cs typeface="Arial" pitchFamily="34" charset="0"/>
                <a:hlinkClick r:id="rId3"/>
              </a:rPr>
              <a:t>GMU5-zo2iw</a:t>
            </a:r>
            <a:endParaRPr lang="uk-UA" sz="2800" b="1" dirty="0" smtClean="0">
              <a:latin typeface="Arial" pitchFamily="34" charset="0"/>
              <a:cs typeface="Arial" pitchFamily="34" charset="0"/>
            </a:endParaRP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xmlns="" val="480764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AutoShape 2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 dirty="0"/>
          </a:p>
        </p:txBody>
      </p:sp>
      <p:sp>
        <p:nvSpPr>
          <p:cNvPr id="16" name="Подзаголовок 2"/>
          <p:cNvSpPr txBox="1">
            <a:spLocks/>
          </p:cNvSpPr>
          <p:nvPr/>
        </p:nvSpPr>
        <p:spPr>
          <a:xfrm>
            <a:off x="1331640" y="5105552"/>
            <a:ext cx="6400800" cy="55091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uk-UA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</a:t>
            </a:fld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307975" y="160338"/>
            <a:ext cx="8512497" cy="3844726"/>
          </a:xfrm>
        </p:spPr>
        <p:txBody>
          <a:bodyPr>
            <a:normAutofit/>
          </a:bodyPr>
          <a:lstStyle/>
          <a:p>
            <a:r>
              <a:rPr lang="ru-RU" sz="6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Тема </a:t>
            </a:r>
            <a:r>
              <a:rPr lang="ru-RU" sz="6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уроку</a:t>
            </a:r>
            <a:r>
              <a:rPr lang="ru-RU" sz="6600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66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k-UA" sz="8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Харчування і здоров’я</a:t>
            </a:r>
            <a:endParaRPr lang="uk-UA" sz="5400" dirty="0">
              <a:solidFill>
                <a:srgbClr val="FF0000"/>
              </a:solidFill>
            </a:endParaRPr>
          </a:p>
        </p:txBody>
      </p:sp>
      <p:pic>
        <p:nvPicPr>
          <p:cNvPr id="25" name="Рисунок 24" descr="Похожее изображение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4216003"/>
            <a:ext cx="2893541" cy="23300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Рисунок 17" descr="Похожее изображение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8064" y="4250626"/>
            <a:ext cx="3168352" cy="21007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4075047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uk-UA" b="1" dirty="0" smtClean="0">
                <a:latin typeface="Arial" panose="020B0604020202020204" pitchFamily="34" charset="0"/>
                <a:cs typeface="Arial" panose="020B0604020202020204" pitchFamily="34" charset="0"/>
              </a:rPr>
              <a:t>Гра «Перевертні»</a:t>
            </a:r>
            <a:endParaRPr lang="uk-UA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Їж однакові і некорисні продукти.</a:t>
            </a:r>
          </a:p>
          <a:p>
            <a:pPr lvl="0"/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Не пережовуй їжу.</a:t>
            </a:r>
          </a:p>
          <a:p>
            <a:pPr lvl="0"/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Поспішай і розмовляй під час їжі.</a:t>
            </a:r>
          </a:p>
          <a:p>
            <a:pPr lvl="0"/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Їж 1 раз в день в будь-який час.</a:t>
            </a:r>
          </a:p>
          <a:p>
            <a:pPr lvl="0"/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Переїдай і наїдайся на ніч</a:t>
            </a:r>
            <a:endParaRPr lang="uk-UA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4427984" y="1556792"/>
            <a:ext cx="4716016" cy="4525963"/>
          </a:xfrm>
        </p:spPr>
        <p:txBody>
          <a:bodyPr>
            <a:normAutofit lnSpcReduction="10000"/>
          </a:bodyPr>
          <a:lstStyle/>
          <a:p>
            <a:pPr lvl="0"/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Їж різноманітні і корисні продукти.</a:t>
            </a:r>
          </a:p>
          <a:p>
            <a:pPr lvl="0"/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Ретельно пережовуй їжу.</a:t>
            </a:r>
          </a:p>
          <a:p>
            <a:pPr lvl="0"/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Не поспішай і не розмовляй під час їжі.</a:t>
            </a:r>
          </a:p>
          <a:p>
            <a:pPr lvl="0"/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Їж 4-5 разів на день, в один і той самий час.</a:t>
            </a:r>
          </a:p>
          <a:p>
            <a:pPr lvl="0"/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Не переїдай і не наїдайся на ніч</a:t>
            </a:r>
            <a:endParaRPr lang="uk-UA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20</a:t>
            </a:fld>
            <a:endParaRPr 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34721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02234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Практичне тестування</a:t>
            </a:r>
            <a:br>
              <a:rPr lang="uk-UA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k-UA" b="1" dirty="0" smtClean="0">
                <a:latin typeface="Arial" panose="020B0604020202020204" pitchFamily="34" charset="0"/>
                <a:cs typeface="Arial" panose="020B0604020202020204" pitchFamily="34" charset="0"/>
              </a:rPr>
              <a:t>«Корисні та шкідливі продукти»</a:t>
            </a:r>
            <a:endParaRPr lang="uk-UA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21</a:t>
            </a:fld>
            <a:endParaRPr lang="ru-RU"/>
          </a:p>
        </p:txBody>
      </p:sp>
      <p:pic>
        <p:nvPicPr>
          <p:cNvPr id="5122" name="Picture 2" descr="Картинки по запросу ведро красное  картинк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720" y="2904579"/>
            <a:ext cx="2961759" cy="3021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Картинки по запросу плетеная корзина   картинка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825" r="10997"/>
          <a:stretch/>
        </p:blipFill>
        <p:spPr bwMode="auto">
          <a:xfrm>
            <a:off x="5220072" y="2348880"/>
            <a:ext cx="3272184" cy="4132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27795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AutoShape 2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 dirty="0"/>
          </a:p>
        </p:txBody>
      </p:sp>
      <p:sp>
        <p:nvSpPr>
          <p:cNvPr id="16" name="Подзаголовок 2"/>
          <p:cNvSpPr txBox="1">
            <a:spLocks/>
          </p:cNvSpPr>
          <p:nvPr/>
        </p:nvSpPr>
        <p:spPr>
          <a:xfrm>
            <a:off x="1331640" y="5105552"/>
            <a:ext cx="6400800" cy="55091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uk-UA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Подзаголовок 2"/>
          <p:cNvSpPr txBox="1">
            <a:spLocks/>
          </p:cNvSpPr>
          <p:nvPr/>
        </p:nvSpPr>
        <p:spPr>
          <a:xfrm>
            <a:off x="1331640" y="4581128"/>
            <a:ext cx="6400800" cy="55091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uk-UA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22</a:t>
            </a:fld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155575" y="433985"/>
            <a:ext cx="8808913" cy="5587303"/>
          </a:xfrm>
        </p:spPr>
        <p:txBody>
          <a:bodyPr>
            <a:normAutofit/>
          </a:bodyPr>
          <a:lstStyle/>
          <a:p>
            <a:r>
              <a:rPr lang="uk-UA" sz="8000" b="1" i="1" dirty="0" smtClean="0"/>
              <a:t>Перш ніж за стіл мені сісти, -</a:t>
            </a:r>
            <a:br>
              <a:rPr lang="uk-UA" sz="8000" b="1" i="1" dirty="0" smtClean="0"/>
            </a:br>
            <a:r>
              <a:rPr lang="uk-UA" sz="8000" b="1" i="1" dirty="0" smtClean="0"/>
              <a:t> Я подумаю, що з'їсти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xmlns="" val="1512604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51520" y="1052736"/>
            <a:ext cx="8684102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8000" b="1" dirty="0" smtClean="0">
                <a:ln w="11430"/>
                <a:solidFill>
                  <a:srgbClr val="008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Дякую за роботу! </a:t>
            </a:r>
          </a:p>
          <a:p>
            <a:pPr algn="ctr"/>
            <a:r>
              <a:rPr lang="uk-UA" sz="8000" b="1" dirty="0" smtClean="0">
                <a:ln w="11430"/>
                <a:solidFill>
                  <a:srgbClr val="008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Урок закінчено</a:t>
            </a:r>
            <a:endParaRPr lang="uk-UA" sz="8000" b="1" dirty="0">
              <a:ln w="11430"/>
              <a:solidFill>
                <a:srgbClr val="008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6" name="Picture 2" descr="Картинки по запросу спасибо за внимание смайлики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3861048"/>
            <a:ext cx="3744416" cy="2712621"/>
          </a:xfrm>
          <a:prstGeom prst="rect">
            <a:avLst/>
          </a:prstGeom>
          <a:noFill/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1716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AutoShape 2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 dirty="0"/>
          </a:p>
        </p:txBody>
      </p:sp>
      <p:sp>
        <p:nvSpPr>
          <p:cNvPr id="16" name="Подзаголовок 2"/>
          <p:cNvSpPr txBox="1">
            <a:spLocks/>
          </p:cNvSpPr>
          <p:nvPr/>
        </p:nvSpPr>
        <p:spPr>
          <a:xfrm>
            <a:off x="1331640" y="5105552"/>
            <a:ext cx="6400800" cy="55091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uk-UA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Подзаголовок 2"/>
          <p:cNvSpPr txBox="1">
            <a:spLocks/>
          </p:cNvSpPr>
          <p:nvPr/>
        </p:nvSpPr>
        <p:spPr>
          <a:xfrm>
            <a:off x="1331640" y="4581128"/>
            <a:ext cx="6400800" cy="55091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uk-UA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</a:t>
            </a:fld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155575" y="433985"/>
            <a:ext cx="8808913" cy="5587303"/>
          </a:xfrm>
        </p:spPr>
        <p:txBody>
          <a:bodyPr>
            <a:normAutofit/>
          </a:bodyPr>
          <a:lstStyle/>
          <a:p>
            <a:r>
              <a:rPr lang="uk-UA" sz="8000" b="1" i="1" dirty="0" smtClean="0"/>
              <a:t>Перш ніж за стіл мені сісти, -</a:t>
            </a:r>
            <a:br>
              <a:rPr lang="uk-UA" sz="8000" b="1" i="1" dirty="0" smtClean="0"/>
            </a:br>
            <a:r>
              <a:rPr lang="uk-UA" sz="8000" b="1" i="1" dirty="0" smtClean="0"/>
              <a:t> Я подумаю, що з'їсти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xmlns="" val="1512604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4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260648"/>
            <a:ext cx="87849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Гра </a:t>
            </a:r>
            <a:r>
              <a:rPr lang="uk-UA" sz="36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«Корисні </a:t>
            </a:r>
            <a:r>
              <a:rPr lang="uk-UA" sz="36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та</a:t>
            </a:r>
            <a:r>
              <a:rPr lang="uk-UA" sz="36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 шкідливі продукти»</a:t>
            </a:r>
            <a:endParaRPr lang="uk-UA" sz="36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7" name="Рисунок 1" descr="Похожее изображени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015" r="23531"/>
          <a:stretch>
            <a:fillRect/>
          </a:stretch>
        </p:blipFill>
        <p:spPr bwMode="auto">
          <a:xfrm>
            <a:off x="378292" y="4281388"/>
            <a:ext cx="1346110" cy="2304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Рисунок 2" descr="Похожее изображени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111" r="13651"/>
          <a:stretch>
            <a:fillRect/>
          </a:stretch>
        </p:blipFill>
        <p:spPr bwMode="auto">
          <a:xfrm>
            <a:off x="2398440" y="1732516"/>
            <a:ext cx="2088232" cy="2548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Рисунок 9" descr="Картинки по запросу морковь  картинк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5698" y="2938682"/>
            <a:ext cx="2536782" cy="2142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Рисунок 10" descr="Похожее изображение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61546" y="5016158"/>
            <a:ext cx="3082454" cy="1811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Рисунок 4" descr="Похожее изображение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107" r="7864"/>
          <a:stretch>
            <a:fillRect/>
          </a:stretch>
        </p:blipFill>
        <p:spPr bwMode="auto">
          <a:xfrm>
            <a:off x="2195736" y="4429102"/>
            <a:ext cx="1512168" cy="2168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Рисунок 6" descr="Картинки по запросу молоко картинка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448" r="19450" b="4240"/>
          <a:stretch>
            <a:fillRect/>
          </a:stretch>
        </p:blipFill>
        <p:spPr bwMode="auto">
          <a:xfrm>
            <a:off x="359315" y="950542"/>
            <a:ext cx="1908429" cy="3037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Рисунок 7" descr="Картинки по запросу кусок сыра  картинка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18694" y="1719048"/>
            <a:ext cx="1991936" cy="2025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49" name="Рисунок 5" descr="Похожее изображение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88198" y="999568"/>
            <a:ext cx="2304282" cy="1750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Рисунок 3" descr="Картинки по запросу кока-кола в банке картинка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175" r="11832"/>
          <a:stretch>
            <a:fillRect/>
          </a:stretch>
        </p:blipFill>
        <p:spPr bwMode="auto">
          <a:xfrm>
            <a:off x="4499992" y="4481060"/>
            <a:ext cx="1528433" cy="2153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10"/>
          <p:cNvSpPr>
            <a:spLocks noChangeArrowheads="1"/>
          </p:cNvSpPr>
          <p:nvPr/>
        </p:nvSpPr>
        <p:spPr bwMode="auto">
          <a:xfrm>
            <a:off x="1119188" y="16462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35270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5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260648"/>
            <a:ext cx="87849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Гра </a:t>
            </a:r>
            <a:r>
              <a:rPr lang="uk-UA" sz="36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«Корисні та шкідливі продукти»</a:t>
            </a:r>
            <a:endParaRPr lang="uk-UA" sz="36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7" name="Рисунок 1" descr="Похожее изображени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015" r="23531"/>
          <a:stretch>
            <a:fillRect/>
          </a:stretch>
        </p:blipFill>
        <p:spPr bwMode="auto">
          <a:xfrm>
            <a:off x="5018133" y="1428476"/>
            <a:ext cx="1346110" cy="2304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Рисунок 2" descr="Похожее изображени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111" r="13651"/>
          <a:stretch>
            <a:fillRect/>
          </a:stretch>
        </p:blipFill>
        <p:spPr bwMode="auto">
          <a:xfrm>
            <a:off x="6762324" y="3386220"/>
            <a:ext cx="2088232" cy="2548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Рисунок 9" descr="Картинки по запросу морковь  картинк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58120" y="3141412"/>
            <a:ext cx="2536782" cy="2142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Рисунок 10" descr="Похожее изображение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9672" y="5029138"/>
            <a:ext cx="3082454" cy="1811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Рисунок 4" descr="Похожее изображение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107" r="7864"/>
          <a:stretch>
            <a:fillRect/>
          </a:stretch>
        </p:blipFill>
        <p:spPr bwMode="auto">
          <a:xfrm>
            <a:off x="107504" y="4137118"/>
            <a:ext cx="1512168" cy="2168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Рисунок 6" descr="Картинки по запросу молоко картинка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448" r="19450" b="4240"/>
          <a:stretch>
            <a:fillRect/>
          </a:stretch>
        </p:blipFill>
        <p:spPr bwMode="auto">
          <a:xfrm>
            <a:off x="359315" y="950542"/>
            <a:ext cx="1908429" cy="3037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Рисунок 7" descr="Картинки по запросу кусок сыра  картинка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268760"/>
            <a:ext cx="1991936" cy="2025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49" name="Рисунок 5" descr="Похожее изображение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16178" y="956706"/>
            <a:ext cx="2304282" cy="1750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Рисунок 3" descr="Картинки по запросу кока-кола в банке картинка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175" r="11832"/>
          <a:stretch>
            <a:fillRect/>
          </a:stretch>
        </p:blipFill>
        <p:spPr bwMode="auto">
          <a:xfrm>
            <a:off x="5233891" y="4326274"/>
            <a:ext cx="1528433" cy="2153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10"/>
          <p:cNvSpPr>
            <a:spLocks noChangeArrowheads="1"/>
          </p:cNvSpPr>
          <p:nvPr/>
        </p:nvSpPr>
        <p:spPr bwMode="auto">
          <a:xfrm>
            <a:off x="1119188" y="16462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4932040" y="1352947"/>
            <a:ext cx="0" cy="5505053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969748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6</a:t>
            </a:fld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241630" y="297522"/>
            <a:ext cx="72188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Робота на робочих аркушах</a:t>
            </a:r>
            <a:endParaRPr lang="uk-UA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185544"/>
            <a:ext cx="87129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Дізнайся, яку їжу звик вживати кожен із дітей. Кому з дітей ти порадиш змінити свої звички? Зафарбуй відповідну доріжку червоним кольором</a:t>
            </a:r>
            <a:endParaRPr lang="uk-UA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43808" y="2420888"/>
            <a:ext cx="4440787" cy="4238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99022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AutoShape 2" descr="Картинки по запросу дети картин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 dirty="0"/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835696" y="908720"/>
            <a:ext cx="6101025" cy="532820"/>
          </a:xfrm>
        </p:spPr>
        <p:txBody>
          <a:bodyPr>
            <a:normAutofit fontScale="90000"/>
          </a:bodyPr>
          <a:lstStyle/>
          <a:p>
            <a:r>
              <a:rPr lang="uk-UA" b="1" dirty="0" err="1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Фізхвилинка</a:t>
            </a:r>
            <a:endParaRPr lang="uk-UA" b="1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Рисунок 7" descr="0_89368_840cfb2d_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03648" y="1700808"/>
            <a:ext cx="7272808" cy="4858236"/>
          </a:xfrm>
          <a:prstGeom prst="rect">
            <a:avLst/>
          </a:prstGeom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39648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AutoShape 2" descr="Картинки по запросу дети картин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038777" cy="4896544"/>
          </a:xfrm>
        </p:spPr>
        <p:txBody>
          <a:bodyPr>
            <a:normAutofit/>
          </a:bodyPr>
          <a:lstStyle/>
          <a:p>
            <a:r>
              <a:rPr lang="uk-UA" sz="60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Відео</a:t>
            </a:r>
            <a:br>
              <a:rPr lang="uk-UA" sz="60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</a:br>
            <a:r>
              <a:rPr lang="uk-UA" sz="60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Пісенька про їжу</a:t>
            </a:r>
            <a:br>
              <a:rPr lang="uk-UA" sz="60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</a:br>
            <a:r>
              <a:rPr lang="uk-UA" sz="66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uk-UA" sz="66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</a:br>
            <a:r>
              <a:rPr lang="en-US" sz="48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  <a:hlinkClick r:id="rId2"/>
              </a:rPr>
              <a:t>https://</a:t>
            </a:r>
            <a:r>
              <a:rPr lang="en-US" sz="48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  <a:hlinkClick r:id="rId2"/>
              </a:rPr>
              <a:t>www.youtube.com/watch?v=X8pUQmNQxW0</a:t>
            </a:r>
            <a:r>
              <a:rPr lang="uk-UA" sz="48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uk-UA" sz="48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uk-UA" sz="6600" b="1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6666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9</a:t>
            </a:fld>
            <a:endParaRPr lang="ru-RU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30487080"/>
              </p:ext>
            </p:extLst>
          </p:nvPr>
        </p:nvGraphicFramePr>
        <p:xfrm>
          <a:off x="162964" y="188225"/>
          <a:ext cx="8801524" cy="6553144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3134161"/>
                <a:gridCol w="5667363"/>
              </a:tblGrid>
              <a:tr h="9443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300" noProof="0" smtClean="0">
                          <a:effectLst/>
                        </a:rPr>
                        <a:t>Сніданок</a:t>
                      </a:r>
                      <a:endParaRPr lang="uk-UA" sz="700" noProof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996" marR="40996" marT="0" marB="0"/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  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996" marR="40996" marT="0" marB="0"/>
                </a:tc>
              </a:tr>
              <a:tr h="18886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300" noProof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Другий</a:t>
                      </a:r>
                      <a:r>
                        <a:rPr lang="uk-UA" sz="4300" baseline="0" noProof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сніданок</a:t>
                      </a:r>
                      <a:endParaRPr lang="uk-UA" sz="700" noProof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996" marR="40996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443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300" noProof="0" smtClean="0">
                          <a:effectLst/>
                        </a:rPr>
                        <a:t>Обід</a:t>
                      </a:r>
                      <a:endParaRPr lang="uk-UA" sz="700" noProof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996" marR="40996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315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300" noProof="0" smtClean="0">
                          <a:effectLst/>
                        </a:rPr>
                        <a:t>Полуденик</a:t>
                      </a:r>
                      <a:endParaRPr lang="uk-UA" sz="700" noProof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996" marR="40996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443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300" noProof="0" dirty="0" smtClean="0">
                          <a:effectLst/>
                        </a:rPr>
                        <a:t>Вечеря</a:t>
                      </a:r>
                      <a:endParaRPr lang="uk-UA" sz="700" noProof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996" marR="40996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073" name="Рисунок 1" descr="Картинки по запросу молочная каша картинк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08263" y="393700"/>
            <a:ext cx="1416050" cy="1435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Рисунок 2" descr="Картинки по запросу хлеб с маслом картинка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59650" y="1700808"/>
            <a:ext cx="1403350" cy="1095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Рисунок 3" descr="Картинки по запросу чай картинк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138" t="21941" r="24156"/>
          <a:stretch>
            <a:fillRect/>
          </a:stretch>
        </p:blipFill>
        <p:spPr bwMode="auto">
          <a:xfrm>
            <a:off x="6791325" y="415652"/>
            <a:ext cx="1136650" cy="1084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Рисунок 4" descr="Похожее изображение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79181" y="1900238"/>
            <a:ext cx="1265237" cy="144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Рисунок 6" descr="Картинки по запросу борщ картинка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4782" y="3341688"/>
            <a:ext cx="1987550" cy="1457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Рисунок 7" descr="Похожее изображение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11662" y="188640"/>
            <a:ext cx="1392237" cy="1311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Рисунок 8" descr="Картинки по запросу сок картинка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2790" r="34651"/>
          <a:stretch>
            <a:fillRect/>
          </a:stretch>
        </p:blipFill>
        <p:spPr bwMode="auto">
          <a:xfrm>
            <a:off x="7844631" y="3132807"/>
            <a:ext cx="1062037" cy="2041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Рисунок 9" descr="Картинки по запросу булочка с чаем картинка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05919" y="1900238"/>
            <a:ext cx="1296987" cy="1296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Рисунок 10" descr="Картинки по запросу какао картинка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16288" y="5373216"/>
            <a:ext cx="1495425" cy="1146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Рисунок 12" descr="Картинки по запросу целая рыба с овощами картинка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07780" y="3451894"/>
            <a:ext cx="2441575" cy="1403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3" name="Рисунок 14" descr="Похожее изображение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35723" y="5136232"/>
            <a:ext cx="1136650" cy="1136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Рисунок 16" descr="Картинки по запросу печенье картинка"/>
          <p:cNvPicPr/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59984" y="4581688"/>
            <a:ext cx="1364615" cy="136461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847258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804</TotalTime>
  <Words>245</Words>
  <Application>Microsoft Office PowerPoint</Application>
  <PresentationFormat>Экран (4:3)</PresentationFormat>
  <Paragraphs>90</Paragraphs>
  <Slides>23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Урок  основи здоров’я  у 1 класі</vt:lpstr>
      <vt:lpstr>Тема уроку Харчування і здоров’я</vt:lpstr>
      <vt:lpstr>Перш ніж за стіл мені сісти, -  Я подумаю, що з'їсти</vt:lpstr>
      <vt:lpstr>Слайд 4</vt:lpstr>
      <vt:lpstr>Слайд 5</vt:lpstr>
      <vt:lpstr>Слайд 6</vt:lpstr>
      <vt:lpstr>Фізхвилинка</vt:lpstr>
      <vt:lpstr>Відео Пісенька про їжу  https://www.youtube.com/watch?v=X8pUQmNQxW0  </vt:lpstr>
      <vt:lpstr>Слайд 9</vt:lpstr>
      <vt:lpstr>Слайд 10</vt:lpstr>
      <vt:lpstr>Гра «Займи позицію»</vt:lpstr>
      <vt:lpstr>Відео Вітаміни  https://www.youtube.com/watch?v=iD1FBS-uNLQ </vt:lpstr>
      <vt:lpstr>Слайд 13</vt:lpstr>
      <vt:lpstr>Слайд 14</vt:lpstr>
      <vt:lpstr>Слайд 15</vt:lpstr>
      <vt:lpstr>Слайд 16</vt:lpstr>
      <vt:lpstr>Слайд 17</vt:lpstr>
      <vt:lpstr>Слайд 18</vt:lpstr>
      <vt:lpstr>Фізхвилинка</vt:lpstr>
      <vt:lpstr>Гра «Перевертні»</vt:lpstr>
      <vt:lpstr>Практичне тестування «Корисні та шкідливі продукти»</vt:lpstr>
      <vt:lpstr>Перш ніж за стіл мені сісти, -  Я подумаю, що з'їсти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Маргарита</dc:creator>
  <cp:lastModifiedBy>Маргарита</cp:lastModifiedBy>
  <cp:revision>97</cp:revision>
  <cp:lastPrinted>2017-11-27T19:08:25Z</cp:lastPrinted>
  <dcterms:created xsi:type="dcterms:W3CDTF">2017-11-22T10:17:07Z</dcterms:created>
  <dcterms:modified xsi:type="dcterms:W3CDTF">2018-04-26T14:17:46Z</dcterms:modified>
</cp:coreProperties>
</file>