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6"/>
  </p:notesMasterIdLst>
  <p:sldIdLst>
    <p:sldId id="256" r:id="rId2"/>
    <p:sldId id="257" r:id="rId3"/>
    <p:sldId id="273" r:id="rId4"/>
    <p:sldId id="258" r:id="rId5"/>
    <p:sldId id="277" r:id="rId6"/>
    <p:sldId id="279" r:id="rId7"/>
    <p:sldId id="278" r:id="rId8"/>
    <p:sldId id="259" r:id="rId9"/>
    <p:sldId id="275" r:id="rId10"/>
    <p:sldId id="276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4" r:id="rId23"/>
    <p:sldId id="271" r:id="rId24"/>
    <p:sldId id="272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5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B486A-7D24-4EA7-833C-7357838D741E}" type="datetimeFigureOut">
              <a:rPr lang="ru-RU" smtClean="0"/>
              <a:t>18.04.2018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D87A25-C2E8-47A9-9372-48031D0B32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133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D87A25-C2E8-47A9-9372-48031D0B32C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470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18.04.2018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18.04.2018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18.04.2018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18.04.2018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18.04.2018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18.04.2018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18.04.2018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18.04.2018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hyperlink" Target="https://www.dom2000.com/" TargetMode="External"/><Relationship Id="rId7" Type="http://schemas.openxmlformats.org/officeDocument/2006/relationships/hyperlink" Target="http://v4asno.com/" TargetMode="External"/><Relationship Id="rId2" Type="http://schemas.openxmlformats.org/officeDocument/2006/relationships/hyperlink" Target="http://ru.osvita.ua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dz4you.com/" TargetMode="External"/><Relationship Id="rId5" Type="http://schemas.openxmlformats.org/officeDocument/2006/relationships/hyperlink" Target="https://vseosvita.ua/" TargetMode="External"/><Relationship Id="rId4" Type="http://schemas.openxmlformats.org/officeDocument/2006/relationships/hyperlink" Target="https://uk.wikipedia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84018" y="879159"/>
            <a:ext cx="7772400" cy="1829761"/>
          </a:xfrm>
        </p:spPr>
        <p:txBody>
          <a:bodyPr>
            <a:noAutofit/>
            <a:scene3d>
              <a:camera prst="orthographicFront"/>
              <a:lightRig rig="soft" dir="t"/>
            </a:scene3d>
            <a:sp3d extrusionH="57150" prstMaterial="softEdge">
              <a:bevelT w="25400" h="25400" prst="softRound"/>
            </a:sp3d>
          </a:bodyPr>
          <a:lstStyle/>
          <a:p>
            <a:pPr algn="ctr"/>
            <a:r>
              <a:rPr lang="uk-UA" sz="4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Виявлення рівня антропогенного та техногенного впливу в екосистемах своєї місцевості</a:t>
            </a:r>
            <a:endParaRPr lang="ru-RU" sz="4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990" y="2901737"/>
            <a:ext cx="6840760" cy="38479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4135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/>
          <a:lstStyle/>
          <a:p>
            <a:pPr marL="109728" indent="0">
              <a:buNone/>
            </a:pPr>
            <a:r>
              <a:rPr lang="ru-RU" sz="1800" dirty="0" smtClean="0"/>
              <a:t> </a:t>
            </a:r>
            <a:r>
              <a:rPr lang="ru-RU" sz="1800" dirty="0" err="1" smtClean="0"/>
              <a:t>Аналіз</a:t>
            </a:r>
            <a:r>
              <a:rPr lang="ru-RU" sz="1800" dirty="0" smtClean="0"/>
              <a:t> </a:t>
            </a:r>
            <a:r>
              <a:rPr lang="ru-RU" sz="1800" dirty="0" err="1"/>
              <a:t>ситуації</a:t>
            </a:r>
            <a:r>
              <a:rPr lang="ru-RU" sz="1800" dirty="0"/>
              <a:t> показав,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малі</a:t>
            </a:r>
            <a:r>
              <a:rPr lang="ru-RU" sz="1800" dirty="0"/>
              <a:t> </a:t>
            </a:r>
            <a:r>
              <a:rPr lang="ru-RU" sz="1800" dirty="0" err="1"/>
              <a:t>річки</a:t>
            </a:r>
            <a:r>
              <a:rPr lang="ru-RU" sz="1800" dirty="0"/>
              <a:t> </a:t>
            </a:r>
            <a:r>
              <a:rPr lang="ru-RU" sz="1800" dirty="0" err="1"/>
              <a:t>Київщини</a:t>
            </a:r>
            <a:r>
              <a:rPr lang="ru-RU" sz="1800" dirty="0"/>
              <a:t> </a:t>
            </a:r>
            <a:r>
              <a:rPr lang="ru-RU" sz="1800" dirty="0" err="1"/>
              <a:t>забруднені</a:t>
            </a:r>
            <a:r>
              <a:rPr lang="ru-RU" sz="1800" dirty="0"/>
              <a:t> на порядок </a:t>
            </a:r>
            <a:r>
              <a:rPr lang="ru-RU" sz="1800" dirty="0" err="1" smtClean="0"/>
              <a:t>більше</a:t>
            </a:r>
            <a:r>
              <a:rPr lang="ru-RU" sz="1800" dirty="0" smtClean="0"/>
              <a:t>, </a:t>
            </a:r>
            <a:r>
              <a:rPr lang="ru-RU" sz="1800" dirty="0" err="1"/>
              <a:t>ніж</a:t>
            </a:r>
            <a:r>
              <a:rPr lang="ru-RU" sz="1800" dirty="0"/>
              <a:t> </a:t>
            </a:r>
            <a:r>
              <a:rPr lang="ru-RU" sz="1800" dirty="0" err="1"/>
              <a:t>великі</a:t>
            </a:r>
            <a:r>
              <a:rPr lang="ru-RU" sz="1800" dirty="0"/>
              <a:t>. </a:t>
            </a:r>
            <a:r>
              <a:rPr lang="ru-RU" sz="1800" dirty="0" err="1"/>
              <a:t>Це</a:t>
            </a:r>
            <a:r>
              <a:rPr lang="ru-RU" sz="1800" dirty="0"/>
              <a:t> </a:t>
            </a:r>
            <a:r>
              <a:rPr lang="ru-RU" sz="1800" dirty="0" err="1"/>
              <a:t>пояснюється</a:t>
            </a:r>
            <a:r>
              <a:rPr lang="ru-RU" sz="1800" dirty="0"/>
              <a:t> не </a:t>
            </a:r>
            <a:r>
              <a:rPr lang="ru-RU" sz="1800" dirty="0" err="1"/>
              <a:t>тільки</a:t>
            </a:r>
            <a:r>
              <a:rPr lang="ru-RU" sz="1800" dirty="0"/>
              <a:t> </a:t>
            </a:r>
            <a:r>
              <a:rPr lang="ru-RU" sz="1800" dirty="0" err="1"/>
              <a:t>їх</a:t>
            </a:r>
            <a:r>
              <a:rPr lang="ru-RU" sz="1800" dirty="0"/>
              <a:t> малою </a:t>
            </a:r>
            <a:r>
              <a:rPr lang="ru-RU" sz="1800" dirty="0" err="1"/>
              <a:t>водністю</a:t>
            </a:r>
            <a:r>
              <a:rPr lang="ru-RU" sz="1800" dirty="0"/>
              <a:t>, але й </a:t>
            </a:r>
            <a:r>
              <a:rPr lang="ru-RU" sz="1800" dirty="0" err="1"/>
              <a:t>недостатньою</a:t>
            </a:r>
            <a:r>
              <a:rPr lang="ru-RU" sz="1800" dirty="0"/>
              <a:t> </a:t>
            </a:r>
            <a:r>
              <a:rPr lang="ru-RU" sz="1800" dirty="0" err="1"/>
              <a:t>охороною</a:t>
            </a:r>
            <a:r>
              <a:rPr lang="ru-RU" sz="1800" dirty="0"/>
              <a:t>. </a:t>
            </a:r>
            <a:r>
              <a:rPr lang="ru-RU" sz="1800" dirty="0" err="1"/>
              <a:t>Рівень</a:t>
            </a:r>
            <a:r>
              <a:rPr lang="ru-RU" sz="1800" dirty="0"/>
              <a:t> </a:t>
            </a:r>
            <a:r>
              <a:rPr lang="ru-RU" sz="1800" dirty="0" err="1"/>
              <a:t>очищення</a:t>
            </a:r>
            <a:r>
              <a:rPr lang="ru-RU" sz="1800" dirty="0"/>
              <a:t> води </a:t>
            </a:r>
            <a:r>
              <a:rPr lang="ru-RU" sz="1800" dirty="0" err="1"/>
              <a:t>надзвичайно</a:t>
            </a:r>
            <a:r>
              <a:rPr lang="ru-RU" sz="1800" dirty="0"/>
              <a:t> </a:t>
            </a:r>
            <a:r>
              <a:rPr lang="ru-RU" sz="1800" dirty="0" err="1"/>
              <a:t>низький</a:t>
            </a:r>
            <a:r>
              <a:rPr lang="ru-RU" sz="1800" dirty="0"/>
              <a:t>. </a:t>
            </a:r>
            <a:r>
              <a:rPr lang="ru-RU" sz="1800" dirty="0" err="1"/>
              <a:t>Існуючі</a:t>
            </a:r>
            <a:r>
              <a:rPr lang="ru-RU" sz="1800" dirty="0"/>
              <a:t> </a:t>
            </a:r>
            <a:r>
              <a:rPr lang="ru-RU" sz="1800" dirty="0" err="1"/>
              <a:t>очисні</a:t>
            </a:r>
            <a:r>
              <a:rPr lang="ru-RU" sz="1800" dirty="0"/>
              <a:t> </a:t>
            </a:r>
            <a:r>
              <a:rPr lang="ru-RU" sz="1800" dirty="0" err="1"/>
              <a:t>споруди</a:t>
            </a:r>
            <a:r>
              <a:rPr lang="ru-RU" sz="1800" dirty="0"/>
              <a:t> </a:t>
            </a:r>
            <a:r>
              <a:rPr lang="ru-RU" sz="1800" dirty="0" err="1"/>
              <a:t>навіть</a:t>
            </a:r>
            <a:r>
              <a:rPr lang="ru-RU" sz="1800" dirty="0"/>
              <a:t> при </a:t>
            </a:r>
            <a:r>
              <a:rPr lang="ru-RU" sz="1800" dirty="0" err="1"/>
              <a:t>біологічному</a:t>
            </a:r>
            <a:r>
              <a:rPr lang="ru-RU" sz="1800" dirty="0"/>
              <a:t> </a:t>
            </a:r>
            <a:r>
              <a:rPr lang="ru-RU" sz="1800" dirty="0" err="1"/>
              <a:t>очищенні</a:t>
            </a:r>
            <a:r>
              <a:rPr lang="ru-RU" sz="1800" dirty="0"/>
              <a:t> </a:t>
            </a:r>
            <a:r>
              <a:rPr lang="ru-RU" sz="1800" dirty="0" err="1"/>
              <a:t>вилучають</a:t>
            </a:r>
            <a:r>
              <a:rPr lang="ru-RU" sz="1800" dirty="0"/>
              <a:t> </a:t>
            </a:r>
            <a:r>
              <a:rPr lang="ru-RU" sz="1800" dirty="0" err="1"/>
              <a:t>лише</a:t>
            </a:r>
            <a:r>
              <a:rPr lang="ru-RU" sz="1800" dirty="0"/>
              <a:t> 10-40% </a:t>
            </a:r>
            <a:r>
              <a:rPr lang="ru-RU" sz="1800" dirty="0" err="1"/>
              <a:t>неорганічних</a:t>
            </a:r>
            <a:r>
              <a:rPr lang="ru-RU" sz="1800" dirty="0"/>
              <a:t> </a:t>
            </a:r>
            <a:r>
              <a:rPr lang="ru-RU" sz="1800" dirty="0" err="1"/>
              <a:t>речовин</a:t>
            </a:r>
            <a:r>
              <a:rPr lang="ru-RU" sz="1800" dirty="0"/>
              <a:t> і практично не </a:t>
            </a:r>
            <a:r>
              <a:rPr lang="ru-RU" sz="1800" dirty="0" err="1"/>
              <a:t>вилучають</a:t>
            </a:r>
            <a:r>
              <a:rPr lang="ru-RU" sz="1800" dirty="0"/>
              <a:t> </a:t>
            </a:r>
            <a:r>
              <a:rPr lang="ru-RU" sz="1800" dirty="0" err="1"/>
              <a:t>солі</a:t>
            </a:r>
            <a:r>
              <a:rPr lang="ru-RU" sz="1800" dirty="0"/>
              <a:t> </a:t>
            </a:r>
            <a:r>
              <a:rPr lang="ru-RU" sz="1800" dirty="0" err="1"/>
              <a:t>важких</a:t>
            </a:r>
            <a:r>
              <a:rPr lang="ru-RU" sz="1800" dirty="0"/>
              <a:t> </a:t>
            </a:r>
            <a:r>
              <a:rPr lang="ru-RU" sz="1800" dirty="0" err="1"/>
              <a:t>металів</a:t>
            </a:r>
            <a:r>
              <a:rPr lang="ru-RU" sz="1800" dirty="0"/>
              <a:t>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Забруднення</a:t>
            </a:r>
            <a:r>
              <a:rPr lang="ru-RU" dirty="0"/>
              <a:t> </a:t>
            </a:r>
            <a:r>
              <a:rPr lang="ru-RU" dirty="0" err="1"/>
              <a:t>природних</a:t>
            </a:r>
            <a:r>
              <a:rPr lang="ru-RU" dirty="0"/>
              <a:t> </a:t>
            </a:r>
            <a:r>
              <a:rPr lang="ru-RU" dirty="0" smtClean="0"/>
              <a:t>вод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09" y="3212976"/>
            <a:ext cx="8556724" cy="3384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1339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96752"/>
            <a:ext cx="8640960" cy="3450696"/>
          </a:xfrm>
        </p:spPr>
        <p:txBody>
          <a:bodyPr>
            <a:normAutofit fontScale="25000" lnSpcReduction="20000"/>
          </a:bodyPr>
          <a:lstStyle/>
          <a:p>
            <a:pPr marL="109728" indent="0">
              <a:buNone/>
            </a:pPr>
            <a:r>
              <a:rPr lang="uk-UA" sz="7200" dirty="0" smtClean="0"/>
              <a:t> Основними </a:t>
            </a:r>
            <a:r>
              <a:rPr lang="uk-UA" sz="7200" dirty="0"/>
              <a:t>забруднювачами повітря Києва та Київської області є </a:t>
            </a:r>
            <a:r>
              <a:rPr lang="uk-UA" sz="7200" dirty="0" smtClean="0"/>
              <a:t>підприємства енергетики </a:t>
            </a:r>
            <a:r>
              <a:rPr lang="uk-UA" sz="7200" dirty="0"/>
              <a:t>(30%), хімічної та нафтохімічної (37%). </a:t>
            </a:r>
            <a:r>
              <a:rPr lang="ru-RU" sz="7200" dirty="0"/>
              <a:t>В атмосферному </a:t>
            </a:r>
            <a:r>
              <a:rPr lang="ru-RU" sz="7200" dirty="0" err="1"/>
              <a:t>повітрі</a:t>
            </a:r>
            <a:r>
              <a:rPr lang="ru-RU" sz="7200" dirty="0"/>
              <a:t> </a:t>
            </a:r>
            <a:r>
              <a:rPr lang="ru-RU" sz="7200" dirty="0" err="1"/>
              <a:t>визначається</a:t>
            </a:r>
            <a:r>
              <a:rPr lang="ru-RU" sz="7200" dirty="0"/>
              <a:t> </a:t>
            </a:r>
            <a:r>
              <a:rPr lang="ru-RU" sz="7200" dirty="0" err="1"/>
              <a:t>вміст</a:t>
            </a:r>
            <a:r>
              <a:rPr lang="ru-RU" sz="7200" dirty="0"/>
              <a:t> 39 </a:t>
            </a:r>
            <a:r>
              <a:rPr lang="ru-RU" sz="7200" dirty="0" err="1"/>
              <a:t>забруднюючих</a:t>
            </a:r>
            <a:r>
              <a:rPr lang="ru-RU" sz="7200" dirty="0"/>
              <a:t> </a:t>
            </a:r>
            <a:r>
              <a:rPr lang="ru-RU" sz="7200" dirty="0" err="1"/>
              <a:t>речовин</a:t>
            </a:r>
            <a:r>
              <a:rPr lang="ru-RU" sz="7200" dirty="0"/>
              <a:t>, </a:t>
            </a:r>
            <a:r>
              <a:rPr lang="ru-RU" sz="7200" dirty="0" err="1"/>
              <a:t>включаючи</a:t>
            </a:r>
            <a:r>
              <a:rPr lang="ru-RU" sz="7200" dirty="0"/>
              <a:t> </a:t>
            </a:r>
            <a:r>
              <a:rPr lang="ru-RU" sz="7200" dirty="0" err="1"/>
              <a:t>важкі</a:t>
            </a:r>
            <a:r>
              <a:rPr lang="ru-RU" sz="7200" dirty="0"/>
              <a:t> метали.</a:t>
            </a:r>
          </a:p>
          <a:p>
            <a:pPr marL="109728" indent="0">
              <a:buNone/>
            </a:pPr>
            <a:r>
              <a:rPr lang="ru-RU" sz="7200" dirty="0" smtClean="0"/>
              <a:t> </a:t>
            </a:r>
            <a:r>
              <a:rPr lang="ru-RU" sz="7200" dirty="0" err="1" smtClean="0"/>
              <a:t>Високий</a:t>
            </a:r>
            <a:r>
              <a:rPr lang="ru-RU" sz="7200" dirty="0" smtClean="0"/>
              <a:t> </a:t>
            </a:r>
            <a:r>
              <a:rPr lang="ru-RU" sz="7200" dirty="0" err="1"/>
              <a:t>рівень</a:t>
            </a:r>
            <a:r>
              <a:rPr lang="ru-RU" sz="7200" dirty="0"/>
              <a:t> </a:t>
            </a:r>
            <a:r>
              <a:rPr lang="ru-RU" sz="7200" dirty="0" err="1"/>
              <a:t>забруднення</a:t>
            </a:r>
            <a:r>
              <a:rPr lang="ru-RU" sz="7200" dirty="0"/>
              <a:t> у </a:t>
            </a:r>
            <a:r>
              <a:rPr lang="ru-RU" sz="7200" dirty="0" err="1"/>
              <a:t>Київській</a:t>
            </a:r>
            <a:r>
              <a:rPr lang="ru-RU" sz="7200" dirty="0"/>
              <a:t> </a:t>
            </a:r>
            <a:r>
              <a:rPr lang="ru-RU" sz="7200" dirty="0" err="1"/>
              <a:t>області</a:t>
            </a:r>
            <a:r>
              <a:rPr lang="ru-RU" sz="7200" dirty="0"/>
              <a:t> </a:t>
            </a:r>
            <a:r>
              <a:rPr lang="ru-RU" sz="7200" dirty="0" err="1"/>
              <a:t>обумовлений</a:t>
            </a:r>
            <a:r>
              <a:rPr lang="ru-RU" sz="7200" dirty="0"/>
              <a:t> </a:t>
            </a:r>
            <a:r>
              <a:rPr lang="ru-RU" sz="7200" dirty="0" err="1"/>
              <a:t>здебільшого</a:t>
            </a:r>
            <a:r>
              <a:rPr lang="ru-RU" sz="7200" dirty="0"/>
              <a:t> </a:t>
            </a:r>
            <a:r>
              <a:rPr lang="ru-RU" sz="7200" dirty="0" err="1"/>
              <a:t>підвищеним</a:t>
            </a:r>
            <a:r>
              <a:rPr lang="ru-RU" sz="7200" dirty="0"/>
              <a:t> </a:t>
            </a:r>
            <a:r>
              <a:rPr lang="ru-RU" sz="7200" dirty="0" err="1"/>
              <a:t>вмістом</a:t>
            </a:r>
            <a:r>
              <a:rPr lang="ru-RU" sz="7200" dirty="0"/>
              <a:t> у </a:t>
            </a:r>
            <a:r>
              <a:rPr lang="ru-RU" sz="7200" dirty="0" err="1"/>
              <a:t>повітрі</a:t>
            </a:r>
            <a:r>
              <a:rPr lang="ru-RU" sz="7200" dirty="0"/>
              <a:t> </a:t>
            </a:r>
            <a:r>
              <a:rPr lang="ru-RU" sz="7200" dirty="0" err="1"/>
              <a:t>специфічних</a:t>
            </a:r>
            <a:r>
              <a:rPr lang="ru-RU" sz="7200" dirty="0"/>
              <a:t> </a:t>
            </a:r>
            <a:r>
              <a:rPr lang="ru-RU" sz="7200" dirty="0" err="1"/>
              <a:t>шкідливих</a:t>
            </a:r>
            <a:r>
              <a:rPr lang="ru-RU" sz="7200" dirty="0"/>
              <a:t> </a:t>
            </a:r>
            <a:r>
              <a:rPr lang="ru-RU" sz="7200" dirty="0" err="1"/>
              <a:t>речовин</a:t>
            </a:r>
            <a:r>
              <a:rPr lang="ru-RU" sz="7200" dirty="0"/>
              <a:t>, а </a:t>
            </a:r>
            <a:r>
              <a:rPr lang="ru-RU" sz="7200" dirty="0" err="1"/>
              <a:t>також</a:t>
            </a:r>
            <a:r>
              <a:rPr lang="ru-RU" sz="7200" dirty="0"/>
              <a:t> </a:t>
            </a:r>
            <a:r>
              <a:rPr lang="ru-RU" sz="7200" dirty="0" err="1"/>
              <a:t>вмістом</a:t>
            </a:r>
            <a:r>
              <a:rPr lang="ru-RU" sz="7200" dirty="0"/>
              <a:t> </a:t>
            </a:r>
            <a:r>
              <a:rPr lang="ru-RU" sz="7200" dirty="0" err="1"/>
              <a:t>двоокису</a:t>
            </a:r>
            <a:r>
              <a:rPr lang="ru-RU" sz="7200" dirty="0"/>
              <a:t> азоту і пилу. </a:t>
            </a:r>
          </a:p>
          <a:p>
            <a:pPr marL="109728" indent="0">
              <a:buNone/>
            </a:pPr>
            <a:r>
              <a:rPr lang="ru-RU" sz="7200" dirty="0" smtClean="0"/>
              <a:t> </a:t>
            </a:r>
            <a:r>
              <a:rPr lang="ru-RU" sz="7200" dirty="0" err="1" smtClean="0"/>
              <a:t>Також</a:t>
            </a:r>
            <a:r>
              <a:rPr lang="ru-RU" sz="7200" dirty="0" smtClean="0"/>
              <a:t> </a:t>
            </a:r>
            <a:r>
              <a:rPr lang="ru-RU" sz="7200" dirty="0" err="1"/>
              <a:t>могутнім</a:t>
            </a:r>
            <a:r>
              <a:rPr lang="ru-RU" sz="7200" dirty="0"/>
              <a:t> </a:t>
            </a:r>
            <a:r>
              <a:rPr lang="ru-RU" sz="7200" dirty="0" err="1"/>
              <a:t>постачальником</a:t>
            </a:r>
            <a:r>
              <a:rPr lang="ru-RU" sz="7200" dirty="0"/>
              <a:t> </a:t>
            </a:r>
            <a:r>
              <a:rPr lang="ru-RU" sz="7200" dirty="0" err="1"/>
              <a:t>шкідливих</a:t>
            </a:r>
            <a:r>
              <a:rPr lang="ru-RU" sz="7200" dirty="0"/>
              <a:t> </a:t>
            </a:r>
            <a:r>
              <a:rPr lang="ru-RU" sz="7200" dirty="0" err="1"/>
              <a:t>викидів</a:t>
            </a:r>
            <a:r>
              <a:rPr lang="ru-RU" sz="7200" dirty="0"/>
              <a:t> є </a:t>
            </a:r>
            <a:r>
              <a:rPr lang="ru-RU" sz="7200" dirty="0" err="1" smtClean="0"/>
              <a:t>хімічна</a:t>
            </a:r>
            <a:r>
              <a:rPr lang="ru-RU" sz="7200" dirty="0" smtClean="0"/>
              <a:t> </a:t>
            </a:r>
            <a:r>
              <a:rPr lang="ru-RU" sz="7200" dirty="0" err="1"/>
              <a:t>промисловість</a:t>
            </a:r>
            <a:r>
              <a:rPr lang="ru-RU" sz="7200" dirty="0"/>
              <a:t>, яка </a:t>
            </a:r>
            <a:r>
              <a:rPr lang="ru-RU" sz="7200" dirty="0" err="1"/>
              <a:t>розвивається</a:t>
            </a:r>
            <a:r>
              <a:rPr lang="ru-RU" sz="7200" dirty="0"/>
              <a:t> в </a:t>
            </a:r>
            <a:r>
              <a:rPr lang="ru-RU" sz="7200" dirty="0" err="1"/>
              <a:t>столиці</a:t>
            </a:r>
            <a:r>
              <a:rPr lang="ru-RU" sz="7200" dirty="0"/>
              <a:t> </a:t>
            </a:r>
            <a:r>
              <a:rPr lang="ru-RU" sz="7200" dirty="0" err="1"/>
              <a:t>досить</a:t>
            </a:r>
            <a:r>
              <a:rPr lang="ru-RU" sz="7200" dirty="0"/>
              <a:t> </a:t>
            </a:r>
            <a:r>
              <a:rPr lang="ru-RU" sz="7200" dirty="0" err="1"/>
              <a:t>швидко</a:t>
            </a:r>
            <a:r>
              <a:rPr lang="ru-RU" sz="7200" dirty="0"/>
              <a:t>. В </a:t>
            </a:r>
            <a:r>
              <a:rPr lang="ru-RU" sz="7200" dirty="0" err="1"/>
              <a:t>складі</a:t>
            </a:r>
            <a:r>
              <a:rPr lang="ru-RU" sz="7200" dirty="0"/>
              <a:t> </a:t>
            </a:r>
            <a:r>
              <a:rPr lang="ru-RU" sz="7200" dirty="0" err="1"/>
              <a:t>шкідливих</a:t>
            </a:r>
            <a:r>
              <a:rPr lang="ru-RU" sz="7200" dirty="0"/>
              <a:t> </a:t>
            </a:r>
            <a:r>
              <a:rPr lang="ru-RU" sz="7200" dirty="0" err="1"/>
              <a:t>надходжень</a:t>
            </a:r>
            <a:r>
              <a:rPr lang="ru-RU" sz="7200" dirty="0"/>
              <a:t> в атмосферу </a:t>
            </a:r>
            <a:r>
              <a:rPr lang="ru-RU" sz="7200" dirty="0" err="1"/>
              <a:t>знаходяться</a:t>
            </a:r>
            <a:r>
              <a:rPr lang="ru-RU" sz="7200" dirty="0"/>
              <a:t> </a:t>
            </a:r>
            <a:r>
              <a:rPr lang="ru-RU" sz="7200" dirty="0" err="1"/>
              <a:t>майже</a:t>
            </a:r>
            <a:r>
              <a:rPr lang="ru-RU" sz="7200" dirty="0"/>
              <a:t> </a:t>
            </a:r>
            <a:r>
              <a:rPr lang="ru-RU" sz="7200" dirty="0" err="1"/>
              <a:t>всі</a:t>
            </a:r>
            <a:r>
              <a:rPr lang="ru-RU" sz="7200" dirty="0"/>
              <a:t> </a:t>
            </a:r>
            <a:r>
              <a:rPr lang="ru-RU" sz="7200" dirty="0" err="1"/>
              <a:t>хімічні</a:t>
            </a:r>
            <a:r>
              <a:rPr lang="ru-RU" sz="7200" dirty="0"/>
              <a:t> </a:t>
            </a:r>
            <a:r>
              <a:rPr lang="ru-RU" sz="7200" dirty="0" err="1"/>
              <a:t>забруднювачі</a:t>
            </a:r>
            <a:r>
              <a:rPr lang="ru-RU" sz="7200" dirty="0"/>
              <a:t> </a:t>
            </a:r>
            <a:r>
              <a:rPr lang="ru-RU" sz="7200" dirty="0" err="1"/>
              <a:t>повітря</a:t>
            </a:r>
            <a:r>
              <a:rPr lang="ru-RU" sz="7200" dirty="0"/>
              <a:t>: </a:t>
            </a:r>
            <a:r>
              <a:rPr lang="ru-RU" sz="7200" dirty="0" err="1"/>
              <a:t>сірковуглець</a:t>
            </a:r>
            <a:r>
              <a:rPr lang="ru-RU" sz="7200" dirty="0"/>
              <a:t>, </a:t>
            </a:r>
            <a:r>
              <a:rPr lang="ru-RU" sz="7200" dirty="0" err="1"/>
              <a:t>сірководень</a:t>
            </a:r>
            <a:r>
              <a:rPr lang="ru-RU" sz="7200" dirty="0"/>
              <a:t>, </a:t>
            </a:r>
            <a:r>
              <a:rPr lang="ru-RU" sz="7200" dirty="0" err="1"/>
              <a:t>сірчистий</a:t>
            </a:r>
            <a:r>
              <a:rPr lang="ru-RU" sz="7200" dirty="0"/>
              <a:t> газ, фтор, хлор, </a:t>
            </a:r>
            <a:r>
              <a:rPr lang="ru-RU" sz="7200" dirty="0" err="1"/>
              <a:t>фтористі</a:t>
            </a:r>
            <a:r>
              <a:rPr lang="ru-RU" sz="7200" dirty="0"/>
              <a:t> </a:t>
            </a:r>
            <a:r>
              <a:rPr lang="ru-RU" sz="7200" dirty="0" err="1"/>
              <a:t>сполуки</a:t>
            </a:r>
            <a:r>
              <a:rPr lang="ru-RU" sz="7200" dirty="0"/>
              <a:t>, </a:t>
            </a:r>
            <a:r>
              <a:rPr lang="ru-RU" sz="7200" dirty="0" err="1"/>
              <a:t>оксиди</a:t>
            </a:r>
            <a:r>
              <a:rPr lang="ru-RU" sz="7200" dirty="0"/>
              <a:t> азоту </a:t>
            </a:r>
            <a:r>
              <a:rPr lang="ru-RU" sz="7200" dirty="0" err="1"/>
              <a:t>тощо</a:t>
            </a:r>
            <a:r>
              <a:rPr lang="ru-RU" sz="7200" dirty="0"/>
              <a:t>. Характерно, </a:t>
            </a:r>
            <a:r>
              <a:rPr lang="ru-RU" sz="7200" dirty="0" err="1"/>
              <a:t>що</a:t>
            </a:r>
            <a:r>
              <a:rPr lang="ru-RU" sz="7200" dirty="0"/>
              <a:t> </a:t>
            </a:r>
            <a:r>
              <a:rPr lang="ru-RU" sz="7200" dirty="0" err="1"/>
              <a:t>ці</a:t>
            </a:r>
            <a:r>
              <a:rPr lang="ru-RU" sz="7200" dirty="0"/>
              <a:t> </a:t>
            </a:r>
            <a:r>
              <a:rPr lang="ru-RU" sz="7200" dirty="0" err="1"/>
              <a:t>сполуки</a:t>
            </a:r>
            <a:r>
              <a:rPr lang="ru-RU" sz="7200" dirty="0"/>
              <a:t> </a:t>
            </a:r>
            <a:r>
              <a:rPr lang="ru-RU" sz="7200" dirty="0" err="1"/>
              <a:t>під</a:t>
            </a:r>
            <a:r>
              <a:rPr lang="ru-RU" sz="7200" dirty="0"/>
              <a:t> час </a:t>
            </a:r>
            <a:r>
              <a:rPr lang="ru-RU" sz="7200" dirty="0" err="1"/>
              <a:t>хімічних</a:t>
            </a:r>
            <a:r>
              <a:rPr lang="ru-RU" sz="7200" dirty="0"/>
              <a:t> </a:t>
            </a:r>
            <a:r>
              <a:rPr lang="ru-RU" sz="7200" dirty="0" err="1"/>
              <a:t>реакцій</a:t>
            </a:r>
            <a:r>
              <a:rPr lang="ru-RU" sz="7200" dirty="0"/>
              <a:t> </a:t>
            </a:r>
            <a:r>
              <a:rPr lang="ru-RU" sz="7200" dirty="0" err="1"/>
              <a:t>можуть</a:t>
            </a:r>
            <a:r>
              <a:rPr lang="ru-RU" sz="7200" dirty="0"/>
              <a:t> </a:t>
            </a:r>
            <a:r>
              <a:rPr lang="ru-RU" sz="7200" dirty="0" err="1"/>
              <a:t>створювати</a:t>
            </a:r>
            <a:r>
              <a:rPr lang="ru-RU" sz="7200" dirty="0"/>
              <a:t> </a:t>
            </a:r>
            <a:r>
              <a:rPr lang="ru-RU" sz="7200" dirty="0" err="1"/>
              <a:t>високі</a:t>
            </a:r>
            <a:r>
              <a:rPr lang="ru-RU" sz="7200" dirty="0"/>
              <a:t> </a:t>
            </a:r>
            <a:r>
              <a:rPr lang="ru-RU" sz="7200" dirty="0" err="1"/>
              <a:t>концентрації</a:t>
            </a:r>
            <a:r>
              <a:rPr lang="ru-RU" sz="7200" dirty="0"/>
              <a:t> </a:t>
            </a:r>
            <a:r>
              <a:rPr lang="ru-RU" sz="7200" dirty="0" err="1"/>
              <a:t>високотоксичних</a:t>
            </a:r>
            <a:r>
              <a:rPr lang="ru-RU" sz="7200" dirty="0"/>
              <a:t> </a:t>
            </a:r>
            <a:r>
              <a:rPr lang="ru-RU" sz="7200" dirty="0" err="1"/>
              <a:t>сполук</a:t>
            </a:r>
            <a:r>
              <a:rPr lang="ru-RU" sz="7200" dirty="0"/>
              <a:t>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600" dirty="0"/>
              <a:t>Стан </a:t>
            </a:r>
            <a:r>
              <a:rPr lang="ru-RU" sz="4600" dirty="0" err="1"/>
              <a:t>повітряного</a:t>
            </a:r>
            <a:r>
              <a:rPr lang="ru-RU" sz="4600" dirty="0"/>
              <a:t> </a:t>
            </a:r>
            <a:r>
              <a:rPr lang="ru-RU" sz="4600" dirty="0" err="1" smtClean="0"/>
              <a:t>середовища</a:t>
            </a:r>
            <a:r>
              <a:rPr lang="ru-RU" dirty="0" smtClean="0"/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09120"/>
            <a:ext cx="3937450" cy="2257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509120"/>
            <a:ext cx="3687833" cy="2257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5546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5001" y="764704"/>
            <a:ext cx="8229600" cy="1252728"/>
          </a:xfrm>
        </p:spPr>
        <p:txBody>
          <a:bodyPr>
            <a:noAutofit/>
          </a:bodyPr>
          <a:lstStyle/>
          <a:p>
            <a:pPr algn="ctr"/>
            <a:r>
              <a:rPr lang="uk-UA" sz="4400" b="1" dirty="0"/>
              <a:t>ТОП-10 екологічно небезпечних об'єктів Києва</a:t>
            </a:r>
            <a:r>
              <a:rPr lang="ru-RU" sz="5400" dirty="0"/>
              <a:t/>
            </a:r>
            <a:br>
              <a:rPr lang="ru-RU" sz="5400" dirty="0"/>
            </a:br>
            <a:endParaRPr lang="ru-RU" sz="5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846" y="1814781"/>
            <a:ext cx="7056784" cy="47855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8249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ru-RU" sz="1800" dirty="0" smtClean="0"/>
              <a:t> Завод </a:t>
            </a:r>
            <a:r>
              <a:rPr lang="ru-RU" sz="1800" dirty="0"/>
              <a:t>по праву </a:t>
            </a:r>
            <a:r>
              <a:rPr lang="ru-RU" sz="1800" dirty="0" err="1"/>
              <a:t>називають</a:t>
            </a:r>
            <a:r>
              <a:rPr lang="ru-RU" sz="1800" dirty="0"/>
              <a:t> «</a:t>
            </a:r>
            <a:r>
              <a:rPr lang="ru-RU" sz="1800" dirty="0" err="1"/>
              <a:t>ртутним</a:t>
            </a:r>
            <a:r>
              <a:rPr lang="ru-RU" sz="1800" dirty="0"/>
              <a:t> </a:t>
            </a:r>
            <a:r>
              <a:rPr lang="ru-RU" sz="1800" dirty="0" err="1"/>
              <a:t>Чорнобилем</a:t>
            </a:r>
            <a:r>
              <a:rPr lang="ru-RU" sz="1800" dirty="0"/>
              <a:t>». </a:t>
            </a:r>
            <a:r>
              <a:rPr lang="ru-RU" sz="1800" dirty="0" err="1" smtClean="0"/>
              <a:t>Це</a:t>
            </a:r>
            <a:r>
              <a:rPr lang="ru-RU" sz="1800" dirty="0" smtClean="0"/>
              <a:t> </a:t>
            </a:r>
            <a:r>
              <a:rPr lang="ru-RU" sz="1800" dirty="0"/>
              <a:t>при тому,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 smtClean="0"/>
              <a:t>звідти</a:t>
            </a:r>
            <a:r>
              <a:rPr lang="ru-RU" sz="1800" dirty="0" smtClean="0"/>
              <a:t> </a:t>
            </a:r>
            <a:r>
              <a:rPr lang="ru-RU" sz="1800" dirty="0" err="1" smtClean="0"/>
              <a:t>було</a:t>
            </a:r>
            <a:r>
              <a:rPr lang="ru-RU" sz="1800" dirty="0" smtClean="0"/>
              <a:t> </a:t>
            </a:r>
            <a:r>
              <a:rPr lang="ru-RU" sz="1800" dirty="0" err="1"/>
              <a:t>вилучено</a:t>
            </a:r>
            <a:r>
              <a:rPr lang="ru-RU" sz="1800" dirty="0"/>
              <a:t> </a:t>
            </a:r>
            <a:r>
              <a:rPr lang="ru-RU" sz="1800" dirty="0" err="1"/>
              <a:t>понад</a:t>
            </a:r>
            <a:r>
              <a:rPr lang="ru-RU" sz="1800" dirty="0"/>
              <a:t> 120 тонн </a:t>
            </a:r>
            <a:r>
              <a:rPr lang="ru-RU" sz="1800" dirty="0" err="1"/>
              <a:t>ртуті</a:t>
            </a:r>
            <a:r>
              <a:rPr lang="ru-RU" sz="1800" dirty="0"/>
              <a:t>. Головне </a:t>
            </a:r>
            <a:r>
              <a:rPr lang="ru-RU" sz="1800" dirty="0" err="1"/>
              <a:t>управління</a:t>
            </a:r>
            <a:r>
              <a:rPr lang="ru-RU" sz="1800" dirty="0"/>
              <a:t> </a:t>
            </a:r>
            <a:r>
              <a:rPr lang="ru-RU" sz="1800" dirty="0" err="1"/>
              <a:t>екології</a:t>
            </a:r>
            <a:r>
              <a:rPr lang="ru-RU" sz="1800" dirty="0"/>
              <a:t> та </a:t>
            </a:r>
            <a:r>
              <a:rPr lang="ru-RU" sz="1800" dirty="0" err="1"/>
              <a:t>охорони</a:t>
            </a:r>
            <a:r>
              <a:rPr lang="ru-RU" sz="1800" dirty="0"/>
              <a:t> </a:t>
            </a:r>
            <a:r>
              <a:rPr lang="ru-RU" sz="1800" dirty="0" err="1"/>
              <a:t>природних</a:t>
            </a:r>
            <a:r>
              <a:rPr lang="ru-RU" sz="1800" dirty="0"/>
              <a:t> </a:t>
            </a:r>
            <a:r>
              <a:rPr lang="ru-RU" sz="1800" dirty="0" err="1"/>
              <a:t>ресурсів</a:t>
            </a:r>
            <a:r>
              <a:rPr lang="ru-RU" sz="1800" dirty="0"/>
              <a:t> не </a:t>
            </a:r>
            <a:r>
              <a:rPr lang="ru-RU" sz="1800" dirty="0" err="1"/>
              <a:t>рекомендує</a:t>
            </a:r>
            <a:r>
              <a:rPr lang="ru-RU" sz="1800" dirty="0"/>
              <a:t> </a:t>
            </a:r>
            <a:r>
              <a:rPr lang="ru-RU" sz="1800" dirty="0" err="1"/>
              <a:t>знаходиться</a:t>
            </a:r>
            <a:r>
              <a:rPr lang="ru-RU" sz="1800" dirty="0"/>
              <a:t> </a:t>
            </a:r>
            <a:r>
              <a:rPr lang="ru-RU" sz="1800" dirty="0" err="1"/>
              <a:t>ближче</a:t>
            </a:r>
            <a:r>
              <a:rPr lang="ru-RU" sz="1800" dirty="0"/>
              <a:t> </a:t>
            </a:r>
            <a:r>
              <a:rPr lang="ru-RU" sz="1800" dirty="0" err="1"/>
              <a:t>ніж</a:t>
            </a:r>
            <a:r>
              <a:rPr lang="ru-RU" sz="1800" dirty="0"/>
              <a:t> за </a:t>
            </a:r>
            <a:r>
              <a:rPr lang="ru-RU" sz="1800" dirty="0" err="1"/>
              <a:t>кілометр</a:t>
            </a:r>
            <a:r>
              <a:rPr lang="ru-RU" sz="1800" dirty="0"/>
              <a:t> </a:t>
            </a:r>
            <a:r>
              <a:rPr lang="ru-RU" sz="1800" dirty="0" err="1"/>
              <a:t>від</a:t>
            </a:r>
            <a:r>
              <a:rPr lang="ru-RU" sz="1800" dirty="0"/>
              <a:t> заводу. </a:t>
            </a:r>
            <a:r>
              <a:rPr lang="ru-RU" sz="1800" dirty="0" err="1"/>
              <a:t>Цікаво</a:t>
            </a:r>
            <a:r>
              <a:rPr lang="ru-RU" sz="1800" dirty="0"/>
              <a:t>, </a:t>
            </a:r>
            <a:r>
              <a:rPr lang="ru-RU" sz="1800" dirty="0" err="1"/>
              <a:t>що</a:t>
            </a:r>
            <a:r>
              <a:rPr lang="ru-RU" sz="1800" dirty="0"/>
              <a:t> завод </a:t>
            </a:r>
            <a:r>
              <a:rPr lang="ru-RU" sz="1800" dirty="0" err="1"/>
              <a:t>закрили</a:t>
            </a:r>
            <a:r>
              <a:rPr lang="ru-RU" sz="1800" dirty="0"/>
              <a:t> не через </a:t>
            </a:r>
            <a:r>
              <a:rPr lang="ru-RU" sz="1800" dirty="0" err="1"/>
              <a:t>екологічні</a:t>
            </a:r>
            <a:r>
              <a:rPr lang="ru-RU" sz="1800" dirty="0"/>
              <a:t> </a:t>
            </a:r>
            <a:r>
              <a:rPr lang="ru-RU" sz="1800" dirty="0" err="1"/>
              <a:t>міркувань</a:t>
            </a:r>
            <a:r>
              <a:rPr lang="ru-RU" sz="1800" dirty="0"/>
              <a:t>: </a:t>
            </a:r>
            <a:r>
              <a:rPr lang="ru-RU" sz="1800" dirty="0" err="1"/>
              <a:t>виробник</a:t>
            </a:r>
            <a:r>
              <a:rPr lang="ru-RU" sz="1800" dirty="0"/>
              <a:t> </a:t>
            </a:r>
            <a:r>
              <a:rPr lang="ru-RU" sz="1800" dirty="0" err="1"/>
              <a:t>гербіцидів</a:t>
            </a:r>
            <a:r>
              <a:rPr lang="ru-RU" sz="1800" dirty="0"/>
              <a:t> та ДДТ </a:t>
            </a:r>
            <a:r>
              <a:rPr lang="ru-RU" sz="1800" dirty="0" err="1"/>
              <a:t>збанкрутував</a:t>
            </a:r>
            <a:r>
              <a:rPr lang="ru-RU" sz="1800" dirty="0"/>
              <a:t> у </a:t>
            </a:r>
            <a:r>
              <a:rPr lang="ru-RU" sz="1800" dirty="0" err="1"/>
              <a:t>середині</a:t>
            </a:r>
            <a:r>
              <a:rPr lang="ru-RU" sz="1800" dirty="0"/>
              <a:t> 90-х. </a:t>
            </a:r>
            <a:r>
              <a:rPr lang="ru-RU" sz="1800" dirty="0" err="1"/>
              <a:t>Цей</a:t>
            </a:r>
            <a:r>
              <a:rPr lang="ru-RU" sz="1800" dirty="0"/>
              <a:t> </a:t>
            </a:r>
            <a:r>
              <a:rPr lang="ru-RU" sz="1800" dirty="0" err="1"/>
              <a:t>об'єкт</a:t>
            </a:r>
            <a:r>
              <a:rPr lang="ru-RU" sz="1800" dirty="0"/>
              <a:t> не </a:t>
            </a:r>
            <a:r>
              <a:rPr lang="ru-RU" sz="1800" dirty="0" err="1"/>
              <a:t>був</a:t>
            </a:r>
            <a:r>
              <a:rPr lang="ru-RU" sz="1800" dirty="0"/>
              <a:t> включений до списку </a:t>
            </a:r>
            <a:r>
              <a:rPr lang="ru-RU" sz="1800" dirty="0" err="1"/>
              <a:t>Держуправління</a:t>
            </a:r>
            <a:r>
              <a:rPr lang="ru-RU" sz="1800" dirty="0"/>
              <a:t> </a:t>
            </a:r>
            <a:r>
              <a:rPr lang="ru-RU" sz="1800" dirty="0" err="1"/>
              <a:t>охорони</a:t>
            </a:r>
            <a:r>
              <a:rPr lang="ru-RU" sz="1800" dirty="0"/>
              <a:t> </a:t>
            </a:r>
            <a:r>
              <a:rPr lang="ru-RU" sz="1800" dirty="0" err="1"/>
              <a:t>навколишнього</a:t>
            </a:r>
            <a:r>
              <a:rPr lang="ru-RU" sz="1800" dirty="0"/>
              <a:t> </a:t>
            </a:r>
            <a:r>
              <a:rPr lang="ru-RU" sz="1800" dirty="0" err="1"/>
              <a:t>середовища</a:t>
            </a:r>
            <a:r>
              <a:rPr lang="ru-RU" sz="1800" dirty="0"/>
              <a:t>.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/>
              <a:t>1. Завод «Радикал» (метро «</a:t>
            </a:r>
            <a:r>
              <a:rPr lang="ru-RU" sz="2800" dirty="0" err="1"/>
              <a:t>Лісова</a:t>
            </a:r>
            <a:r>
              <a:rPr lang="ru-RU" sz="2800" dirty="0"/>
              <a:t>», </a:t>
            </a:r>
            <a:r>
              <a:rPr lang="ru-RU" sz="2800" dirty="0" err="1"/>
              <a:t>Дарницький</a:t>
            </a:r>
            <a:r>
              <a:rPr lang="ru-RU" sz="2800" dirty="0"/>
              <a:t> р-н)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33056"/>
            <a:ext cx="4104455" cy="2736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3" y="3933056"/>
            <a:ext cx="3533775" cy="228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36096" y="6338037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err="1" smtClean="0"/>
              <a:t>Демеркуризація</a:t>
            </a:r>
            <a:r>
              <a:rPr lang="uk-UA" sz="1600" dirty="0" smtClean="0"/>
              <a:t> в 2007 р.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20359342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ru-RU" sz="1800" dirty="0"/>
              <a:t> </a:t>
            </a:r>
            <a:r>
              <a:rPr lang="ru-RU" sz="1800" dirty="0" err="1" smtClean="0"/>
              <a:t>Звалище</a:t>
            </a:r>
            <a:r>
              <a:rPr lang="ru-RU" sz="1800" dirty="0" smtClean="0"/>
              <a:t> </a:t>
            </a:r>
            <a:r>
              <a:rPr lang="ru-RU" sz="1800" dirty="0" err="1"/>
              <a:t>приймає</a:t>
            </a:r>
            <a:r>
              <a:rPr lang="ru-RU" sz="1800" dirty="0"/>
              <a:t> </a:t>
            </a:r>
            <a:r>
              <a:rPr lang="ru-RU" sz="1800" dirty="0" err="1"/>
              <a:t>від</a:t>
            </a:r>
            <a:r>
              <a:rPr lang="ru-RU" sz="1800" dirty="0"/>
              <a:t> 40 до 60% столичного </a:t>
            </a:r>
            <a:r>
              <a:rPr lang="ru-RU" sz="1800" dirty="0" err="1"/>
              <a:t>сміття</a:t>
            </a:r>
            <a:r>
              <a:rPr lang="ru-RU" sz="1800" dirty="0"/>
              <a:t>. З 1999 р. там </a:t>
            </a:r>
            <a:r>
              <a:rPr lang="ru-RU" sz="1800" dirty="0" err="1"/>
              <a:t>працює</a:t>
            </a:r>
            <a:r>
              <a:rPr lang="ru-RU" sz="1800" dirty="0"/>
              <a:t> установка для </a:t>
            </a:r>
            <a:r>
              <a:rPr lang="ru-RU" sz="1800" dirty="0" err="1"/>
              <a:t>очищення</a:t>
            </a:r>
            <a:r>
              <a:rPr lang="ru-RU" sz="1800" dirty="0"/>
              <a:t> </a:t>
            </a:r>
            <a:r>
              <a:rPr lang="ru-RU" sz="1800" dirty="0" err="1"/>
              <a:t>фільтрату</a:t>
            </a:r>
            <a:r>
              <a:rPr lang="ru-RU" sz="1800" dirty="0"/>
              <a:t>. </a:t>
            </a:r>
            <a:r>
              <a:rPr lang="ru-RU" sz="1800" dirty="0" err="1"/>
              <a:t>Також</a:t>
            </a:r>
            <a:r>
              <a:rPr lang="ru-RU" sz="1800" dirty="0"/>
              <a:t> на </a:t>
            </a:r>
            <a:r>
              <a:rPr lang="ru-RU" sz="1800" dirty="0" err="1"/>
              <a:t>полігоні</a:t>
            </a:r>
            <a:r>
              <a:rPr lang="ru-RU" sz="1800" dirty="0"/>
              <a:t> </a:t>
            </a:r>
            <a:r>
              <a:rPr lang="ru-RU" sz="1800" dirty="0" err="1"/>
              <a:t>був</a:t>
            </a:r>
            <a:r>
              <a:rPr lang="ru-RU" sz="1800" dirty="0"/>
              <a:t> </a:t>
            </a:r>
            <a:r>
              <a:rPr lang="ru-RU" sz="1800" dirty="0" err="1"/>
              <a:t>побудований</a:t>
            </a:r>
            <a:r>
              <a:rPr lang="ru-RU" sz="1800" dirty="0"/>
              <a:t> цех для </a:t>
            </a:r>
            <a:r>
              <a:rPr lang="ru-RU" sz="1800" dirty="0" err="1"/>
              <a:t>переробки</a:t>
            </a:r>
            <a:r>
              <a:rPr lang="ru-RU" sz="1800" dirty="0"/>
              <a:t> </a:t>
            </a:r>
            <a:r>
              <a:rPr lang="ru-RU" sz="1800" dirty="0" err="1"/>
              <a:t>відходів</a:t>
            </a:r>
            <a:r>
              <a:rPr lang="ru-RU" sz="1800" dirty="0"/>
              <a:t> </a:t>
            </a:r>
            <a:r>
              <a:rPr lang="ru-RU" sz="1800" dirty="0" err="1"/>
              <a:t>потужністю</a:t>
            </a:r>
            <a:r>
              <a:rPr lang="ru-RU" sz="1800" dirty="0"/>
              <a:t> 400 </a:t>
            </a:r>
            <a:r>
              <a:rPr lang="ru-RU" sz="1800" dirty="0" err="1"/>
              <a:t>кубометрів</a:t>
            </a:r>
            <a:r>
              <a:rPr lang="ru-RU" sz="1800" dirty="0"/>
              <a:t> на </a:t>
            </a:r>
            <a:r>
              <a:rPr lang="ru-RU" sz="1800" dirty="0" err="1"/>
              <a:t>добу</a:t>
            </a:r>
            <a:r>
              <a:rPr lang="ru-RU" sz="1800" dirty="0"/>
              <a:t>, але на </a:t>
            </a:r>
            <a:r>
              <a:rPr lang="ru-RU" sz="1800" dirty="0" err="1"/>
              <a:t>повну</a:t>
            </a:r>
            <a:r>
              <a:rPr lang="ru-RU" sz="1800" dirty="0"/>
              <a:t> силу </a:t>
            </a:r>
            <a:r>
              <a:rPr lang="ru-RU" sz="1800" dirty="0" err="1"/>
              <a:t>він</a:t>
            </a:r>
            <a:r>
              <a:rPr lang="ru-RU" sz="1800" dirty="0"/>
              <a:t> так і не </a:t>
            </a:r>
            <a:r>
              <a:rPr lang="ru-RU" sz="1800" dirty="0" err="1"/>
              <a:t>був</a:t>
            </a:r>
            <a:r>
              <a:rPr lang="ru-RU" sz="1800" dirty="0"/>
              <a:t> </a:t>
            </a:r>
            <a:r>
              <a:rPr lang="ru-RU" sz="1800" dirty="0" err="1"/>
              <a:t>запущений</a:t>
            </a:r>
            <a:r>
              <a:rPr lang="ru-RU" sz="1800" dirty="0"/>
              <a:t> через </a:t>
            </a:r>
            <a:r>
              <a:rPr lang="ru-RU" sz="1800" dirty="0" err="1"/>
              <a:t>нестачу</a:t>
            </a:r>
            <a:r>
              <a:rPr lang="ru-RU" sz="1800" dirty="0"/>
              <a:t> </a:t>
            </a:r>
            <a:r>
              <a:rPr lang="ru-RU" sz="1800" dirty="0" err="1"/>
              <a:t>фінансування</a:t>
            </a:r>
            <a:r>
              <a:rPr lang="ru-RU" sz="1800" dirty="0"/>
              <a:t>. </a:t>
            </a:r>
            <a:r>
              <a:rPr lang="ru-RU" sz="1800" dirty="0" err="1"/>
              <a:t>Оскільки</a:t>
            </a:r>
            <a:r>
              <a:rPr lang="ru-RU" sz="1800" dirty="0"/>
              <a:t> весь </a:t>
            </a:r>
            <a:r>
              <a:rPr lang="ru-RU" sz="1800" dirty="0" err="1"/>
              <a:t>фільтрат</a:t>
            </a:r>
            <a:r>
              <a:rPr lang="ru-RU" sz="1800" dirty="0"/>
              <a:t> </a:t>
            </a:r>
            <a:r>
              <a:rPr lang="ru-RU" sz="1800" dirty="0" err="1"/>
              <a:t>переробляти</a:t>
            </a:r>
            <a:r>
              <a:rPr lang="ru-RU" sz="1800" dirty="0"/>
              <a:t> не </a:t>
            </a:r>
            <a:r>
              <a:rPr lang="ru-RU" sz="1800" dirty="0" err="1"/>
              <a:t>вдається</a:t>
            </a:r>
            <a:r>
              <a:rPr lang="ru-RU" sz="1800" dirty="0"/>
              <a:t>, </a:t>
            </a:r>
            <a:r>
              <a:rPr lang="ru-RU" sz="1800" dirty="0" err="1"/>
              <a:t>частина</a:t>
            </a:r>
            <a:r>
              <a:rPr lang="ru-RU" sz="1800" dirty="0"/>
              <a:t> </a:t>
            </a:r>
            <a:r>
              <a:rPr lang="ru-RU" sz="1800" dirty="0" err="1"/>
              <a:t>його</a:t>
            </a:r>
            <a:r>
              <a:rPr lang="ru-RU" sz="1800" dirty="0"/>
              <a:t> </a:t>
            </a:r>
            <a:r>
              <a:rPr lang="ru-RU" sz="1800" dirty="0" err="1"/>
              <a:t>потрапляє</a:t>
            </a:r>
            <a:r>
              <a:rPr lang="ru-RU" sz="1800" dirty="0"/>
              <a:t> в грунт. З </a:t>
            </a:r>
            <a:r>
              <a:rPr lang="ru-RU" sz="1800" dirty="0" err="1"/>
              <a:t>цієї</a:t>
            </a:r>
            <a:r>
              <a:rPr lang="ru-RU" sz="1800" dirty="0"/>
              <a:t> причини роботу </a:t>
            </a:r>
            <a:r>
              <a:rPr lang="ru-RU" sz="1800" dirty="0" err="1"/>
              <a:t>полігона</a:t>
            </a:r>
            <a:r>
              <a:rPr lang="ru-RU" sz="1800" dirty="0"/>
              <a:t> часто </a:t>
            </a:r>
            <a:r>
              <a:rPr lang="ru-RU" sz="1800" dirty="0" err="1"/>
              <a:t>припиняють</a:t>
            </a:r>
            <a:r>
              <a:rPr lang="ru-RU" sz="1800" dirty="0"/>
              <a:t> </a:t>
            </a:r>
            <a:r>
              <a:rPr lang="ru-RU" sz="1800" dirty="0" err="1"/>
              <a:t>контролюючі</a:t>
            </a:r>
            <a:r>
              <a:rPr lang="ru-RU" sz="1800" dirty="0"/>
              <a:t> </a:t>
            </a:r>
            <a:r>
              <a:rPr lang="ru-RU" sz="1800" dirty="0" err="1"/>
              <a:t>служби</a:t>
            </a:r>
            <a:r>
              <a:rPr lang="ru-RU" sz="1800" dirty="0"/>
              <a:t>. І чиновники, і </a:t>
            </a:r>
            <a:r>
              <a:rPr lang="ru-RU" sz="1800" dirty="0" err="1"/>
              <a:t>екологи</a:t>
            </a:r>
            <a:r>
              <a:rPr lang="ru-RU" sz="1800" dirty="0"/>
              <a:t> </a:t>
            </a:r>
            <a:r>
              <a:rPr lang="ru-RU" sz="1800" dirty="0" err="1"/>
              <a:t>вже</a:t>
            </a:r>
            <a:r>
              <a:rPr lang="ru-RU" sz="1800" dirty="0"/>
              <a:t> </a:t>
            </a:r>
            <a:r>
              <a:rPr lang="ru-RU" sz="1800" dirty="0" err="1"/>
              <a:t>кілька</a:t>
            </a:r>
            <a:r>
              <a:rPr lang="ru-RU" sz="1800" dirty="0"/>
              <a:t> </a:t>
            </a:r>
            <a:r>
              <a:rPr lang="ru-RU" sz="1800" dirty="0" err="1"/>
              <a:t>років</a:t>
            </a:r>
            <a:r>
              <a:rPr lang="ru-RU" sz="1800" dirty="0"/>
              <a:t> </a:t>
            </a:r>
            <a:r>
              <a:rPr lang="ru-RU" sz="1800" dirty="0" err="1"/>
              <a:t>говорять</a:t>
            </a:r>
            <a:r>
              <a:rPr lang="ru-RU" sz="1800" dirty="0"/>
              <a:t> про те,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Обухівський</a:t>
            </a:r>
            <a:r>
              <a:rPr lang="ru-RU" sz="1800" dirty="0"/>
              <a:t> </a:t>
            </a:r>
            <a:r>
              <a:rPr lang="ru-RU" sz="1800" dirty="0" err="1"/>
              <a:t>смітник</a:t>
            </a:r>
            <a:r>
              <a:rPr lang="ru-RU" sz="1800" dirty="0"/>
              <a:t> давно </a:t>
            </a:r>
            <a:r>
              <a:rPr lang="ru-RU" sz="1800" dirty="0" err="1"/>
              <a:t>потрібно</a:t>
            </a:r>
            <a:r>
              <a:rPr lang="ru-RU" sz="1800" dirty="0"/>
              <a:t> </a:t>
            </a:r>
            <a:r>
              <a:rPr lang="ru-RU" sz="1800" dirty="0" err="1"/>
              <a:t>закрити</a:t>
            </a:r>
            <a:r>
              <a:rPr lang="ru-RU" sz="1800" dirty="0"/>
              <a:t>. </a:t>
            </a:r>
            <a:r>
              <a:rPr lang="ru-RU" sz="1800" dirty="0" err="1"/>
              <a:t>Цей</a:t>
            </a:r>
            <a:r>
              <a:rPr lang="ru-RU" sz="1800" dirty="0"/>
              <a:t> </a:t>
            </a:r>
            <a:r>
              <a:rPr lang="ru-RU" sz="1800" dirty="0" err="1"/>
              <a:t>об'єкт</a:t>
            </a:r>
            <a:r>
              <a:rPr lang="ru-RU" sz="1800" dirty="0"/>
              <a:t> </a:t>
            </a:r>
            <a:r>
              <a:rPr lang="ru-RU" sz="1800" dirty="0" err="1"/>
              <a:t>також</a:t>
            </a:r>
            <a:r>
              <a:rPr lang="ru-RU" sz="1800" dirty="0"/>
              <a:t> не </a:t>
            </a:r>
            <a:r>
              <a:rPr lang="ru-RU" sz="1800" dirty="0" err="1"/>
              <a:t>був</a:t>
            </a:r>
            <a:r>
              <a:rPr lang="ru-RU" sz="1800" dirty="0"/>
              <a:t> включений до списку </a:t>
            </a:r>
            <a:r>
              <a:rPr lang="ru-RU" sz="1800" dirty="0" err="1"/>
              <a:t>Держуправління</a:t>
            </a:r>
            <a:r>
              <a:rPr lang="ru-RU" sz="1800" dirty="0"/>
              <a:t> </a:t>
            </a:r>
            <a:r>
              <a:rPr lang="ru-RU" sz="1800" dirty="0" err="1"/>
              <a:t>охорони</a:t>
            </a:r>
            <a:r>
              <a:rPr lang="ru-RU" sz="1800" dirty="0"/>
              <a:t> </a:t>
            </a:r>
            <a:r>
              <a:rPr lang="ru-RU" sz="1800" dirty="0" err="1"/>
              <a:t>навколишнього</a:t>
            </a:r>
            <a:r>
              <a:rPr lang="ru-RU" sz="1800" dirty="0"/>
              <a:t> </a:t>
            </a:r>
            <a:r>
              <a:rPr lang="ru-RU" sz="1800" dirty="0" err="1"/>
              <a:t>середовища</a:t>
            </a:r>
            <a:r>
              <a:rPr lang="ru-RU" sz="1800" dirty="0"/>
              <a:t>. </a:t>
            </a:r>
          </a:p>
          <a:p>
            <a:pPr marL="109728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/>
              <a:t>2. </a:t>
            </a:r>
            <a:r>
              <a:rPr lang="ru-RU" sz="2800" dirty="0" err="1"/>
              <a:t>Полігон</a:t>
            </a:r>
            <a:r>
              <a:rPr lang="ru-RU" sz="2800" dirty="0"/>
              <a:t> </a:t>
            </a:r>
            <a:r>
              <a:rPr lang="ru-RU" sz="2800" dirty="0" err="1"/>
              <a:t>твердих</a:t>
            </a:r>
            <a:r>
              <a:rPr lang="ru-RU" sz="2800" dirty="0"/>
              <a:t> </a:t>
            </a:r>
            <a:r>
              <a:rPr lang="ru-RU" sz="2800" dirty="0" err="1"/>
              <a:t>побутових</a:t>
            </a:r>
            <a:r>
              <a:rPr lang="ru-RU" sz="2800" dirty="0"/>
              <a:t> </a:t>
            </a:r>
            <a:r>
              <a:rPr lang="ru-RU" sz="2800" dirty="0" err="1"/>
              <a:t>відходів</a:t>
            </a:r>
            <a:r>
              <a:rPr lang="ru-RU" sz="2800" dirty="0"/>
              <a:t> № 5 (</a:t>
            </a:r>
            <a:r>
              <a:rPr lang="ru-RU" sz="2800" dirty="0" err="1"/>
              <a:t>Київська</a:t>
            </a:r>
            <a:r>
              <a:rPr lang="ru-RU" sz="2800" dirty="0"/>
              <a:t> обл. , </a:t>
            </a:r>
            <a:r>
              <a:rPr lang="ru-RU" sz="2800" dirty="0" err="1"/>
              <a:t>Обухівський</a:t>
            </a:r>
            <a:r>
              <a:rPr lang="ru-RU" sz="2800" dirty="0"/>
              <a:t> р-н)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53135"/>
            <a:ext cx="4033481" cy="20816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653133"/>
            <a:ext cx="3652664" cy="20816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405514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525963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ru-RU" sz="1900" dirty="0" smtClean="0"/>
              <a:t> </a:t>
            </a:r>
            <a:r>
              <a:rPr lang="ru-RU" sz="1900" dirty="0" err="1" smtClean="0"/>
              <a:t>Переробляє</a:t>
            </a:r>
            <a:r>
              <a:rPr lang="ru-RU" sz="1900" dirty="0" smtClean="0"/>
              <a:t> </a:t>
            </a:r>
            <a:r>
              <a:rPr lang="ru-RU" sz="1900" dirty="0" err="1"/>
              <a:t>лише</a:t>
            </a:r>
            <a:r>
              <a:rPr lang="ru-RU" sz="1900" dirty="0"/>
              <a:t> </a:t>
            </a:r>
            <a:r>
              <a:rPr lang="ru-RU" sz="1900" dirty="0" err="1"/>
              <a:t>близько</a:t>
            </a:r>
            <a:r>
              <a:rPr lang="ru-RU" sz="1900" dirty="0"/>
              <a:t> 20% </a:t>
            </a:r>
            <a:r>
              <a:rPr lang="ru-RU" sz="1900" dirty="0" err="1"/>
              <a:t>всіх</a:t>
            </a:r>
            <a:r>
              <a:rPr lang="ru-RU" sz="1900" dirty="0"/>
              <a:t> </a:t>
            </a:r>
            <a:r>
              <a:rPr lang="ru-RU" sz="1900" dirty="0" err="1"/>
              <a:t>столичних</a:t>
            </a:r>
            <a:r>
              <a:rPr lang="ru-RU" sz="1900" dirty="0"/>
              <a:t> </a:t>
            </a:r>
            <a:r>
              <a:rPr lang="ru-RU" sz="1900" dirty="0" err="1"/>
              <a:t>відходів</a:t>
            </a:r>
            <a:r>
              <a:rPr lang="ru-RU" sz="1900" dirty="0"/>
              <a:t>. </a:t>
            </a:r>
            <a:r>
              <a:rPr lang="ru-RU" sz="1900" dirty="0" err="1"/>
              <a:t>Раніше</a:t>
            </a:r>
            <a:r>
              <a:rPr lang="ru-RU" sz="1900" dirty="0"/>
              <a:t> чиновники </a:t>
            </a:r>
            <a:r>
              <a:rPr lang="ru-RU" sz="1900" dirty="0" err="1"/>
              <a:t>стверджували</a:t>
            </a:r>
            <a:r>
              <a:rPr lang="ru-RU" sz="1900" dirty="0"/>
              <a:t>, </a:t>
            </a:r>
            <a:r>
              <a:rPr lang="ru-RU" sz="1900" dirty="0" err="1"/>
              <a:t>що</a:t>
            </a:r>
            <a:r>
              <a:rPr lang="ru-RU" sz="1900" dirty="0"/>
              <a:t> завод </a:t>
            </a:r>
            <a:r>
              <a:rPr lang="ru-RU" sz="1900" dirty="0" err="1"/>
              <a:t>старий</a:t>
            </a:r>
            <a:r>
              <a:rPr lang="ru-RU" sz="1900" dirty="0"/>
              <a:t> і </a:t>
            </a:r>
            <a:r>
              <a:rPr lang="ru-RU" sz="1900" dirty="0" err="1"/>
              <a:t>шкідливий</a:t>
            </a:r>
            <a:r>
              <a:rPr lang="ru-RU" sz="1900" dirty="0"/>
              <a:t>, тому </a:t>
            </a:r>
            <a:r>
              <a:rPr lang="ru-RU" sz="1900" dirty="0" err="1"/>
              <a:t>його</a:t>
            </a:r>
            <a:r>
              <a:rPr lang="ru-RU" sz="1900" dirty="0"/>
              <a:t> </a:t>
            </a:r>
            <a:r>
              <a:rPr lang="ru-RU" sz="1900" dirty="0" err="1"/>
              <a:t>необхідно</a:t>
            </a:r>
            <a:r>
              <a:rPr lang="ru-RU" sz="1900" dirty="0"/>
              <a:t> </a:t>
            </a:r>
            <a:r>
              <a:rPr lang="ru-RU" sz="1900" dirty="0" err="1"/>
              <a:t>закрити</a:t>
            </a:r>
            <a:r>
              <a:rPr lang="ru-RU" sz="1900" dirty="0"/>
              <a:t>. Разом з </a:t>
            </a:r>
            <a:r>
              <a:rPr lang="ru-RU" sz="1900" dirty="0" err="1"/>
              <a:t>тим</a:t>
            </a:r>
            <a:r>
              <a:rPr lang="ru-RU" sz="1900" dirty="0"/>
              <a:t>, </a:t>
            </a:r>
            <a:r>
              <a:rPr lang="ru-RU" sz="1900" dirty="0" err="1"/>
              <a:t>фахівці</a:t>
            </a:r>
            <a:r>
              <a:rPr lang="ru-RU" sz="1900" dirty="0"/>
              <a:t> </a:t>
            </a:r>
            <a:r>
              <a:rPr lang="ru-RU" sz="1900" dirty="0" err="1"/>
              <a:t>говорять</a:t>
            </a:r>
            <a:r>
              <a:rPr lang="ru-RU" sz="1900" dirty="0"/>
              <a:t>, </a:t>
            </a:r>
            <a:r>
              <a:rPr lang="ru-RU" sz="1900" dirty="0" err="1"/>
              <a:t>що</a:t>
            </a:r>
            <a:r>
              <a:rPr lang="ru-RU" sz="1900" dirty="0"/>
              <a:t> </a:t>
            </a:r>
            <a:r>
              <a:rPr lang="ru-RU" sz="1900" dirty="0" err="1"/>
              <a:t>звалища</a:t>
            </a:r>
            <a:r>
              <a:rPr lang="ru-RU" sz="1900" dirty="0"/>
              <a:t> </a:t>
            </a:r>
            <a:r>
              <a:rPr lang="ru-RU" sz="1900" dirty="0" err="1"/>
              <a:t>відходів</a:t>
            </a:r>
            <a:r>
              <a:rPr lang="ru-RU" sz="1900" dirty="0"/>
              <a:t> </a:t>
            </a:r>
            <a:r>
              <a:rPr lang="ru-RU" sz="1900" dirty="0" err="1"/>
              <a:t>підносять</a:t>
            </a:r>
            <a:r>
              <a:rPr lang="ru-RU" sz="1900" dirty="0"/>
              <a:t> </a:t>
            </a:r>
            <a:r>
              <a:rPr lang="ru-RU" sz="1900" dirty="0" err="1"/>
              <a:t>більше</a:t>
            </a:r>
            <a:r>
              <a:rPr lang="ru-RU" sz="1900" dirty="0"/>
              <a:t> число </a:t>
            </a:r>
            <a:r>
              <a:rPr lang="ru-RU" sz="1900" dirty="0" err="1"/>
              <a:t>неприємностей</a:t>
            </a:r>
            <a:r>
              <a:rPr lang="ru-RU" sz="1900" dirty="0"/>
              <a:t>, тому </a:t>
            </a:r>
            <a:r>
              <a:rPr lang="ru-RU" sz="1900" dirty="0" err="1"/>
              <a:t>потрібно</a:t>
            </a:r>
            <a:r>
              <a:rPr lang="ru-RU" sz="1900" dirty="0"/>
              <a:t> </a:t>
            </a:r>
            <a:r>
              <a:rPr lang="ru-RU" sz="1900" dirty="0" err="1"/>
              <a:t>побудувати</a:t>
            </a:r>
            <a:r>
              <a:rPr lang="ru-RU" sz="1900" dirty="0"/>
              <a:t> </a:t>
            </a:r>
            <a:r>
              <a:rPr lang="ru-RU" sz="1900" dirty="0" err="1"/>
              <a:t>ще</a:t>
            </a:r>
            <a:r>
              <a:rPr lang="ru-RU" sz="1900" dirty="0"/>
              <a:t> 2-3 завод</a:t>
            </a:r>
            <a:r>
              <a:rPr lang="uk-UA" sz="1900" dirty="0"/>
              <a:t>и</a:t>
            </a:r>
            <a:r>
              <a:rPr lang="ru-RU" sz="1900" dirty="0"/>
              <a:t>. Але </a:t>
            </a:r>
            <a:r>
              <a:rPr lang="ru-RU" sz="1900" dirty="0" err="1"/>
              <a:t>істотних</a:t>
            </a:r>
            <a:r>
              <a:rPr lang="ru-RU" sz="1900" dirty="0"/>
              <a:t> </a:t>
            </a:r>
            <a:r>
              <a:rPr lang="ru-RU" sz="1900" dirty="0" err="1"/>
              <a:t>змін</a:t>
            </a:r>
            <a:r>
              <a:rPr lang="ru-RU" sz="1900" dirty="0"/>
              <a:t> не </a:t>
            </a:r>
            <a:r>
              <a:rPr lang="ru-RU" sz="1900" dirty="0" err="1"/>
              <a:t>відбувається</a:t>
            </a:r>
            <a:r>
              <a:rPr lang="ru-RU" sz="1900" dirty="0"/>
              <a:t> і </a:t>
            </a:r>
            <a:r>
              <a:rPr lang="ru-RU" sz="1900" dirty="0" err="1"/>
              <a:t>ситуація</a:t>
            </a:r>
            <a:r>
              <a:rPr lang="ru-RU" sz="1900" dirty="0"/>
              <a:t> </a:t>
            </a:r>
            <a:r>
              <a:rPr lang="ru-RU" sz="1900" dirty="0" err="1"/>
              <a:t>консервується</a:t>
            </a:r>
            <a:r>
              <a:rPr lang="ru-RU" sz="1900" dirty="0"/>
              <a:t>: </a:t>
            </a:r>
            <a:r>
              <a:rPr lang="ru-RU" sz="1900" dirty="0" err="1"/>
              <a:t>сміттєспалювальний</a:t>
            </a:r>
            <a:r>
              <a:rPr lang="ru-RU" sz="1900" dirty="0"/>
              <a:t> завод не </a:t>
            </a:r>
            <a:r>
              <a:rPr lang="ru-RU" sz="1900" dirty="0" err="1"/>
              <a:t>знищує</a:t>
            </a:r>
            <a:r>
              <a:rPr lang="ru-RU" sz="1900" dirty="0"/>
              <a:t> </a:t>
            </a:r>
            <a:r>
              <a:rPr lang="ru-RU" sz="1900" dirty="0" err="1"/>
              <a:t>сміття</a:t>
            </a:r>
            <a:r>
              <a:rPr lang="ru-RU" sz="1900" dirty="0"/>
              <a:t> в </a:t>
            </a:r>
            <a:r>
              <a:rPr lang="ru-RU" sz="1900" dirty="0" err="1"/>
              <a:t>належному</a:t>
            </a:r>
            <a:r>
              <a:rPr lang="ru-RU" sz="1900" dirty="0"/>
              <a:t> </a:t>
            </a:r>
            <a:r>
              <a:rPr lang="ru-RU" sz="1900" dirty="0" err="1"/>
              <a:t>обсязі</a:t>
            </a:r>
            <a:r>
              <a:rPr lang="ru-RU" sz="1900" dirty="0"/>
              <a:t>, та </a:t>
            </a:r>
            <a:r>
              <a:rPr lang="ru-RU" sz="1900" dirty="0" err="1"/>
              <a:t>ще</a:t>
            </a:r>
            <a:r>
              <a:rPr lang="ru-RU" sz="1900" dirty="0"/>
              <a:t> й </a:t>
            </a:r>
            <a:r>
              <a:rPr lang="ru-RU" sz="1900" dirty="0" err="1"/>
              <a:t>забруднює</a:t>
            </a:r>
            <a:r>
              <a:rPr lang="ru-RU" sz="1900" dirty="0"/>
              <a:t> </a:t>
            </a:r>
            <a:r>
              <a:rPr lang="ru-RU" sz="1900" dirty="0" err="1"/>
              <a:t>повітря</a:t>
            </a:r>
            <a:r>
              <a:rPr lang="ru-RU" sz="1900" dirty="0"/>
              <a:t>. 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/>
              <a:t>3. Завод з </a:t>
            </a:r>
            <a:r>
              <a:rPr lang="ru-RU" sz="2800" dirty="0" err="1"/>
              <a:t>переробки</a:t>
            </a:r>
            <a:r>
              <a:rPr lang="ru-RU" sz="2800" dirty="0"/>
              <a:t> </a:t>
            </a:r>
            <a:r>
              <a:rPr lang="ru-RU" sz="2800" dirty="0" err="1"/>
              <a:t>твердих</a:t>
            </a:r>
            <a:r>
              <a:rPr lang="ru-RU" sz="2800" dirty="0"/>
              <a:t> </a:t>
            </a:r>
            <a:r>
              <a:rPr lang="ru-RU" sz="2800" dirty="0" err="1"/>
              <a:t>побутових</a:t>
            </a:r>
            <a:r>
              <a:rPr lang="ru-RU" sz="2800" dirty="0"/>
              <a:t> </a:t>
            </a:r>
            <a:r>
              <a:rPr lang="ru-RU" sz="2800" dirty="0" err="1"/>
              <a:t>відходів</a:t>
            </a:r>
            <a:r>
              <a:rPr lang="ru-RU" sz="2800" dirty="0"/>
              <a:t> «</a:t>
            </a:r>
            <a:r>
              <a:rPr lang="ru-RU" sz="2800" dirty="0" err="1"/>
              <a:t>Енергія</a:t>
            </a:r>
            <a:r>
              <a:rPr lang="ru-RU" sz="2800" dirty="0"/>
              <a:t>» (</a:t>
            </a:r>
            <a:r>
              <a:rPr lang="ru-RU" sz="2800" dirty="0" err="1"/>
              <a:t>Дарницький</a:t>
            </a:r>
            <a:r>
              <a:rPr lang="ru-RU" sz="2800" dirty="0"/>
              <a:t> р-н) 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4149080"/>
            <a:ext cx="4109725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49080"/>
            <a:ext cx="4320480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968303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ru-RU" sz="1800" dirty="0" smtClean="0"/>
              <a:t> </a:t>
            </a:r>
            <a:r>
              <a:rPr lang="ru-RU" sz="1800" dirty="0" err="1" smtClean="0"/>
              <a:t>Найпотужніша</a:t>
            </a:r>
            <a:r>
              <a:rPr lang="ru-RU" sz="1800" dirty="0" smtClean="0"/>
              <a:t> </a:t>
            </a:r>
            <a:r>
              <a:rPr lang="ru-RU" sz="1800" dirty="0" err="1"/>
              <a:t>теплоелектроцентраль</a:t>
            </a:r>
            <a:r>
              <a:rPr lang="ru-RU" sz="1800" dirty="0"/>
              <a:t> </a:t>
            </a:r>
            <a:r>
              <a:rPr lang="ru-RU" sz="1800" dirty="0" err="1"/>
              <a:t>Україні</a:t>
            </a:r>
            <a:r>
              <a:rPr lang="ru-RU" sz="1800" dirty="0"/>
              <a:t>. На думку </a:t>
            </a:r>
            <a:r>
              <a:rPr lang="ru-RU" sz="1800" dirty="0" err="1"/>
              <a:t>експертів</a:t>
            </a:r>
            <a:r>
              <a:rPr lang="ru-RU" sz="1800" dirty="0"/>
              <a:t>, </a:t>
            </a:r>
            <a:r>
              <a:rPr lang="ru-RU" sz="1800" dirty="0" err="1"/>
              <a:t>найбільшу</a:t>
            </a:r>
            <a:r>
              <a:rPr lang="ru-RU" sz="1800" dirty="0"/>
              <a:t> </a:t>
            </a:r>
            <a:r>
              <a:rPr lang="ru-RU" sz="1800" dirty="0" err="1"/>
              <a:t>небезпеку</a:t>
            </a:r>
            <a:r>
              <a:rPr lang="ru-RU" sz="1800" dirty="0"/>
              <a:t> становить те, </a:t>
            </a:r>
            <a:r>
              <a:rPr lang="ru-RU" sz="1800" dirty="0" err="1"/>
              <a:t>що</a:t>
            </a:r>
            <a:r>
              <a:rPr lang="ru-RU" sz="1800" dirty="0"/>
              <a:t> на </a:t>
            </a:r>
            <a:r>
              <a:rPr lang="ru-RU" sz="1800" dirty="0" err="1"/>
              <a:t>підприємстві</a:t>
            </a:r>
            <a:r>
              <a:rPr lang="ru-RU" sz="1800" dirty="0"/>
              <a:t> </a:t>
            </a:r>
            <a:r>
              <a:rPr lang="ru-RU" sz="1800" dirty="0" err="1"/>
              <a:t>досі</a:t>
            </a:r>
            <a:r>
              <a:rPr lang="ru-RU" sz="1800" dirty="0"/>
              <a:t> не </a:t>
            </a:r>
            <a:r>
              <a:rPr lang="ru-RU" sz="1800" dirty="0" err="1"/>
              <a:t>організовано</a:t>
            </a:r>
            <a:r>
              <a:rPr lang="ru-RU" sz="1800" dirty="0"/>
              <a:t> </a:t>
            </a:r>
            <a:r>
              <a:rPr lang="ru-RU" sz="1800" dirty="0" err="1"/>
              <a:t>утилізацію</a:t>
            </a:r>
            <a:r>
              <a:rPr lang="ru-RU" sz="1800" dirty="0"/>
              <a:t> золи та </a:t>
            </a:r>
            <a:r>
              <a:rPr lang="ru-RU" sz="1800" dirty="0" err="1"/>
              <a:t>золошлакової</a:t>
            </a:r>
            <a:r>
              <a:rPr lang="ru-RU" sz="1800" dirty="0"/>
              <a:t> </a:t>
            </a:r>
            <a:r>
              <a:rPr lang="ru-RU" sz="1800" dirty="0" err="1"/>
              <a:t>суміші</a:t>
            </a:r>
            <a:r>
              <a:rPr lang="ru-RU" sz="1800" dirty="0"/>
              <a:t>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утворюється</a:t>
            </a:r>
            <a:r>
              <a:rPr lang="ru-RU" sz="1800" dirty="0"/>
              <a:t> </a:t>
            </a:r>
            <a:r>
              <a:rPr lang="ru-RU" sz="1800" dirty="0" err="1"/>
              <a:t>вапняного</a:t>
            </a:r>
            <a:r>
              <a:rPr lang="ru-RU" sz="1800" dirty="0"/>
              <a:t> і </a:t>
            </a:r>
            <a:r>
              <a:rPr lang="ru-RU" sz="1800" dirty="0" err="1"/>
              <a:t>ванадієвого</a:t>
            </a:r>
            <a:r>
              <a:rPr lang="ru-RU" sz="1800" dirty="0"/>
              <a:t> </a:t>
            </a:r>
            <a:r>
              <a:rPr lang="ru-RU" sz="1800" dirty="0" err="1"/>
              <a:t>шламів</a:t>
            </a:r>
            <a:r>
              <a:rPr lang="ru-RU" sz="1800" dirty="0"/>
              <a:t>. </a:t>
            </a:r>
            <a:r>
              <a:rPr lang="ru-RU" sz="1800" dirty="0" err="1"/>
              <a:t>Це</a:t>
            </a:r>
            <a:r>
              <a:rPr lang="ru-RU" sz="1800" dirty="0"/>
              <a:t> </a:t>
            </a:r>
            <a:r>
              <a:rPr lang="ru-RU" sz="1800" dirty="0" err="1"/>
              <a:t>отруює</a:t>
            </a:r>
            <a:r>
              <a:rPr lang="ru-RU" sz="1800" dirty="0"/>
              <a:t> </a:t>
            </a:r>
            <a:r>
              <a:rPr lang="ru-RU" sz="1800" dirty="0" err="1"/>
              <a:t>столичне</a:t>
            </a:r>
            <a:r>
              <a:rPr lang="ru-RU" sz="1800" dirty="0"/>
              <a:t> </a:t>
            </a:r>
            <a:r>
              <a:rPr lang="ru-RU" sz="1800" dirty="0" err="1"/>
              <a:t>повітря</a:t>
            </a:r>
            <a:r>
              <a:rPr lang="ru-RU" sz="1800" dirty="0"/>
              <a:t>.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4. ТЕЦ-5 АК «</a:t>
            </a:r>
            <a:r>
              <a:rPr lang="ru-RU" sz="3600" dirty="0" err="1"/>
              <a:t>Київенерго</a:t>
            </a:r>
            <a:r>
              <a:rPr lang="ru-RU" sz="3600" dirty="0"/>
              <a:t>» (</a:t>
            </a:r>
            <a:r>
              <a:rPr lang="ru-RU" sz="3600" dirty="0" err="1"/>
              <a:t>Голосіївський</a:t>
            </a:r>
            <a:r>
              <a:rPr lang="ru-RU" sz="3600" dirty="0"/>
              <a:t> р-н)</a:t>
            </a:r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580" y="3428999"/>
            <a:ext cx="4367141" cy="29338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9000"/>
            <a:ext cx="4032448" cy="29338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182952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525963"/>
          </a:xfrm>
        </p:spPr>
        <p:txBody>
          <a:bodyPr/>
          <a:lstStyle/>
          <a:p>
            <a:pPr marL="109728" indent="0">
              <a:buNone/>
            </a:pPr>
            <a:r>
              <a:rPr lang="ru-RU" sz="1800" dirty="0" smtClean="0"/>
              <a:t> </a:t>
            </a:r>
            <a:r>
              <a:rPr lang="ru-RU" sz="1800" dirty="0" err="1" smtClean="0"/>
              <a:t>Станція</a:t>
            </a:r>
            <a:r>
              <a:rPr lang="ru-RU" sz="1800" dirty="0" smtClean="0"/>
              <a:t> </a:t>
            </a:r>
            <a:r>
              <a:rPr lang="ru-RU" sz="1800" dirty="0" err="1"/>
              <a:t>виробляє</a:t>
            </a:r>
            <a:r>
              <a:rPr lang="ru-RU" sz="1800" dirty="0"/>
              <a:t> тепло і </a:t>
            </a:r>
            <a:r>
              <a:rPr lang="ru-RU" sz="1800" dirty="0" err="1"/>
              <a:t>електроенергію</a:t>
            </a:r>
            <a:r>
              <a:rPr lang="ru-RU" sz="1800" dirty="0"/>
              <a:t> для </a:t>
            </a:r>
            <a:r>
              <a:rPr lang="ru-RU" sz="1800" dirty="0" err="1"/>
              <a:t>Києва</a:t>
            </a:r>
            <a:r>
              <a:rPr lang="ru-RU" sz="1800" dirty="0"/>
              <a:t> і є одним з </a:t>
            </a:r>
            <a:r>
              <a:rPr lang="ru-RU" sz="1800" dirty="0" err="1"/>
              <a:t>найбільших</a:t>
            </a:r>
            <a:r>
              <a:rPr lang="ru-RU" sz="1800" dirty="0"/>
              <a:t> </a:t>
            </a:r>
            <a:r>
              <a:rPr lang="ru-RU" sz="1800" dirty="0" err="1"/>
              <a:t>забруднювачів</a:t>
            </a:r>
            <a:r>
              <a:rPr lang="ru-RU" sz="1800" dirty="0"/>
              <a:t> </a:t>
            </a:r>
            <a:r>
              <a:rPr lang="ru-RU" sz="1800" dirty="0" err="1"/>
              <a:t>міського</a:t>
            </a:r>
            <a:r>
              <a:rPr lang="ru-RU" sz="1800" dirty="0"/>
              <a:t> </a:t>
            </a:r>
            <a:r>
              <a:rPr lang="ru-RU" sz="1800" dirty="0" err="1"/>
              <a:t>середовища</a:t>
            </a:r>
            <a:r>
              <a:rPr lang="ru-RU" sz="1800" dirty="0"/>
              <a:t>. </a:t>
            </a:r>
            <a:r>
              <a:rPr lang="ru-RU" sz="1800" dirty="0" err="1"/>
              <a:t>Основним</a:t>
            </a:r>
            <a:r>
              <a:rPr lang="ru-RU" sz="1800" dirty="0"/>
              <a:t> </a:t>
            </a:r>
            <a:r>
              <a:rPr lang="ru-RU" sz="1800" dirty="0" err="1"/>
              <a:t>паливом</a:t>
            </a:r>
            <a:r>
              <a:rPr lang="ru-RU" sz="1800" dirty="0"/>
              <a:t> на ТЕЦ є </a:t>
            </a:r>
            <a:r>
              <a:rPr lang="ru-RU" sz="1800" dirty="0" err="1"/>
              <a:t>природний</a:t>
            </a:r>
            <a:r>
              <a:rPr lang="ru-RU" sz="1800" dirty="0"/>
              <a:t> газ, </a:t>
            </a:r>
            <a:r>
              <a:rPr lang="ru-RU" sz="1800" dirty="0" err="1"/>
              <a:t>резервним</a:t>
            </a:r>
            <a:r>
              <a:rPr lang="ru-RU" sz="1800" dirty="0"/>
              <a:t> - мазут.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/>
              <a:t>5. ТЕЦ-6 АК «</a:t>
            </a:r>
            <a:r>
              <a:rPr lang="ru-RU" sz="2800" dirty="0" err="1"/>
              <a:t>Київенерго</a:t>
            </a:r>
            <a:r>
              <a:rPr lang="ru-RU" sz="2800" dirty="0"/>
              <a:t>» (</a:t>
            </a:r>
            <a:r>
              <a:rPr lang="ru-RU" sz="2800" dirty="0" err="1"/>
              <a:t>Деснянський</a:t>
            </a:r>
            <a:r>
              <a:rPr lang="ru-RU" sz="2800" dirty="0"/>
              <a:t> р-н)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09" y="4104474"/>
            <a:ext cx="4713251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152951"/>
            <a:ext cx="4207101" cy="26464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40941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84784"/>
            <a:ext cx="8712968" cy="4525963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endParaRPr lang="ru-RU" sz="1800" dirty="0" smtClean="0"/>
          </a:p>
          <a:p>
            <a:pPr marL="109728" indent="0">
              <a:buNone/>
            </a:pPr>
            <a:r>
              <a:rPr lang="ru-RU" sz="1800" dirty="0" smtClean="0"/>
              <a:t> </a:t>
            </a:r>
            <a:r>
              <a:rPr lang="ru-RU" sz="1800" dirty="0" err="1" smtClean="0"/>
              <a:t>Ще</a:t>
            </a:r>
            <a:r>
              <a:rPr lang="ru-RU" sz="1800" dirty="0" smtClean="0"/>
              <a:t> </a:t>
            </a:r>
            <a:r>
              <a:rPr lang="ru-RU" sz="1800" dirty="0"/>
              <a:t>з 70-х </a:t>
            </a:r>
            <a:r>
              <a:rPr lang="ru-RU" sz="1800" dirty="0" err="1"/>
              <a:t>років</a:t>
            </a:r>
            <a:r>
              <a:rPr lang="ru-RU" sz="1800" dirty="0"/>
              <a:t> </a:t>
            </a:r>
            <a:r>
              <a:rPr lang="ru-RU" sz="1800" dirty="0" err="1"/>
              <a:t>підприємство</a:t>
            </a:r>
            <a:r>
              <a:rPr lang="ru-RU" sz="1800" dirty="0"/>
              <a:t> </a:t>
            </a:r>
            <a:r>
              <a:rPr lang="ru-RU" sz="1800" dirty="0" err="1"/>
              <a:t>виробляло</a:t>
            </a:r>
            <a:r>
              <a:rPr lang="ru-RU" sz="1800" dirty="0"/>
              <a:t> </a:t>
            </a:r>
            <a:r>
              <a:rPr lang="ru-RU" sz="1800" dirty="0" err="1"/>
              <a:t>оптичні</a:t>
            </a:r>
            <a:r>
              <a:rPr lang="ru-RU" sz="1800" dirty="0"/>
              <a:t> </a:t>
            </a:r>
            <a:r>
              <a:rPr lang="ru-RU" sz="1800" dirty="0" err="1"/>
              <a:t>прилади</a:t>
            </a:r>
            <a:r>
              <a:rPr lang="ru-RU" sz="1800" dirty="0"/>
              <a:t> для </a:t>
            </a:r>
            <a:r>
              <a:rPr lang="ru-RU" sz="1800" dirty="0" err="1"/>
              <a:t>підводних</a:t>
            </a:r>
            <a:r>
              <a:rPr lang="ru-RU" sz="1800" dirty="0"/>
              <a:t> </a:t>
            </a:r>
            <a:r>
              <a:rPr lang="ru-RU" sz="1800" dirty="0" err="1"/>
              <a:t>човнів</a:t>
            </a:r>
            <a:r>
              <a:rPr lang="ru-RU" sz="1800" dirty="0"/>
              <a:t>, </a:t>
            </a:r>
            <a:r>
              <a:rPr lang="ru-RU" sz="1800" dirty="0" err="1"/>
              <a:t>ядерної</a:t>
            </a:r>
            <a:r>
              <a:rPr lang="ru-RU" sz="1800" dirty="0"/>
              <a:t> та </a:t>
            </a:r>
            <a:r>
              <a:rPr lang="ru-RU" sz="1800" dirty="0" err="1"/>
              <a:t>рентгенотехніки</a:t>
            </a:r>
            <a:r>
              <a:rPr lang="ru-RU" sz="1800" dirty="0"/>
              <a:t>. У 90-х роках </a:t>
            </a:r>
            <a:r>
              <a:rPr lang="ru-RU" sz="1800" dirty="0" err="1"/>
              <a:t>воно</a:t>
            </a:r>
            <a:r>
              <a:rPr lang="ru-RU" sz="1800" dirty="0"/>
              <a:t> </a:t>
            </a:r>
            <a:r>
              <a:rPr lang="ru-RU" sz="1800" dirty="0" err="1"/>
              <a:t>теж</a:t>
            </a:r>
            <a:r>
              <a:rPr lang="ru-RU" sz="1800" dirty="0"/>
              <a:t> </a:t>
            </a:r>
            <a:r>
              <a:rPr lang="ru-RU" sz="1800" dirty="0" err="1"/>
              <a:t>припинило</a:t>
            </a:r>
            <a:r>
              <a:rPr lang="ru-RU" sz="1800" dirty="0"/>
              <a:t> </a:t>
            </a:r>
            <a:r>
              <a:rPr lang="ru-RU" sz="1800" dirty="0" err="1"/>
              <a:t>виробництво</a:t>
            </a:r>
            <a:r>
              <a:rPr lang="ru-RU" sz="1800" dirty="0"/>
              <a:t> з </a:t>
            </a:r>
            <a:r>
              <a:rPr lang="ru-RU" sz="1800" dirty="0" err="1"/>
              <a:t>економічних</a:t>
            </a:r>
            <a:r>
              <a:rPr lang="ru-RU" sz="1800" dirty="0"/>
              <a:t> причин - грошей на </a:t>
            </a:r>
            <a:r>
              <a:rPr lang="ru-RU" sz="1800" dirty="0" err="1"/>
              <a:t>вивезення</a:t>
            </a:r>
            <a:r>
              <a:rPr lang="ru-RU" sz="1800" dirty="0"/>
              <a:t> </a:t>
            </a:r>
            <a:r>
              <a:rPr lang="ru-RU" sz="1800" dirty="0" err="1"/>
              <a:t>відходів</a:t>
            </a:r>
            <a:r>
              <a:rPr lang="ru-RU" sz="1800" dirty="0"/>
              <a:t>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містять</a:t>
            </a:r>
            <a:r>
              <a:rPr lang="ru-RU" sz="1800" dirty="0"/>
              <a:t> </a:t>
            </a:r>
            <a:r>
              <a:rPr lang="ru-RU" sz="1800" dirty="0" err="1"/>
              <a:t>берилій</a:t>
            </a:r>
            <a:r>
              <a:rPr lang="ru-RU" sz="1800" dirty="0"/>
              <a:t>, </a:t>
            </a:r>
            <a:r>
              <a:rPr lang="ru-RU" sz="1800" dirty="0" err="1"/>
              <a:t>що</a:t>
            </a:r>
            <a:r>
              <a:rPr lang="ru-RU" sz="1800" dirty="0"/>
              <a:t> не </a:t>
            </a:r>
            <a:r>
              <a:rPr lang="ru-RU" sz="1800" dirty="0" err="1"/>
              <a:t>вистачило</a:t>
            </a:r>
            <a:r>
              <a:rPr lang="ru-RU" sz="1800" dirty="0"/>
              <a:t>. Тому в</a:t>
            </a:r>
            <a:r>
              <a:rPr lang="uk-UA" sz="1800" dirty="0" err="1"/>
              <a:t>ідходи</a:t>
            </a:r>
            <a:r>
              <a:rPr lang="ru-RU" sz="1800" dirty="0"/>
              <a:t> до сих </a:t>
            </a:r>
            <a:r>
              <a:rPr lang="ru-RU" sz="1800" dirty="0" err="1"/>
              <a:t>пір</a:t>
            </a:r>
            <a:r>
              <a:rPr lang="ru-RU" sz="1800" dirty="0"/>
              <a:t> </a:t>
            </a:r>
            <a:r>
              <a:rPr lang="ru-RU" sz="1800" dirty="0" err="1"/>
              <a:t>зберігаються</a:t>
            </a:r>
            <a:r>
              <a:rPr lang="ru-RU" sz="1800" dirty="0"/>
              <a:t> в контейнерах, </a:t>
            </a:r>
            <a:r>
              <a:rPr lang="ru-RU" sz="1800" dirty="0" err="1"/>
              <a:t>які</a:t>
            </a:r>
            <a:r>
              <a:rPr lang="ru-RU" sz="1800" dirty="0"/>
              <a:t>, за словами </a:t>
            </a:r>
            <a:r>
              <a:rPr lang="ru-RU" sz="1800" dirty="0" err="1"/>
              <a:t>екологів</a:t>
            </a:r>
            <a:r>
              <a:rPr lang="ru-RU" sz="1800" dirty="0"/>
              <a:t>, не є </a:t>
            </a:r>
            <a:r>
              <a:rPr lang="ru-RU" sz="1800" dirty="0" err="1"/>
              <a:t>герметичними</a:t>
            </a:r>
            <a:r>
              <a:rPr lang="ru-RU" sz="1800" dirty="0"/>
              <a:t>. </a:t>
            </a:r>
            <a:r>
              <a:rPr lang="ru-RU" sz="1800" dirty="0" err="1"/>
              <a:t>Берилій</a:t>
            </a:r>
            <a:r>
              <a:rPr lang="ru-RU" sz="1800" dirty="0"/>
              <a:t> - </a:t>
            </a:r>
            <a:r>
              <a:rPr lang="ru-RU" sz="1800" dirty="0" err="1"/>
              <a:t>отруйна</a:t>
            </a:r>
            <a:r>
              <a:rPr lang="ru-RU" sz="1800" dirty="0"/>
              <a:t> </a:t>
            </a:r>
            <a:r>
              <a:rPr lang="ru-RU" sz="1800" dirty="0" err="1"/>
              <a:t>речовина</a:t>
            </a:r>
            <a:r>
              <a:rPr lang="ru-RU" sz="1800" dirty="0"/>
              <a:t>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має</a:t>
            </a:r>
            <a:r>
              <a:rPr lang="ru-RU" sz="1800" dirty="0"/>
              <a:t> </a:t>
            </a:r>
            <a:r>
              <a:rPr lang="ru-RU" sz="1800" dirty="0" err="1" smtClean="0"/>
              <a:t>алергічниу</a:t>
            </a:r>
            <a:r>
              <a:rPr lang="ru-RU" sz="1800" dirty="0" smtClean="0"/>
              <a:t> </a:t>
            </a:r>
            <a:r>
              <a:rPr lang="ru-RU" sz="1800" dirty="0" err="1" smtClean="0"/>
              <a:t>дію</a:t>
            </a:r>
            <a:r>
              <a:rPr lang="ru-RU" sz="1800" dirty="0"/>
              <a:t>. 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/>
              <a:t>6. ДП «</a:t>
            </a:r>
            <a:r>
              <a:rPr lang="ru-RU" sz="2800" dirty="0" err="1"/>
              <a:t>Державне</a:t>
            </a:r>
            <a:r>
              <a:rPr lang="ru-RU" sz="2800" dirty="0"/>
              <a:t> </a:t>
            </a:r>
            <a:r>
              <a:rPr lang="ru-RU" sz="2800" dirty="0" err="1"/>
              <a:t>госпрозрахункове</a:t>
            </a:r>
            <a:r>
              <a:rPr lang="ru-RU" sz="2800" dirty="0"/>
              <a:t> </a:t>
            </a:r>
            <a:r>
              <a:rPr lang="ru-RU" sz="2800" dirty="0" err="1"/>
              <a:t>виробниче</a:t>
            </a:r>
            <a:r>
              <a:rPr lang="ru-RU" sz="2800" dirty="0"/>
              <a:t> </a:t>
            </a:r>
            <a:r>
              <a:rPr lang="ru-RU" sz="2800" dirty="0" err="1" smtClean="0"/>
              <a:t>підприємство«Захід</a:t>
            </a:r>
            <a:r>
              <a:rPr lang="ru-RU" sz="2800" dirty="0" smtClean="0"/>
              <a:t>»»(</a:t>
            </a:r>
            <a:r>
              <a:rPr lang="ru-RU" sz="2800" dirty="0" err="1"/>
              <a:t>Святошинський</a:t>
            </a:r>
            <a:r>
              <a:rPr lang="ru-RU" sz="2800" dirty="0"/>
              <a:t> р-н) 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573016"/>
            <a:ext cx="3108714" cy="3108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46" y="3759221"/>
            <a:ext cx="4828772" cy="2736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847817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052736"/>
            <a:ext cx="8640960" cy="4525963"/>
          </a:xfrm>
        </p:spPr>
        <p:txBody>
          <a:bodyPr/>
          <a:lstStyle/>
          <a:p>
            <a:pPr marL="109728" indent="0">
              <a:buNone/>
            </a:pPr>
            <a:r>
              <a:rPr lang="ru-RU" sz="1800" dirty="0" smtClean="0"/>
              <a:t> </a:t>
            </a:r>
            <a:r>
              <a:rPr lang="ru-RU" sz="1800" dirty="0" err="1" smtClean="0"/>
              <a:t>Виробляє</a:t>
            </a:r>
            <a:r>
              <a:rPr lang="ru-RU" sz="1800" dirty="0" smtClean="0"/>
              <a:t> </a:t>
            </a:r>
            <a:r>
              <a:rPr lang="ru-RU" sz="1800" dirty="0" err="1"/>
              <a:t>теплову</a:t>
            </a:r>
            <a:r>
              <a:rPr lang="ru-RU" sz="1800" dirty="0"/>
              <a:t> і </a:t>
            </a:r>
            <a:r>
              <a:rPr lang="ru-RU" sz="1800" dirty="0" err="1"/>
              <a:t>електричну</a:t>
            </a:r>
            <a:r>
              <a:rPr lang="ru-RU" sz="1800" dirty="0"/>
              <a:t> </a:t>
            </a:r>
            <a:r>
              <a:rPr lang="ru-RU" sz="1800" dirty="0" err="1"/>
              <a:t>енергію</a:t>
            </a:r>
            <a:r>
              <a:rPr lang="ru-RU" sz="1800" dirty="0"/>
              <a:t>. Завод </a:t>
            </a:r>
            <a:r>
              <a:rPr lang="ru-RU" sz="1800" dirty="0" err="1"/>
              <a:t>експлуатує</a:t>
            </a:r>
            <a:r>
              <a:rPr lang="ru-RU" sz="1800" dirty="0"/>
              <a:t> </a:t>
            </a:r>
            <a:r>
              <a:rPr lang="ru-RU" sz="1800" dirty="0" err="1"/>
              <a:t>Дарницьку</a:t>
            </a:r>
            <a:r>
              <a:rPr lang="ru-RU" sz="1800" dirty="0"/>
              <a:t> </a:t>
            </a:r>
            <a:r>
              <a:rPr lang="ru-RU" sz="1800" dirty="0" err="1"/>
              <a:t>теплоелектроцентраль</a:t>
            </a:r>
            <a:r>
              <a:rPr lang="ru-RU" sz="1800" dirty="0"/>
              <a:t> (ТЕЦ). </a:t>
            </a:r>
            <a:r>
              <a:rPr lang="ru-RU" sz="1800" dirty="0" err="1"/>
              <a:t>Визнаний</a:t>
            </a:r>
            <a:r>
              <a:rPr lang="ru-RU" sz="1800" dirty="0"/>
              <a:t> одним з </a:t>
            </a:r>
            <a:r>
              <a:rPr lang="ru-RU" sz="1800" dirty="0" err="1"/>
              <a:t>головних</a:t>
            </a:r>
            <a:r>
              <a:rPr lang="ru-RU" sz="1800" dirty="0"/>
              <a:t> </a:t>
            </a:r>
            <a:r>
              <a:rPr lang="ru-RU" sz="1800" dirty="0" err="1"/>
              <a:t>забруднювачів</a:t>
            </a:r>
            <a:r>
              <a:rPr lang="ru-RU" sz="1800" dirty="0"/>
              <a:t> столичного </a:t>
            </a:r>
            <a:r>
              <a:rPr lang="ru-RU" sz="1800" dirty="0" err="1"/>
              <a:t>повітря</a:t>
            </a:r>
            <a:r>
              <a:rPr lang="ru-RU" sz="1800" dirty="0"/>
              <a:t>.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/>
              <a:t>7. ЗАТ «</a:t>
            </a:r>
            <a:r>
              <a:rPr lang="ru-RU" sz="2800" dirty="0" err="1"/>
              <a:t>Екостандарт</a:t>
            </a:r>
            <a:r>
              <a:rPr lang="ru-RU" sz="2800" dirty="0"/>
              <a:t>» (</a:t>
            </a:r>
            <a:r>
              <a:rPr lang="ru-RU" sz="2800" dirty="0" err="1"/>
              <a:t>Дарницький</a:t>
            </a:r>
            <a:r>
              <a:rPr lang="ru-RU" sz="2800" dirty="0"/>
              <a:t> р-н)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80928"/>
            <a:ext cx="8755302" cy="3456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13562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>
            <a:normAutofit/>
          </a:bodyPr>
          <a:lstStyle/>
          <a:p>
            <a:r>
              <a:rPr lang="uk-UA" sz="2400" dirty="0" smtClean="0"/>
              <a:t>Дослідити антропогенний та техногенний вплив на екосистеми своєї місцевості.</a:t>
            </a: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Мета</a:t>
            </a:r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0927"/>
            <a:ext cx="4392488" cy="32902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780928"/>
            <a:ext cx="4119051" cy="32902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6309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52736"/>
            <a:ext cx="8445624" cy="4525963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ru-RU" sz="1900" dirty="0" smtClean="0"/>
              <a:t> Завод </a:t>
            </a:r>
            <a:r>
              <a:rPr lang="ru-RU" sz="1900" dirty="0" err="1"/>
              <a:t>припинив</a:t>
            </a:r>
            <a:r>
              <a:rPr lang="ru-RU" sz="1900" dirty="0"/>
              <a:t> свою роботу. </a:t>
            </a:r>
            <a:r>
              <a:rPr lang="ru-RU" sz="1900" dirty="0" err="1"/>
              <a:t>Раніше</a:t>
            </a:r>
            <a:r>
              <a:rPr lang="ru-RU" sz="1900" dirty="0"/>
              <a:t> </a:t>
            </a:r>
            <a:r>
              <a:rPr lang="ru-RU" sz="1900" dirty="0" err="1"/>
              <a:t>він</a:t>
            </a:r>
            <a:r>
              <a:rPr lang="ru-RU" sz="1900" dirty="0"/>
              <a:t> </a:t>
            </a:r>
            <a:r>
              <a:rPr lang="ru-RU" sz="1900" dirty="0" err="1"/>
              <a:t>займався</a:t>
            </a:r>
            <a:r>
              <a:rPr lang="ru-RU" sz="1900" dirty="0"/>
              <a:t> </a:t>
            </a:r>
            <a:r>
              <a:rPr lang="ru-RU" sz="1900" dirty="0" err="1"/>
              <a:t>переробкою</a:t>
            </a:r>
            <a:r>
              <a:rPr lang="ru-RU" sz="1900" dirty="0"/>
              <a:t> </a:t>
            </a:r>
            <a:r>
              <a:rPr lang="ru-RU" sz="1900" dirty="0" err="1"/>
              <a:t>відходів</a:t>
            </a:r>
            <a:r>
              <a:rPr lang="ru-RU" sz="1900" dirty="0"/>
              <a:t>, але через </a:t>
            </a:r>
            <a:r>
              <a:rPr lang="ru-RU" sz="1900" dirty="0" err="1"/>
              <a:t>зупинку</a:t>
            </a:r>
            <a:r>
              <a:rPr lang="ru-RU" sz="1900" dirty="0"/>
              <a:t> </a:t>
            </a:r>
            <a:r>
              <a:rPr lang="ru-RU" sz="1900" dirty="0" err="1"/>
              <a:t>використовується</a:t>
            </a:r>
            <a:r>
              <a:rPr lang="ru-RU" sz="1900" dirty="0"/>
              <a:t> </a:t>
            </a:r>
            <a:r>
              <a:rPr lang="ru-RU" sz="1900" dirty="0" err="1"/>
              <a:t>лише</a:t>
            </a:r>
            <a:r>
              <a:rPr lang="ru-RU" sz="1900" dirty="0"/>
              <a:t> як </a:t>
            </a:r>
            <a:r>
              <a:rPr lang="ru-RU" sz="1900" dirty="0" err="1"/>
              <a:t>сховище</a:t>
            </a:r>
            <a:r>
              <a:rPr lang="ru-RU" sz="1900" dirty="0"/>
              <a:t> </a:t>
            </a:r>
            <a:r>
              <a:rPr lang="ru-RU" sz="1900" dirty="0" err="1"/>
              <a:t>атомних</a:t>
            </a:r>
            <a:r>
              <a:rPr lang="ru-RU" sz="1900" dirty="0"/>
              <a:t> </a:t>
            </a:r>
            <a:r>
              <a:rPr lang="ru-RU" sz="1900" dirty="0" err="1"/>
              <a:t>відходів</a:t>
            </a:r>
            <a:r>
              <a:rPr lang="ru-RU" sz="1900" dirty="0"/>
              <a:t>, </a:t>
            </a:r>
            <a:r>
              <a:rPr lang="ru-RU" sz="1900" dirty="0" err="1"/>
              <a:t>зокрема</a:t>
            </a:r>
            <a:r>
              <a:rPr lang="ru-RU" sz="1900" dirty="0"/>
              <a:t>, </a:t>
            </a:r>
            <a:r>
              <a:rPr lang="ru-RU" sz="1900" dirty="0" err="1"/>
              <a:t>тритію</a:t>
            </a:r>
            <a:r>
              <a:rPr lang="ru-RU" sz="1900" dirty="0"/>
              <a:t> - </a:t>
            </a:r>
            <a:r>
              <a:rPr lang="ru-RU" sz="1900" dirty="0" err="1"/>
              <a:t>матеріалу</a:t>
            </a:r>
            <a:r>
              <a:rPr lang="ru-RU" sz="1900" dirty="0"/>
              <a:t> для </a:t>
            </a:r>
            <a:r>
              <a:rPr lang="ru-RU" sz="1900" dirty="0" err="1"/>
              <a:t>термоядерної</a:t>
            </a:r>
            <a:r>
              <a:rPr lang="ru-RU" sz="1900" dirty="0"/>
              <a:t> </a:t>
            </a:r>
            <a:r>
              <a:rPr lang="ru-RU" sz="1900" dirty="0" err="1"/>
              <a:t>зброї</a:t>
            </a:r>
            <a:r>
              <a:rPr lang="ru-RU" sz="1900" dirty="0"/>
              <a:t>. У </a:t>
            </a:r>
            <a:r>
              <a:rPr lang="ru-RU" sz="1900" dirty="0" err="1"/>
              <a:t>сховищі</a:t>
            </a:r>
            <a:r>
              <a:rPr lang="ru-RU" sz="1900" dirty="0"/>
              <a:t> </a:t>
            </a:r>
            <a:r>
              <a:rPr lang="ru-RU" sz="1900" dirty="0" err="1"/>
              <a:t>спецкомбінату</a:t>
            </a:r>
            <a:r>
              <a:rPr lang="ru-RU" sz="1900" dirty="0"/>
              <a:t> з 80-х </a:t>
            </a:r>
            <a:r>
              <a:rPr lang="ru-RU" sz="1900" dirty="0" err="1"/>
              <a:t>років</a:t>
            </a:r>
            <a:r>
              <a:rPr lang="ru-RU" sz="1900" dirty="0"/>
              <a:t> </a:t>
            </a:r>
            <a:r>
              <a:rPr lang="ru-RU" sz="1900" dirty="0" err="1"/>
              <a:t>звозили</a:t>
            </a:r>
            <a:r>
              <a:rPr lang="ru-RU" sz="1900" dirty="0"/>
              <a:t> </a:t>
            </a:r>
            <a:r>
              <a:rPr lang="ru-RU" sz="1900" dirty="0" err="1"/>
              <a:t>радіоактивні</a:t>
            </a:r>
            <a:r>
              <a:rPr lang="ru-RU" sz="1900" dirty="0"/>
              <a:t> </a:t>
            </a:r>
            <a:r>
              <a:rPr lang="ru-RU" sz="1900" dirty="0" err="1"/>
              <a:t>відходи</a:t>
            </a:r>
            <a:r>
              <a:rPr lang="ru-RU" sz="1900" dirty="0"/>
              <a:t> з </a:t>
            </a:r>
            <a:r>
              <a:rPr lang="ru-RU" sz="1900" dirty="0" err="1"/>
              <a:t>усіх</a:t>
            </a:r>
            <a:r>
              <a:rPr lang="ru-RU" sz="1900" dirty="0"/>
              <a:t> </a:t>
            </a:r>
            <a:r>
              <a:rPr lang="ru-RU" sz="1900" dirty="0" err="1"/>
              <a:t>сусідніх</a:t>
            </a:r>
            <a:r>
              <a:rPr lang="ru-RU" sz="1900" dirty="0"/>
              <a:t> областей </a:t>
            </a:r>
            <a:r>
              <a:rPr lang="ru-RU" sz="1900" dirty="0" err="1"/>
              <a:t>країни</a:t>
            </a:r>
            <a:r>
              <a:rPr lang="ru-RU" sz="1900" dirty="0"/>
              <a:t>. </a:t>
            </a:r>
            <a:r>
              <a:rPr lang="ru-RU" sz="1900" dirty="0" err="1"/>
              <a:t>Тепер</a:t>
            </a:r>
            <a:r>
              <a:rPr lang="ru-RU" sz="1900" dirty="0"/>
              <a:t> вони </a:t>
            </a:r>
            <a:r>
              <a:rPr lang="ru-RU" sz="1900" dirty="0" err="1"/>
              <a:t>зберігаються</a:t>
            </a:r>
            <a:r>
              <a:rPr lang="ru-RU" sz="1900" dirty="0"/>
              <a:t> на </a:t>
            </a:r>
            <a:r>
              <a:rPr lang="ru-RU" sz="1900" dirty="0" err="1"/>
              <a:t>глибині</a:t>
            </a:r>
            <a:r>
              <a:rPr lang="ru-RU" sz="1900" dirty="0"/>
              <a:t> 10 м у </a:t>
            </a:r>
            <a:r>
              <a:rPr lang="ru-RU" sz="1900" dirty="0" err="1"/>
              <a:t>спеціальних</a:t>
            </a:r>
            <a:r>
              <a:rPr lang="ru-RU" sz="1900" dirty="0"/>
              <a:t> контейнерах. </a:t>
            </a:r>
            <a:r>
              <a:rPr lang="ru-RU" sz="1900" dirty="0" err="1"/>
              <a:t>Сховище</a:t>
            </a:r>
            <a:r>
              <a:rPr lang="ru-RU" sz="1900" dirty="0"/>
              <a:t> </a:t>
            </a:r>
            <a:r>
              <a:rPr lang="ru-RU" sz="1900" dirty="0" err="1"/>
              <a:t>поповнюється</a:t>
            </a:r>
            <a:r>
              <a:rPr lang="ru-RU" sz="1900" dirty="0"/>
              <a:t> </a:t>
            </a:r>
            <a:r>
              <a:rPr lang="ru-RU" sz="1900" dirty="0" err="1"/>
              <a:t>відходами</a:t>
            </a:r>
            <a:r>
              <a:rPr lang="ru-RU" sz="1900" dirty="0"/>
              <a:t> з </a:t>
            </a:r>
            <a:r>
              <a:rPr lang="ru-RU" sz="1900" dirty="0" err="1"/>
              <a:t>підприємств</a:t>
            </a:r>
            <a:r>
              <a:rPr lang="ru-RU" sz="1900" dirty="0"/>
              <a:t>, </a:t>
            </a:r>
            <a:r>
              <a:rPr lang="ru-RU" sz="1900" dirty="0" err="1"/>
              <a:t>лікарень</a:t>
            </a:r>
            <a:r>
              <a:rPr lang="ru-RU" sz="1900" dirty="0"/>
              <a:t> і т. д. 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8. </a:t>
            </a:r>
            <a:r>
              <a:rPr lang="ru-RU" sz="3100" dirty="0" err="1"/>
              <a:t>Спецкомбінат</a:t>
            </a:r>
            <a:r>
              <a:rPr lang="ru-RU" sz="3100" dirty="0"/>
              <a:t> «Радон» </a:t>
            </a:r>
            <a:r>
              <a:rPr lang="ru-RU" sz="3100" dirty="0" smtClean="0"/>
              <a:t>(с. </a:t>
            </a:r>
            <a:r>
              <a:rPr lang="ru-RU" sz="3100" dirty="0" err="1"/>
              <a:t>Пирогово</a:t>
            </a:r>
            <a:r>
              <a:rPr lang="ru-RU" sz="3100" dirty="0"/>
              <a:t>)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757" y="3424266"/>
            <a:ext cx="5101991" cy="3311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47088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556792"/>
            <a:ext cx="8352928" cy="4525963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ru-RU" sz="1800" dirty="0" smtClean="0"/>
              <a:t> </a:t>
            </a:r>
            <a:r>
              <a:rPr lang="ru-RU" sz="1800" dirty="0" err="1" smtClean="0"/>
              <a:t>Основними</a:t>
            </a:r>
            <a:r>
              <a:rPr lang="ru-RU" sz="1800" dirty="0" smtClean="0"/>
              <a:t> </a:t>
            </a:r>
            <a:r>
              <a:rPr lang="ru-RU" sz="1800" dirty="0" err="1"/>
              <a:t>постачальниками</a:t>
            </a:r>
            <a:r>
              <a:rPr lang="ru-RU" sz="1800" dirty="0"/>
              <a:t> столичного водопроводу </a:t>
            </a:r>
            <a:r>
              <a:rPr lang="ru-RU" sz="1800" dirty="0" err="1"/>
              <a:t>залишаються</a:t>
            </a:r>
            <a:r>
              <a:rPr lang="ru-RU" sz="1800" dirty="0"/>
              <a:t> </a:t>
            </a:r>
            <a:r>
              <a:rPr lang="ru-RU" sz="1800" dirty="0" err="1"/>
              <a:t>саме</a:t>
            </a:r>
            <a:r>
              <a:rPr lang="ru-RU" sz="1800" dirty="0"/>
              <a:t> </a:t>
            </a:r>
            <a:r>
              <a:rPr lang="ru-RU" sz="1800" dirty="0" err="1"/>
              <a:t>Деснянський</a:t>
            </a:r>
            <a:r>
              <a:rPr lang="ru-RU" sz="1800" dirty="0"/>
              <a:t> та </a:t>
            </a:r>
            <a:r>
              <a:rPr lang="ru-RU" sz="1800" dirty="0" err="1"/>
              <a:t>Дніпровський</a:t>
            </a:r>
            <a:r>
              <a:rPr lang="ru-RU" sz="1800" dirty="0"/>
              <a:t> </a:t>
            </a:r>
            <a:r>
              <a:rPr lang="ru-RU" sz="1800" dirty="0" err="1"/>
              <a:t>водозабори</a:t>
            </a:r>
            <a:r>
              <a:rPr lang="ru-RU" sz="1800" dirty="0"/>
              <a:t>. </a:t>
            </a:r>
            <a:r>
              <a:rPr lang="uk-UA" sz="1800" dirty="0"/>
              <a:t>Через</a:t>
            </a:r>
            <a:r>
              <a:rPr lang="ru-RU" sz="1800" dirty="0"/>
              <a:t> </a:t>
            </a:r>
            <a:r>
              <a:rPr lang="ru-RU" sz="1800" dirty="0" err="1"/>
              <a:t>неправильн</a:t>
            </a:r>
            <a:r>
              <a:rPr lang="uk-UA" sz="1800" dirty="0"/>
              <a:t>у</a:t>
            </a:r>
            <a:r>
              <a:rPr lang="ru-RU" sz="1800" dirty="0"/>
              <a:t> </a:t>
            </a:r>
            <a:r>
              <a:rPr lang="ru-RU" sz="1800" dirty="0" err="1"/>
              <a:t>технологі</a:t>
            </a:r>
            <a:r>
              <a:rPr lang="uk-UA" sz="1800" dirty="0"/>
              <a:t>ю</a:t>
            </a:r>
            <a:r>
              <a:rPr lang="ru-RU" sz="1800" dirty="0"/>
              <a:t> </a:t>
            </a:r>
            <a:r>
              <a:rPr lang="ru-RU" sz="1800" dirty="0" err="1"/>
              <a:t>очищення</a:t>
            </a:r>
            <a:r>
              <a:rPr lang="ru-RU" sz="1800" dirty="0"/>
              <a:t> води, в </a:t>
            </a:r>
            <a:r>
              <a:rPr lang="ru-RU" sz="1800" dirty="0" err="1"/>
              <a:t>неї</a:t>
            </a:r>
            <a:r>
              <a:rPr lang="ru-RU" sz="1800" dirty="0"/>
              <a:t> </a:t>
            </a:r>
            <a:r>
              <a:rPr lang="ru-RU" sz="1800" dirty="0" err="1"/>
              <a:t>потрапляють</a:t>
            </a:r>
            <a:r>
              <a:rPr lang="ru-RU" sz="1800" dirty="0"/>
              <a:t> </a:t>
            </a:r>
            <a:r>
              <a:rPr lang="ru-RU" sz="1800" dirty="0" err="1"/>
              <a:t>небезпечні</a:t>
            </a:r>
            <a:r>
              <a:rPr lang="ru-RU" sz="1800" dirty="0"/>
              <a:t> </a:t>
            </a:r>
            <a:r>
              <a:rPr lang="ru-RU" sz="1800" dirty="0" err="1"/>
              <a:t>речовини</a:t>
            </a:r>
            <a:r>
              <a:rPr lang="ru-RU" sz="1800" dirty="0"/>
              <a:t>. </a:t>
            </a:r>
            <a:r>
              <a:rPr lang="ru-RU" sz="1800" dirty="0" err="1"/>
              <a:t>Забруднення</a:t>
            </a:r>
            <a:r>
              <a:rPr lang="ru-RU" sz="1800" dirty="0"/>
              <a:t> води </a:t>
            </a:r>
            <a:r>
              <a:rPr lang="ru-RU" sz="1800" dirty="0" err="1"/>
              <a:t>завдає</a:t>
            </a:r>
            <a:r>
              <a:rPr lang="ru-RU" sz="1800" dirty="0"/>
              <a:t> </a:t>
            </a:r>
            <a:r>
              <a:rPr lang="ru-RU" sz="1800" dirty="0" err="1"/>
              <a:t>великої</a:t>
            </a:r>
            <a:r>
              <a:rPr lang="ru-RU" sz="1800" dirty="0"/>
              <a:t> </a:t>
            </a:r>
            <a:r>
              <a:rPr lang="ru-RU" sz="1800" dirty="0" err="1"/>
              <a:t>шкоди</a:t>
            </a:r>
            <a:r>
              <a:rPr lang="ru-RU" sz="1800" dirty="0"/>
              <a:t> </a:t>
            </a:r>
            <a:r>
              <a:rPr lang="ru-RU" sz="1800" dirty="0" err="1"/>
              <a:t>здоров'ю</a:t>
            </a:r>
            <a:r>
              <a:rPr lang="ru-RU" sz="1800" dirty="0"/>
              <a:t> </a:t>
            </a:r>
            <a:r>
              <a:rPr lang="uk-UA" sz="1800" dirty="0"/>
              <a:t>людей.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9. </a:t>
            </a:r>
            <a:r>
              <a:rPr lang="ru-RU" sz="3100" dirty="0" err="1"/>
              <a:t>Дніпровська</a:t>
            </a:r>
            <a:r>
              <a:rPr lang="ru-RU" sz="3100" dirty="0"/>
              <a:t> </a:t>
            </a:r>
            <a:r>
              <a:rPr lang="ru-RU" sz="3100" dirty="0" err="1"/>
              <a:t>водопровідна</a:t>
            </a:r>
            <a:r>
              <a:rPr lang="ru-RU" sz="3100" dirty="0"/>
              <a:t> </a:t>
            </a:r>
            <a:r>
              <a:rPr lang="ru-RU" sz="3100" dirty="0" err="1"/>
              <a:t>станція</a:t>
            </a:r>
            <a:r>
              <a:rPr lang="ru-RU" sz="3100" dirty="0"/>
              <a:t> ВАТ </a:t>
            </a:r>
            <a:r>
              <a:rPr lang="ru-RU" sz="3100" dirty="0" smtClean="0"/>
              <a:t>««</a:t>
            </a:r>
            <a:r>
              <a:rPr lang="ru-RU" sz="3100" dirty="0"/>
              <a:t>АК» </a:t>
            </a:r>
            <a:r>
              <a:rPr lang="ru-RU" sz="3100" dirty="0" err="1"/>
              <a:t>Київводоканал</a:t>
            </a:r>
            <a:r>
              <a:rPr lang="ru-RU" sz="3100" dirty="0"/>
              <a:t> »(</a:t>
            </a:r>
            <a:r>
              <a:rPr lang="ru-RU" sz="3100" dirty="0" err="1"/>
              <a:t>Дніпровський</a:t>
            </a:r>
            <a:r>
              <a:rPr lang="ru-RU" sz="3100" dirty="0"/>
              <a:t> р-н)</a:t>
            </a:r>
            <a:r>
              <a:rPr lang="ru-RU" dirty="0"/>
              <a:t> 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59" y="3429000"/>
            <a:ext cx="4291492" cy="3024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359" y="3429000"/>
            <a:ext cx="4219060" cy="3024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95433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484784"/>
            <a:ext cx="8517632" cy="4525963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uk-UA" sz="1800" dirty="0" smtClean="0"/>
              <a:t> Деснянська</a:t>
            </a:r>
            <a:r>
              <a:rPr lang="uk-UA" sz="1800" dirty="0"/>
              <a:t>, як і Дніпровська, станції небезпечна через використання хлору. </a:t>
            </a:r>
            <a:r>
              <a:rPr lang="ru-RU" sz="1800" dirty="0"/>
              <a:t>24 </a:t>
            </a:r>
            <a:r>
              <a:rPr lang="ru-RU" sz="1800" dirty="0" err="1"/>
              <a:t>жовтня</a:t>
            </a:r>
            <a:r>
              <a:rPr lang="ru-RU" sz="1800" dirty="0"/>
              <a:t> </a:t>
            </a:r>
            <a:r>
              <a:rPr lang="ru-RU" sz="1800" dirty="0" err="1"/>
              <a:t>додатковий</a:t>
            </a:r>
            <a:r>
              <a:rPr lang="ru-RU" sz="1800" dirty="0"/>
              <a:t> склад </a:t>
            </a:r>
            <a:r>
              <a:rPr lang="ru-RU" sz="1800" dirty="0" err="1"/>
              <a:t>був</a:t>
            </a:r>
            <a:r>
              <a:rPr lang="ru-RU" sz="1800" dirty="0"/>
              <a:t> </a:t>
            </a:r>
            <a:r>
              <a:rPr lang="ru-RU" sz="1800" dirty="0" err="1"/>
              <a:t>заповнений</a:t>
            </a:r>
            <a:r>
              <a:rPr lang="ru-RU" sz="1800" dirty="0"/>
              <a:t> </a:t>
            </a:r>
            <a:r>
              <a:rPr lang="ru-RU" sz="1800" dirty="0" err="1"/>
              <a:t>випарами</a:t>
            </a:r>
            <a:r>
              <a:rPr lang="ru-RU" sz="1800" dirty="0"/>
              <a:t> хлору через </a:t>
            </a:r>
            <a:r>
              <a:rPr lang="ru-RU" sz="1800" dirty="0" err="1"/>
              <a:t>відключення</a:t>
            </a:r>
            <a:r>
              <a:rPr lang="ru-RU" sz="1800" dirty="0"/>
              <a:t> одного з </a:t>
            </a:r>
            <a:r>
              <a:rPr lang="ru-RU" sz="1800" dirty="0" err="1"/>
              <a:t>двох</a:t>
            </a:r>
            <a:r>
              <a:rPr lang="ru-RU" sz="1800" dirty="0"/>
              <a:t> </a:t>
            </a:r>
            <a:r>
              <a:rPr lang="ru-RU" sz="1800" dirty="0" err="1"/>
              <a:t>компресорів</a:t>
            </a:r>
            <a:r>
              <a:rPr lang="ru-RU" sz="1800" dirty="0"/>
              <a:t>. </a:t>
            </a:r>
            <a:r>
              <a:rPr lang="ru-RU" sz="1800" dirty="0" err="1"/>
              <a:t>Саме</a:t>
            </a:r>
            <a:r>
              <a:rPr lang="ru-RU" sz="1800" dirty="0"/>
              <a:t> тому для </a:t>
            </a:r>
            <a:r>
              <a:rPr lang="ru-RU" sz="1800" dirty="0" err="1"/>
              <a:t>очищення</a:t>
            </a:r>
            <a:r>
              <a:rPr lang="ru-RU" sz="1800" dirty="0"/>
              <a:t> </a:t>
            </a:r>
            <a:r>
              <a:rPr lang="ru-RU" sz="1800" dirty="0" err="1"/>
              <a:t>питної</a:t>
            </a:r>
            <a:r>
              <a:rPr lang="ru-RU" sz="1800" dirty="0"/>
              <a:t> води </a:t>
            </a:r>
            <a:r>
              <a:rPr lang="ru-RU" sz="1800" dirty="0" err="1"/>
              <a:t>необхідно</a:t>
            </a:r>
            <a:r>
              <a:rPr lang="ru-RU" sz="1800" dirty="0"/>
              <a:t> </a:t>
            </a:r>
            <a:r>
              <a:rPr lang="ru-RU" sz="1800" dirty="0" err="1"/>
              <a:t>замінити</a:t>
            </a:r>
            <a:r>
              <a:rPr lang="ru-RU" sz="1800" dirty="0"/>
              <a:t> хлор на </a:t>
            </a:r>
            <a:r>
              <a:rPr lang="ru-RU" sz="1800" dirty="0" err="1"/>
              <a:t>гіпохлорит</a:t>
            </a:r>
            <a:r>
              <a:rPr lang="ru-RU" sz="1800" dirty="0"/>
              <a:t> </a:t>
            </a:r>
            <a:r>
              <a:rPr lang="ru-RU" sz="1800" dirty="0" err="1"/>
              <a:t>натрію</a:t>
            </a:r>
            <a:r>
              <a:rPr lang="ru-RU" sz="1800" dirty="0"/>
              <a:t>. </a:t>
            </a:r>
            <a:r>
              <a:rPr lang="ru-RU" sz="1800" dirty="0" err="1"/>
              <a:t>Передбачено</a:t>
            </a:r>
            <a:r>
              <a:rPr lang="ru-RU" sz="1800" dirty="0"/>
              <a:t> </a:t>
            </a:r>
            <a:r>
              <a:rPr lang="ru-RU" sz="1800" dirty="0" err="1"/>
              <a:t>будівництво</a:t>
            </a:r>
            <a:r>
              <a:rPr lang="ru-RU" sz="1800" dirty="0"/>
              <a:t> заводу з </a:t>
            </a:r>
            <a:r>
              <a:rPr lang="ru-RU" sz="1800" dirty="0" err="1"/>
              <a:t>виробництвом</a:t>
            </a:r>
            <a:r>
              <a:rPr lang="ru-RU" sz="1800" dirty="0"/>
              <a:t> </a:t>
            </a:r>
            <a:r>
              <a:rPr lang="ru-RU" sz="1800" dirty="0" err="1"/>
              <a:t>гіпохлориту</a:t>
            </a:r>
            <a:r>
              <a:rPr lang="ru-RU" sz="1800" dirty="0"/>
              <a:t> </a:t>
            </a:r>
            <a:r>
              <a:rPr lang="ru-RU" sz="1800" dirty="0" err="1"/>
              <a:t>натрію</a:t>
            </a:r>
            <a:r>
              <a:rPr lang="ru-RU" sz="1800" dirty="0"/>
              <a:t> на </a:t>
            </a:r>
            <a:r>
              <a:rPr lang="ru-RU" sz="1800" dirty="0" err="1"/>
              <a:t>Деснянській</a:t>
            </a:r>
            <a:r>
              <a:rPr lang="ru-RU" sz="1800" dirty="0"/>
              <a:t> </a:t>
            </a:r>
            <a:r>
              <a:rPr lang="ru-RU" sz="1800" dirty="0" err="1"/>
              <a:t>водопровідній</a:t>
            </a:r>
            <a:r>
              <a:rPr lang="ru-RU" sz="1800" dirty="0"/>
              <a:t> </a:t>
            </a:r>
            <a:r>
              <a:rPr lang="ru-RU" sz="1800" dirty="0" err="1"/>
              <a:t>станції</a:t>
            </a:r>
            <a:r>
              <a:rPr lang="uk-UA" sz="1800" dirty="0"/>
              <a:t>. </a:t>
            </a:r>
            <a:r>
              <a:rPr lang="ru-RU" sz="1800" dirty="0"/>
              <a:t>Але </a:t>
            </a:r>
            <a:r>
              <a:rPr lang="ru-RU" sz="1800" dirty="0" err="1"/>
              <a:t>поки</a:t>
            </a:r>
            <a:r>
              <a:rPr lang="ru-RU" sz="1800" dirty="0"/>
              <a:t> </a:t>
            </a:r>
            <a:r>
              <a:rPr lang="ru-RU" sz="1800" dirty="0" err="1"/>
              <a:t>об'єкт</a:t>
            </a:r>
            <a:r>
              <a:rPr lang="ru-RU" sz="1800" dirty="0"/>
              <a:t> не </a:t>
            </a:r>
            <a:r>
              <a:rPr lang="ru-RU" sz="1800" dirty="0" err="1"/>
              <a:t>зведений</a:t>
            </a:r>
            <a:r>
              <a:rPr lang="ru-RU" sz="1800" dirty="0"/>
              <a:t>, </a:t>
            </a:r>
            <a:r>
              <a:rPr lang="ru-RU" sz="1800" dirty="0" err="1"/>
              <a:t>Деснянська</a:t>
            </a:r>
            <a:r>
              <a:rPr lang="ru-RU" sz="1800" dirty="0"/>
              <a:t> </a:t>
            </a:r>
            <a:r>
              <a:rPr lang="ru-RU" sz="1800" dirty="0" err="1"/>
              <a:t>станція</a:t>
            </a:r>
            <a:r>
              <a:rPr lang="ru-RU" sz="1800" dirty="0"/>
              <a:t> і </a:t>
            </a:r>
            <a:r>
              <a:rPr lang="ru-RU" sz="1800" dirty="0" err="1"/>
              <a:t>далі</a:t>
            </a:r>
            <a:r>
              <a:rPr lang="ru-RU" sz="1800" dirty="0"/>
              <a:t> буде </a:t>
            </a:r>
            <a:r>
              <a:rPr lang="ru-RU" sz="1800" dirty="0" err="1"/>
              <a:t>функціонувати</a:t>
            </a:r>
            <a:r>
              <a:rPr lang="ru-RU" sz="1800" dirty="0"/>
              <a:t> і </a:t>
            </a:r>
            <a:r>
              <a:rPr lang="ru-RU" sz="1800" dirty="0" err="1"/>
              <a:t>створювати</a:t>
            </a:r>
            <a:r>
              <a:rPr lang="ru-RU" sz="1800" dirty="0"/>
              <a:t> </a:t>
            </a:r>
            <a:r>
              <a:rPr lang="ru-RU" sz="1800" dirty="0" err="1"/>
              <a:t>потенційну</a:t>
            </a:r>
            <a:r>
              <a:rPr lang="ru-RU" sz="1800" dirty="0"/>
              <a:t> </a:t>
            </a:r>
            <a:r>
              <a:rPr lang="ru-RU" sz="1800" dirty="0" err="1"/>
              <a:t>небезпеку</a:t>
            </a:r>
            <a:r>
              <a:rPr lang="ru-RU" sz="1800" dirty="0"/>
              <a:t>. 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sz="3100" dirty="0"/>
              <a:t>10. Деснянська водопровідна станція ВАТ «АК» </a:t>
            </a:r>
            <a:r>
              <a:rPr lang="uk-UA" sz="3100" dirty="0" err="1"/>
              <a:t>Київводоканал</a:t>
            </a:r>
            <a:r>
              <a:rPr lang="uk-UA" sz="3100" dirty="0"/>
              <a:t> </a:t>
            </a:r>
            <a:r>
              <a:rPr lang="uk-UA" sz="3100" dirty="0" smtClean="0"/>
              <a:t>»»(</a:t>
            </a:r>
            <a:r>
              <a:rPr lang="uk-UA" sz="3100" dirty="0"/>
              <a:t>Деснянський р-н)</a:t>
            </a:r>
            <a:r>
              <a:rPr lang="ru-RU" sz="3100" dirty="0"/>
              <a:t> </a:t>
            </a:r>
            <a:r>
              <a:rPr lang="uk-UA" dirty="0"/>
              <a:t/>
            </a:r>
            <a:br>
              <a:rPr lang="uk-UA" dirty="0"/>
            </a:b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191" y="3844520"/>
            <a:ext cx="4464496" cy="29218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03" y="3844519"/>
            <a:ext cx="4266681" cy="29218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296283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12776"/>
            <a:ext cx="8640960" cy="3450696"/>
          </a:xfrm>
        </p:spPr>
        <p:txBody>
          <a:bodyPr/>
          <a:lstStyle/>
          <a:p>
            <a:r>
              <a:rPr lang="ru-RU" sz="2400" dirty="0" smtClean="0"/>
              <a:t> </a:t>
            </a:r>
            <a:r>
              <a:rPr lang="ru-RU" sz="2400" dirty="0" err="1" smtClean="0"/>
              <a:t>Охорона</a:t>
            </a:r>
            <a:r>
              <a:rPr lang="ru-RU" sz="2400" dirty="0" smtClean="0"/>
              <a:t> </a:t>
            </a:r>
            <a:r>
              <a:rPr lang="ru-RU" sz="2400" dirty="0" err="1"/>
              <a:t>навколишнього</a:t>
            </a:r>
            <a:r>
              <a:rPr lang="ru-RU" sz="2400" dirty="0"/>
              <a:t> </a:t>
            </a:r>
            <a:r>
              <a:rPr lang="ru-RU" sz="2400" dirty="0" err="1"/>
              <a:t>середовища</a:t>
            </a:r>
            <a:r>
              <a:rPr lang="ru-RU" sz="2400" dirty="0"/>
              <a:t>, </a:t>
            </a:r>
            <a:r>
              <a:rPr lang="ru-RU" sz="2400" dirty="0" err="1"/>
              <a:t>раціональне</a:t>
            </a:r>
            <a:r>
              <a:rPr lang="ru-RU" sz="2400" dirty="0"/>
              <a:t> </a:t>
            </a:r>
            <a:r>
              <a:rPr lang="ru-RU" sz="2400" dirty="0" err="1"/>
              <a:t>використання</a:t>
            </a:r>
            <a:r>
              <a:rPr lang="ru-RU" sz="2400" dirty="0"/>
              <a:t> </a:t>
            </a:r>
            <a:r>
              <a:rPr lang="ru-RU" sz="2400" dirty="0" err="1"/>
              <a:t>природних</a:t>
            </a:r>
            <a:r>
              <a:rPr lang="ru-RU" sz="2400" dirty="0"/>
              <a:t> </a:t>
            </a:r>
            <a:r>
              <a:rPr lang="ru-RU" sz="2400" dirty="0" err="1"/>
              <a:t>ресурсів</a:t>
            </a:r>
            <a:r>
              <a:rPr lang="ru-RU" sz="2400" dirty="0"/>
              <a:t>, </a:t>
            </a:r>
            <a:r>
              <a:rPr lang="ru-RU" sz="2400" dirty="0" err="1"/>
              <a:t>забезпечення</a:t>
            </a:r>
            <a:r>
              <a:rPr lang="ru-RU" sz="2400" dirty="0"/>
              <a:t> </a:t>
            </a:r>
            <a:r>
              <a:rPr lang="ru-RU" sz="2400" dirty="0" err="1"/>
              <a:t>екологічної</a:t>
            </a:r>
            <a:r>
              <a:rPr lang="ru-RU" sz="2400" dirty="0"/>
              <a:t> </a:t>
            </a:r>
            <a:r>
              <a:rPr lang="ru-RU" sz="2400" dirty="0" err="1"/>
              <a:t>безпеки</a:t>
            </a:r>
            <a:r>
              <a:rPr lang="ru-RU" sz="2400" dirty="0"/>
              <a:t> </a:t>
            </a:r>
            <a:r>
              <a:rPr lang="ru-RU" sz="2400" dirty="0" err="1"/>
              <a:t>життєдіяльності</a:t>
            </a:r>
            <a:r>
              <a:rPr lang="ru-RU" sz="2400" dirty="0"/>
              <a:t> </a:t>
            </a:r>
            <a:r>
              <a:rPr lang="ru-RU" sz="2400" dirty="0" err="1"/>
              <a:t>людини</a:t>
            </a:r>
            <a:r>
              <a:rPr lang="ru-RU" sz="2400" dirty="0"/>
              <a:t> – </a:t>
            </a:r>
            <a:r>
              <a:rPr lang="ru-RU" sz="2400" dirty="0" err="1"/>
              <a:t>невід’ємна</a:t>
            </a:r>
            <a:r>
              <a:rPr lang="ru-RU" sz="2400" dirty="0"/>
              <a:t> </a:t>
            </a:r>
            <a:r>
              <a:rPr lang="ru-RU" sz="2400" dirty="0" err="1"/>
              <a:t>умова</a:t>
            </a:r>
            <a:r>
              <a:rPr lang="ru-RU" sz="2400" dirty="0"/>
              <a:t> </a:t>
            </a:r>
            <a:r>
              <a:rPr lang="ru-RU" sz="2400" dirty="0" err="1"/>
              <a:t>сталого</a:t>
            </a:r>
            <a:r>
              <a:rPr lang="ru-RU" sz="2400" dirty="0"/>
              <a:t> </a:t>
            </a:r>
            <a:r>
              <a:rPr lang="ru-RU" sz="2400" dirty="0" err="1"/>
              <a:t>економічного</a:t>
            </a:r>
            <a:r>
              <a:rPr lang="ru-RU" sz="2400" dirty="0"/>
              <a:t> та </a:t>
            </a:r>
            <a:r>
              <a:rPr lang="ru-RU" sz="2400" dirty="0" err="1"/>
              <a:t>соціального</a:t>
            </a:r>
            <a:r>
              <a:rPr lang="ru-RU" sz="2400" dirty="0"/>
              <a:t> </a:t>
            </a:r>
            <a:r>
              <a:rPr lang="ru-RU" sz="2400" dirty="0" err="1"/>
              <a:t>розвитку</a:t>
            </a:r>
            <a:r>
              <a:rPr lang="ru-RU" sz="2400" dirty="0"/>
              <a:t>.</a:t>
            </a:r>
          </a:p>
          <a:p>
            <a:pPr marL="109728" indent="0">
              <a:buNone/>
            </a:pPr>
            <a:r>
              <a:rPr lang="uk-UA" dirty="0"/>
              <a:t> </a:t>
            </a:r>
            <a:endParaRPr lang="ru-RU" dirty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Висновок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18356"/>
            <a:ext cx="4392488" cy="33115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74" y="3417691"/>
            <a:ext cx="4140096" cy="33115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1295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3963896"/>
          </a:xfrm>
        </p:spPr>
        <p:txBody>
          <a:bodyPr/>
          <a:lstStyle/>
          <a:p>
            <a:r>
              <a:rPr lang="uk-UA" sz="3200" u="sng" dirty="0">
                <a:hlinkClick r:id="rId2"/>
              </a:rPr>
              <a:t>http://</a:t>
            </a:r>
            <a:r>
              <a:rPr lang="uk-UA" sz="3200" u="sng" dirty="0" smtClean="0">
                <a:hlinkClick r:id="rId2"/>
              </a:rPr>
              <a:t>ru.osvita.ua</a:t>
            </a:r>
            <a:endParaRPr lang="ru-RU" sz="3200" dirty="0"/>
          </a:p>
          <a:p>
            <a:r>
              <a:rPr lang="uk-UA" sz="3200" u="sng" dirty="0">
                <a:hlinkClick r:id="rId3"/>
              </a:rPr>
              <a:t>https://</a:t>
            </a:r>
            <a:r>
              <a:rPr lang="uk-UA" sz="3200" u="sng" dirty="0" smtClean="0">
                <a:hlinkClick r:id="rId3"/>
              </a:rPr>
              <a:t>www.dom2000.com</a:t>
            </a:r>
            <a:endParaRPr lang="uk-UA" sz="3200" u="sng" dirty="0" smtClean="0"/>
          </a:p>
          <a:p>
            <a:r>
              <a:rPr lang="en-US" sz="3200" dirty="0">
                <a:hlinkClick r:id="rId4"/>
              </a:rPr>
              <a:t>https://</a:t>
            </a:r>
            <a:r>
              <a:rPr lang="en-US" sz="3200" dirty="0" smtClean="0">
                <a:hlinkClick r:id="rId4"/>
              </a:rPr>
              <a:t>uk.wikipedia.org</a:t>
            </a:r>
            <a:endParaRPr lang="uk-UA" sz="3200" dirty="0" smtClean="0"/>
          </a:p>
          <a:p>
            <a:r>
              <a:rPr lang="en-US" sz="3200" dirty="0">
                <a:hlinkClick r:id="rId5"/>
              </a:rPr>
              <a:t>https://</a:t>
            </a:r>
            <a:r>
              <a:rPr lang="en-US" sz="3200" dirty="0" smtClean="0">
                <a:hlinkClick r:id="rId5"/>
              </a:rPr>
              <a:t>vseosvita.ua</a:t>
            </a:r>
            <a:endParaRPr lang="uk-UA" sz="3200" dirty="0" smtClean="0"/>
          </a:p>
          <a:p>
            <a:r>
              <a:rPr lang="en-US" sz="3200" dirty="0">
                <a:hlinkClick r:id="rId6"/>
              </a:rPr>
              <a:t>https://</a:t>
            </a:r>
            <a:r>
              <a:rPr lang="en-US" sz="3200" dirty="0" smtClean="0">
                <a:hlinkClick r:id="rId6"/>
              </a:rPr>
              <a:t>gdz4you.com</a:t>
            </a:r>
            <a:endParaRPr lang="uk-UA" sz="3200" dirty="0" smtClean="0"/>
          </a:p>
          <a:p>
            <a:r>
              <a:rPr lang="en-US" sz="3200" dirty="0">
                <a:hlinkClick r:id="rId7"/>
              </a:rPr>
              <a:t>http://</a:t>
            </a:r>
            <a:r>
              <a:rPr lang="en-US" sz="3200" dirty="0" smtClean="0">
                <a:hlinkClick r:id="rId7"/>
              </a:rPr>
              <a:t>v4asno.com</a:t>
            </a:r>
            <a:endParaRPr lang="uk-UA" sz="3200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Використані джерела інформації</a:t>
            </a:r>
            <a:endParaRPr lang="ru-RU" dirty="0"/>
          </a:p>
        </p:txBody>
      </p:sp>
      <p:pic>
        <p:nvPicPr>
          <p:cNvPr id="6146" name="Picture 2" descr="Ð ÐµÐ·ÑÐ»ÑÑÐ°Ñ Ð¿Ð¾ÑÑÐºÑ Ð·Ð¾Ð±ÑÐ°Ð¶ÐµÐ½Ñ Ð·Ð° Ð·Ð°Ð¿Ð¸ÑÐ¾Ð¼ &quot;Ð»ÑÐ¿Ð° Ð³ÑÑ&quot;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429000"/>
            <a:ext cx="2952328" cy="295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047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124744"/>
            <a:ext cx="8712968" cy="4525963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ru-RU" sz="1800" dirty="0" smtClean="0"/>
              <a:t> </a:t>
            </a:r>
            <a:r>
              <a:rPr lang="ru-RU" sz="1800" dirty="0" err="1" smtClean="0"/>
              <a:t>Київ</a:t>
            </a:r>
            <a:r>
              <a:rPr lang="uk-UA" sz="1800" dirty="0" err="1"/>
              <a:t>ській</a:t>
            </a:r>
            <a:r>
              <a:rPr lang="uk-UA" sz="1800" dirty="0"/>
              <a:t> області </a:t>
            </a:r>
            <a:r>
              <a:rPr lang="ru-RU" sz="1800" dirty="0" err="1"/>
              <a:t>характерні</a:t>
            </a:r>
            <a:r>
              <a:rPr lang="ru-RU" sz="1800" dirty="0"/>
              <a:t> </a:t>
            </a:r>
            <a:r>
              <a:rPr lang="ru-RU" sz="1800" dirty="0" err="1"/>
              <a:t>всі</a:t>
            </a:r>
            <a:r>
              <a:rPr lang="ru-RU" sz="1800" dirty="0"/>
              <a:t> </a:t>
            </a:r>
            <a:r>
              <a:rPr lang="ru-RU" sz="1800" dirty="0" err="1"/>
              <a:t>екологічні</a:t>
            </a:r>
            <a:r>
              <a:rPr lang="ru-RU" sz="1800" dirty="0"/>
              <a:t> </a:t>
            </a:r>
            <a:r>
              <a:rPr lang="ru-RU" sz="1800" dirty="0" err="1"/>
              <a:t>проблеми</a:t>
            </a:r>
            <a:r>
              <a:rPr lang="ru-RU" sz="1800" dirty="0"/>
              <a:t>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притаманні</a:t>
            </a:r>
            <a:r>
              <a:rPr lang="ru-RU" sz="1800" dirty="0"/>
              <a:t> великим </a:t>
            </a:r>
            <a:r>
              <a:rPr lang="ru-RU" sz="1800" dirty="0" err="1"/>
              <a:t>містам</a:t>
            </a:r>
            <a:r>
              <a:rPr lang="ru-RU" sz="1800" dirty="0"/>
              <a:t>. </a:t>
            </a:r>
            <a:r>
              <a:rPr lang="ru-RU" sz="1800" dirty="0" err="1"/>
              <a:t>Це</a:t>
            </a:r>
            <a:r>
              <a:rPr lang="uk-UA" sz="1800" dirty="0"/>
              <a:t>,</a:t>
            </a:r>
            <a:r>
              <a:rPr lang="ru-RU" sz="1800" dirty="0"/>
              <a:t> в першу </a:t>
            </a:r>
            <a:r>
              <a:rPr lang="ru-RU" sz="1800" dirty="0" err="1"/>
              <a:t>чергу</a:t>
            </a:r>
            <a:r>
              <a:rPr lang="uk-UA" sz="1800" dirty="0"/>
              <a:t>,</a:t>
            </a:r>
            <a:r>
              <a:rPr lang="ru-RU" sz="1800" dirty="0"/>
              <a:t> </a:t>
            </a:r>
            <a:r>
              <a:rPr lang="ru-RU" sz="1800" dirty="0" err="1"/>
              <a:t>забруднення</a:t>
            </a:r>
            <a:r>
              <a:rPr lang="ru-RU" sz="1800" dirty="0"/>
              <a:t> автотранспортом, </a:t>
            </a:r>
            <a:r>
              <a:rPr lang="ru-RU" sz="1800" dirty="0" err="1"/>
              <a:t>зміни</a:t>
            </a:r>
            <a:r>
              <a:rPr lang="ru-RU" sz="1800" dirty="0"/>
              <a:t> в </a:t>
            </a:r>
            <a:r>
              <a:rPr lang="ru-RU" sz="1800" dirty="0" err="1"/>
              <a:t>складі</a:t>
            </a:r>
            <a:r>
              <a:rPr lang="ru-RU" sz="1800" dirty="0"/>
              <a:t> атмосферного </a:t>
            </a:r>
            <a:r>
              <a:rPr lang="ru-RU" sz="1800" dirty="0" err="1"/>
              <a:t>повітря</a:t>
            </a:r>
            <a:r>
              <a:rPr lang="ru-RU" sz="1800" dirty="0"/>
              <a:t>, </a:t>
            </a:r>
            <a:r>
              <a:rPr lang="ru-RU" sz="1800" dirty="0" err="1"/>
              <a:t>шумове</a:t>
            </a:r>
            <a:r>
              <a:rPr lang="ru-RU" sz="1800" dirty="0"/>
              <a:t> </a:t>
            </a:r>
            <a:r>
              <a:rPr lang="ru-RU" sz="1800" dirty="0" err="1"/>
              <a:t>забруднення</a:t>
            </a:r>
            <a:r>
              <a:rPr lang="ru-RU" sz="1800" dirty="0"/>
              <a:t>, </a:t>
            </a:r>
            <a:r>
              <a:rPr lang="ru-RU" sz="1800" dirty="0" err="1"/>
              <a:t>викиди</a:t>
            </a:r>
            <a:r>
              <a:rPr lang="ru-RU" sz="1800" dirty="0"/>
              <a:t> </a:t>
            </a:r>
            <a:r>
              <a:rPr lang="ru-RU" sz="1800" dirty="0" err="1"/>
              <a:t>хімічних</a:t>
            </a:r>
            <a:r>
              <a:rPr lang="ru-RU" sz="1800" dirty="0"/>
              <a:t> </a:t>
            </a:r>
            <a:r>
              <a:rPr lang="ru-RU" sz="1800" dirty="0" err="1"/>
              <a:t>речовин</a:t>
            </a:r>
            <a:r>
              <a:rPr lang="ru-RU" sz="1800" dirty="0"/>
              <a:t> у атмосферу, </a:t>
            </a:r>
            <a:r>
              <a:rPr lang="ru-RU" sz="1800" dirty="0" err="1"/>
              <a:t>забруднення</a:t>
            </a:r>
            <a:r>
              <a:rPr lang="ru-RU" sz="1800" dirty="0"/>
              <a:t> </a:t>
            </a:r>
            <a:r>
              <a:rPr lang="ru-RU" sz="1800" dirty="0" err="1"/>
              <a:t>токсичними</a:t>
            </a:r>
            <a:r>
              <a:rPr lang="ru-RU" sz="1800" dirty="0"/>
              <a:t> </a:t>
            </a:r>
            <a:r>
              <a:rPr lang="ru-RU" sz="1800" dirty="0" err="1"/>
              <a:t>відходами</a:t>
            </a:r>
            <a:r>
              <a:rPr lang="ru-RU" sz="1800" dirty="0"/>
              <a:t>, проблема </a:t>
            </a:r>
            <a:r>
              <a:rPr lang="ru-RU" sz="1800" dirty="0" err="1"/>
              <a:t>відходів</a:t>
            </a:r>
            <a:r>
              <a:rPr lang="ru-RU" sz="1800" dirty="0"/>
              <a:t>. Але </a:t>
            </a:r>
            <a:r>
              <a:rPr lang="ru-RU" sz="1800" dirty="0" err="1"/>
              <a:t>особливе</a:t>
            </a:r>
            <a:r>
              <a:rPr lang="ru-RU" sz="1800" dirty="0"/>
              <a:t> </a:t>
            </a:r>
            <a:r>
              <a:rPr lang="ru-RU" sz="1800" dirty="0" err="1"/>
              <a:t>місце</a:t>
            </a:r>
            <a:r>
              <a:rPr lang="ru-RU" sz="1800" dirty="0"/>
              <a:t> в </a:t>
            </a:r>
            <a:r>
              <a:rPr lang="ru-RU" sz="1800" dirty="0" err="1"/>
              <a:t>цьому</a:t>
            </a:r>
            <a:r>
              <a:rPr lang="ru-RU" sz="1800" dirty="0"/>
              <a:t> </a:t>
            </a:r>
            <a:r>
              <a:rPr lang="ru-RU" sz="1800" dirty="0" err="1"/>
              <a:t>регіоні</a:t>
            </a:r>
            <a:r>
              <a:rPr lang="ru-RU" sz="1800" dirty="0"/>
              <a:t> </a:t>
            </a:r>
            <a:r>
              <a:rPr lang="ru-RU" sz="1800" dirty="0" err="1"/>
              <a:t>посідає</a:t>
            </a:r>
            <a:r>
              <a:rPr lang="ru-RU" sz="1800" dirty="0"/>
              <a:t> </a:t>
            </a:r>
            <a:r>
              <a:rPr lang="ru-RU" sz="1800" dirty="0" err="1"/>
              <a:t>радіоактивна</a:t>
            </a:r>
            <a:r>
              <a:rPr lang="ru-RU" sz="1800" dirty="0"/>
              <a:t> проблема,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 smtClean="0"/>
              <a:t>пов’язана</a:t>
            </a:r>
            <a:r>
              <a:rPr lang="ru-RU" sz="1800" dirty="0" smtClean="0"/>
              <a:t> </a:t>
            </a:r>
            <a:r>
              <a:rPr lang="ru-RU" sz="1800" dirty="0"/>
              <a:t>з </a:t>
            </a:r>
            <a:r>
              <a:rPr lang="ru-RU" sz="1800" dirty="0" err="1"/>
              <a:t>Чорнобильською</a:t>
            </a:r>
            <a:r>
              <a:rPr lang="ru-RU" sz="1800" dirty="0"/>
              <a:t> АЕС. </a:t>
            </a:r>
            <a:r>
              <a:rPr lang="ru-RU" sz="1800" dirty="0" err="1"/>
              <a:t>Аварія</a:t>
            </a:r>
            <a:r>
              <a:rPr lang="ru-RU" sz="1800" dirty="0"/>
              <a:t> </a:t>
            </a:r>
            <a:r>
              <a:rPr lang="ru-RU" sz="1800" dirty="0" err="1"/>
              <a:t>призвела</a:t>
            </a:r>
            <a:r>
              <a:rPr lang="ru-RU" sz="1800" dirty="0"/>
              <a:t> до </a:t>
            </a:r>
            <a:r>
              <a:rPr lang="ru-RU" sz="1800" dirty="0" err="1"/>
              <a:t>надзвичайно</a:t>
            </a:r>
            <a:r>
              <a:rPr lang="ru-RU" sz="1800" dirty="0"/>
              <a:t> великого </a:t>
            </a:r>
            <a:r>
              <a:rPr lang="ru-RU" sz="1800" dirty="0" err="1"/>
              <a:t>забруднення</a:t>
            </a:r>
            <a:r>
              <a:rPr lang="ru-RU" sz="1800" dirty="0"/>
              <a:t> </a:t>
            </a:r>
            <a:r>
              <a:rPr lang="ru-RU" sz="1800" dirty="0" err="1"/>
              <a:t>довкілля</a:t>
            </a:r>
            <a:r>
              <a:rPr lang="ru-RU" sz="1800" dirty="0"/>
              <a:t>, в тому </a:t>
            </a:r>
            <a:r>
              <a:rPr lang="ru-RU" sz="1800" dirty="0" err="1"/>
              <a:t>числі</a:t>
            </a:r>
            <a:r>
              <a:rPr lang="ru-RU" sz="1800" dirty="0"/>
              <a:t> Ки</a:t>
            </a:r>
            <a:r>
              <a:rPr lang="uk-UA" sz="1800" dirty="0" err="1"/>
              <a:t>ївської</a:t>
            </a:r>
            <a:r>
              <a:rPr lang="uk-UA" sz="1800" dirty="0"/>
              <a:t> області.</a:t>
            </a:r>
            <a:endParaRPr lang="ru-RU" sz="1800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uk-UA" dirty="0" smtClean="0"/>
              <a:t>Вступ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071" y="3502365"/>
            <a:ext cx="2952327" cy="19605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486" y="3502365"/>
            <a:ext cx="3301380" cy="19605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941168"/>
            <a:ext cx="2525484" cy="17930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2369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40768"/>
            <a:ext cx="8640960" cy="4525963"/>
          </a:xfrm>
        </p:spPr>
        <p:txBody>
          <a:bodyPr>
            <a:normAutofit/>
          </a:bodyPr>
          <a:lstStyle/>
          <a:p>
            <a:r>
              <a:rPr lang="ru-RU" sz="1900" b="1" dirty="0" err="1"/>
              <a:t>Антропогенний</a:t>
            </a:r>
            <a:r>
              <a:rPr lang="ru-RU" sz="1900" b="1" dirty="0"/>
              <a:t> </a:t>
            </a:r>
            <a:r>
              <a:rPr lang="ru-RU" sz="1900" b="1" dirty="0" err="1"/>
              <a:t>вплив</a:t>
            </a:r>
            <a:r>
              <a:rPr lang="ru-RU" sz="1900" b="1" dirty="0"/>
              <a:t> на природу</a:t>
            </a:r>
            <a:r>
              <a:rPr lang="ru-RU" sz="1900" dirty="0"/>
              <a:t> — в буквальному </a:t>
            </a:r>
            <a:r>
              <a:rPr lang="ru-RU" sz="1900" dirty="0" err="1"/>
              <a:t>перекладі</a:t>
            </a:r>
            <a:r>
              <a:rPr lang="ru-RU" sz="1900" dirty="0"/>
              <a:t> «</a:t>
            </a:r>
            <a:r>
              <a:rPr lang="ru-RU" sz="1900" dirty="0" err="1"/>
              <a:t>породжений</a:t>
            </a:r>
            <a:r>
              <a:rPr lang="ru-RU" sz="1900" dirty="0"/>
              <a:t> </a:t>
            </a:r>
            <a:r>
              <a:rPr lang="ru-RU" sz="1900" dirty="0" err="1"/>
              <a:t>людиною</a:t>
            </a:r>
            <a:r>
              <a:rPr lang="ru-RU" sz="1900" dirty="0"/>
              <a:t>» </a:t>
            </a:r>
            <a:r>
              <a:rPr lang="ru-RU" sz="1900" dirty="0" err="1"/>
              <a:t>вплив</a:t>
            </a:r>
            <a:r>
              <a:rPr lang="ru-RU" sz="1900" dirty="0"/>
              <a:t> на </a:t>
            </a:r>
            <a:r>
              <a:rPr lang="ru-RU" sz="1900" dirty="0" err="1"/>
              <a:t>біосферу</a:t>
            </a:r>
            <a:r>
              <a:rPr lang="ru-RU" sz="1900" dirty="0"/>
              <a:t>.</a:t>
            </a:r>
          </a:p>
          <a:p>
            <a:r>
              <a:rPr lang="ru-RU" sz="1900" dirty="0" err="1"/>
              <a:t>Антропогенними</a:t>
            </a:r>
            <a:r>
              <a:rPr lang="ru-RU" sz="1900" dirty="0"/>
              <a:t> </a:t>
            </a:r>
            <a:r>
              <a:rPr lang="ru-RU" sz="1900" dirty="0" err="1"/>
              <a:t>називають</a:t>
            </a:r>
            <a:r>
              <a:rPr lang="ru-RU" sz="1900" dirty="0"/>
              <a:t> </a:t>
            </a:r>
            <a:r>
              <a:rPr lang="ru-RU" sz="1900" dirty="0" err="1"/>
              <a:t>ті</a:t>
            </a:r>
            <a:r>
              <a:rPr lang="ru-RU" sz="1900" dirty="0"/>
              <a:t> </a:t>
            </a:r>
            <a:r>
              <a:rPr lang="ru-RU" sz="1900" dirty="0" err="1"/>
              <a:t>фактори</a:t>
            </a:r>
            <a:r>
              <a:rPr lang="ru-RU" sz="1900" dirty="0"/>
              <a:t>, </a:t>
            </a:r>
            <a:r>
              <a:rPr lang="ru-RU" sz="1900" dirty="0" err="1"/>
              <a:t>які</a:t>
            </a:r>
            <a:r>
              <a:rPr lang="ru-RU" sz="1900" dirty="0"/>
              <a:t> </a:t>
            </a:r>
            <a:r>
              <a:rPr lang="ru-RU" sz="1900" dirty="0" err="1"/>
              <a:t>своїм</a:t>
            </a:r>
            <a:r>
              <a:rPr lang="ru-RU" sz="1900" dirty="0"/>
              <a:t> </a:t>
            </a:r>
            <a:r>
              <a:rPr lang="ru-RU" sz="1900" dirty="0" err="1"/>
              <a:t>походженням</a:t>
            </a:r>
            <a:r>
              <a:rPr lang="ru-RU" sz="1900" dirty="0"/>
              <a:t> </a:t>
            </a:r>
            <a:r>
              <a:rPr lang="ru-RU" sz="1900" dirty="0" err="1"/>
              <a:t>зобов'язані</a:t>
            </a:r>
            <a:r>
              <a:rPr lang="ru-RU" sz="1900" dirty="0"/>
              <a:t> будь-</a:t>
            </a:r>
            <a:r>
              <a:rPr lang="ru-RU" sz="1900" dirty="0" err="1"/>
              <a:t>якій</a:t>
            </a:r>
            <a:r>
              <a:rPr lang="ru-RU" sz="1900" dirty="0"/>
              <a:t> </a:t>
            </a:r>
            <a:r>
              <a:rPr lang="ru-RU" sz="1900" dirty="0" err="1"/>
              <a:t>діяльності</a:t>
            </a:r>
            <a:r>
              <a:rPr lang="ru-RU" sz="1900" dirty="0"/>
              <a:t> </a:t>
            </a:r>
            <a:r>
              <a:rPr lang="ru-RU" sz="1900" dirty="0" err="1"/>
              <a:t>людини</a:t>
            </a:r>
            <a:r>
              <a:rPr lang="ru-RU" sz="1900" dirty="0"/>
              <a:t>. </a:t>
            </a:r>
            <a:r>
              <a:rPr lang="ru-RU" sz="1900" dirty="0" err="1"/>
              <a:t>Цим</a:t>
            </a:r>
            <a:r>
              <a:rPr lang="ru-RU" sz="1900" dirty="0"/>
              <a:t> вони </a:t>
            </a:r>
            <a:r>
              <a:rPr lang="ru-RU" sz="1900" dirty="0" err="1"/>
              <a:t>принципово</a:t>
            </a:r>
            <a:r>
              <a:rPr lang="ru-RU" sz="1900" dirty="0"/>
              <a:t> </a:t>
            </a:r>
            <a:r>
              <a:rPr lang="ru-RU" sz="1900" dirty="0" err="1"/>
              <a:t>відрізняються</a:t>
            </a:r>
            <a:r>
              <a:rPr lang="ru-RU" sz="1900" dirty="0"/>
              <a:t> </a:t>
            </a:r>
            <a:r>
              <a:rPr lang="ru-RU" sz="1900" dirty="0" err="1"/>
              <a:t>від</a:t>
            </a:r>
            <a:r>
              <a:rPr lang="ru-RU" sz="1900" dirty="0"/>
              <a:t> </a:t>
            </a:r>
            <a:r>
              <a:rPr lang="ru-RU" sz="1900" dirty="0" err="1"/>
              <a:t>факторів</a:t>
            </a:r>
            <a:r>
              <a:rPr lang="ru-RU" sz="1900" dirty="0"/>
              <a:t> </a:t>
            </a:r>
            <a:r>
              <a:rPr lang="ru-RU" sz="1900" dirty="0" err="1"/>
              <a:t>природних</a:t>
            </a:r>
            <a:r>
              <a:rPr lang="ru-RU" sz="1900" dirty="0"/>
              <a:t>, </a:t>
            </a:r>
            <a:r>
              <a:rPr lang="ru-RU" sz="1900" dirty="0" err="1"/>
              <a:t>які</a:t>
            </a:r>
            <a:r>
              <a:rPr lang="ru-RU" sz="1900" dirty="0"/>
              <a:t> </a:t>
            </a:r>
            <a:r>
              <a:rPr lang="ru-RU" sz="1900" dirty="0" err="1"/>
              <a:t>виникли</a:t>
            </a:r>
            <a:r>
              <a:rPr lang="ru-RU" sz="1900" dirty="0"/>
              <a:t> </a:t>
            </a:r>
            <a:r>
              <a:rPr lang="ru-RU" sz="1900" dirty="0" err="1"/>
              <a:t>ще</a:t>
            </a:r>
            <a:r>
              <a:rPr lang="ru-RU" sz="1900" dirty="0"/>
              <a:t> до </a:t>
            </a:r>
            <a:r>
              <a:rPr lang="ru-RU" sz="1900" dirty="0" err="1"/>
              <a:t>появи</a:t>
            </a:r>
            <a:r>
              <a:rPr lang="ru-RU" sz="1900" dirty="0"/>
              <a:t> </a:t>
            </a:r>
            <a:r>
              <a:rPr lang="ru-RU" sz="1900" dirty="0" err="1"/>
              <a:t>людини</a:t>
            </a:r>
            <a:r>
              <a:rPr lang="ru-RU" sz="1900" dirty="0"/>
              <a:t>, але </a:t>
            </a:r>
            <a:r>
              <a:rPr lang="ru-RU" sz="1900" dirty="0" err="1"/>
              <a:t>існують</a:t>
            </a:r>
            <a:r>
              <a:rPr lang="ru-RU" sz="1900" dirty="0"/>
              <a:t> і </a:t>
            </a:r>
            <a:r>
              <a:rPr lang="ru-RU" sz="1900" dirty="0" err="1"/>
              <a:t>діють</a:t>
            </a:r>
            <a:r>
              <a:rPr lang="ru-RU" sz="1900" dirty="0"/>
              <a:t> </a:t>
            </a:r>
            <a:r>
              <a:rPr lang="ru-RU" sz="1900" dirty="0" err="1"/>
              <a:t>досі</a:t>
            </a:r>
            <a:r>
              <a:rPr lang="ru-RU" sz="1900" dirty="0"/>
              <a:t>. </a:t>
            </a:r>
            <a:r>
              <a:rPr lang="ru-RU" sz="1900" dirty="0" err="1"/>
              <a:t>Вплив</a:t>
            </a:r>
            <a:r>
              <a:rPr lang="ru-RU" sz="1900" dirty="0"/>
              <a:t> </a:t>
            </a:r>
            <a:r>
              <a:rPr lang="ru-RU" sz="1900" dirty="0" err="1" smtClean="0"/>
              <a:t>людини</a:t>
            </a:r>
            <a:r>
              <a:rPr lang="ru-RU" sz="1900" dirty="0" smtClean="0"/>
              <a:t>, </a:t>
            </a:r>
            <a:r>
              <a:rPr lang="ru-RU" sz="1900" dirty="0"/>
              <a:t>як </a:t>
            </a:r>
            <a:r>
              <a:rPr lang="ru-RU" sz="1900" dirty="0" err="1"/>
              <a:t>екологічного</a:t>
            </a:r>
            <a:r>
              <a:rPr lang="ru-RU" sz="1900" dirty="0"/>
              <a:t> </a:t>
            </a:r>
            <a:r>
              <a:rPr lang="ru-RU" sz="1900" dirty="0" smtClean="0"/>
              <a:t>фактора, </a:t>
            </a:r>
            <a:r>
              <a:rPr lang="ru-RU" sz="1900" dirty="0" err="1"/>
              <a:t>надзвичайно</a:t>
            </a:r>
            <a:r>
              <a:rPr lang="ru-RU" sz="1900" dirty="0"/>
              <a:t> </a:t>
            </a:r>
            <a:r>
              <a:rPr lang="ru-RU" sz="1900" dirty="0" err="1"/>
              <a:t>сильний</a:t>
            </a:r>
            <a:r>
              <a:rPr lang="ru-RU" sz="1900" dirty="0"/>
              <a:t> та </a:t>
            </a:r>
            <a:r>
              <a:rPr lang="ru-RU" sz="1900" dirty="0" err="1"/>
              <a:t>різнобічний</a:t>
            </a:r>
            <a:r>
              <a:rPr lang="ru-RU" sz="1900" dirty="0"/>
              <a:t>. </a:t>
            </a:r>
            <a:r>
              <a:rPr lang="ru-RU" sz="1900" dirty="0" err="1"/>
              <a:t>Жодна</a:t>
            </a:r>
            <a:r>
              <a:rPr lang="ru-RU" sz="1900" dirty="0"/>
              <a:t> </a:t>
            </a:r>
            <a:r>
              <a:rPr lang="ru-RU" sz="1900" dirty="0" err="1"/>
              <a:t>екосистема</a:t>
            </a:r>
            <a:r>
              <a:rPr lang="ru-RU" sz="1900" dirty="0"/>
              <a:t> на </a:t>
            </a:r>
            <a:r>
              <a:rPr lang="ru-RU" sz="1900" dirty="0" err="1"/>
              <a:t>планеті</a:t>
            </a:r>
            <a:r>
              <a:rPr lang="ru-RU" sz="1900" dirty="0"/>
              <a:t> не </a:t>
            </a:r>
            <a:r>
              <a:rPr lang="ru-RU" sz="1900" dirty="0" err="1"/>
              <a:t>уникнула</a:t>
            </a:r>
            <a:r>
              <a:rPr lang="ru-RU" sz="1900" dirty="0"/>
              <a:t> </a:t>
            </a:r>
            <a:r>
              <a:rPr lang="ru-RU" sz="1900" dirty="0" err="1"/>
              <a:t>цього</a:t>
            </a:r>
            <a:r>
              <a:rPr lang="ru-RU" sz="1900" dirty="0"/>
              <a:t> </a:t>
            </a:r>
            <a:r>
              <a:rPr lang="ru-RU" sz="1900" dirty="0" err="1"/>
              <a:t>впливу</a:t>
            </a:r>
            <a:r>
              <a:rPr lang="ru-RU" sz="1900" dirty="0"/>
              <a:t>, а </a:t>
            </a:r>
            <a:r>
              <a:rPr lang="ru-RU" sz="1900" dirty="0" err="1"/>
              <a:t>багато</a:t>
            </a:r>
            <a:r>
              <a:rPr lang="ru-RU" sz="1900" dirty="0"/>
              <a:t> </a:t>
            </a:r>
            <a:r>
              <a:rPr lang="ru-RU" sz="1900" dirty="0" err="1"/>
              <a:t>екосистем</a:t>
            </a:r>
            <a:r>
              <a:rPr lang="ru-RU" sz="1900" dirty="0"/>
              <a:t> </a:t>
            </a:r>
            <a:r>
              <a:rPr lang="ru-RU" sz="1900" dirty="0" err="1"/>
              <a:t>були</a:t>
            </a:r>
            <a:r>
              <a:rPr lang="ru-RU" sz="1900" dirty="0"/>
              <a:t> </a:t>
            </a:r>
            <a:r>
              <a:rPr lang="ru-RU" sz="1900" dirty="0" err="1"/>
              <a:t>повністю</a:t>
            </a:r>
            <a:r>
              <a:rPr lang="ru-RU" sz="1900" dirty="0"/>
              <a:t> </a:t>
            </a:r>
            <a:r>
              <a:rPr lang="ru-RU" sz="1900" dirty="0" err="1"/>
              <a:t>знищені</a:t>
            </a:r>
            <a:r>
              <a:rPr lang="ru-RU" sz="1900" dirty="0"/>
              <a:t>.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5400" dirty="0" smtClean="0"/>
              <a:t>Антропогенний вплив</a:t>
            </a:r>
            <a:endParaRPr lang="ru-RU" sz="5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55541"/>
            <a:ext cx="4396120" cy="23959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155541"/>
            <a:ext cx="3842792" cy="23959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2899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1124744"/>
            <a:ext cx="8784976" cy="4525963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uk-UA" sz="1800" dirty="0" smtClean="0"/>
              <a:t> Надмірна </a:t>
            </a:r>
            <a:r>
              <a:rPr lang="uk-UA" sz="1800" dirty="0" smtClean="0"/>
              <a:t>кількість сміття, яке люди кидають на околицях, може призвести до екологічної катастрофи. Вирішити цю проблему намагались за допомогою сортування сміття, установивши спеціальні контейнери. Хоча вони часто не виконують свого призначення. </a:t>
            </a:r>
            <a:r>
              <a:rPr lang="ru-RU" sz="1800" dirty="0" smtClean="0"/>
              <a:t>У </a:t>
            </a:r>
            <a:r>
              <a:rPr lang="ru-RU" sz="1800" dirty="0" err="1" smtClean="0"/>
              <a:t>більшості</a:t>
            </a:r>
            <a:r>
              <a:rPr lang="ru-RU" sz="1800" dirty="0" smtClean="0"/>
              <a:t> </a:t>
            </a:r>
            <a:r>
              <a:rPr lang="ru-RU" sz="1800" dirty="0" err="1" smtClean="0"/>
              <a:t>випадків</a:t>
            </a:r>
            <a:r>
              <a:rPr lang="ru-RU" sz="1800" dirty="0" smtClean="0"/>
              <a:t> </a:t>
            </a:r>
            <a:r>
              <a:rPr lang="ru-RU" sz="1800" dirty="0" err="1" smtClean="0"/>
              <a:t>ці</a:t>
            </a:r>
            <a:r>
              <a:rPr lang="ru-RU" sz="1800" dirty="0" smtClean="0"/>
              <a:t> </a:t>
            </a:r>
            <a:r>
              <a:rPr lang="ru-RU" sz="1800" dirty="0" err="1" smtClean="0"/>
              <a:t>спеціальні</a:t>
            </a:r>
            <a:r>
              <a:rPr lang="ru-RU" sz="1800" dirty="0" smtClean="0"/>
              <a:t> баки просто </a:t>
            </a:r>
            <a:r>
              <a:rPr lang="ru-RU" sz="1800" dirty="0" err="1" smtClean="0"/>
              <a:t>неможливо</a:t>
            </a:r>
            <a:r>
              <a:rPr lang="ru-RU" sz="1800" dirty="0" smtClean="0"/>
              <a:t> </a:t>
            </a:r>
            <a:r>
              <a:rPr lang="ru-RU" sz="1800" dirty="0" err="1" smtClean="0"/>
              <a:t>відрізнити</a:t>
            </a:r>
            <a:r>
              <a:rPr lang="ru-RU" sz="1800" dirty="0" smtClean="0"/>
              <a:t> </a:t>
            </a:r>
            <a:r>
              <a:rPr lang="ru-RU" sz="1800" dirty="0" err="1" smtClean="0"/>
              <a:t>від</a:t>
            </a:r>
            <a:r>
              <a:rPr lang="ru-RU" sz="1800" dirty="0" smtClean="0"/>
              <a:t> </a:t>
            </a:r>
            <a:r>
              <a:rPr lang="ru-RU" sz="1800" dirty="0" err="1" smtClean="0"/>
              <a:t>звичайних</a:t>
            </a:r>
            <a:r>
              <a:rPr lang="ru-RU" sz="1800" dirty="0" smtClean="0"/>
              <a:t>. </a:t>
            </a:r>
            <a:r>
              <a:rPr lang="ru-RU" sz="1800" dirty="0" err="1" smtClean="0"/>
              <a:t>Замість</a:t>
            </a:r>
            <a:r>
              <a:rPr lang="ru-RU" sz="1800" dirty="0" smtClean="0"/>
              <a:t> </a:t>
            </a:r>
            <a:r>
              <a:rPr lang="ru-RU" sz="1800" dirty="0" err="1" smtClean="0"/>
              <a:t>централізованого</a:t>
            </a:r>
            <a:r>
              <a:rPr lang="ru-RU" sz="1800" dirty="0" smtClean="0"/>
              <a:t> </a:t>
            </a:r>
            <a:r>
              <a:rPr lang="ru-RU" sz="1800" dirty="0" err="1" smtClean="0"/>
              <a:t>сортування</a:t>
            </a:r>
            <a:r>
              <a:rPr lang="ru-RU" sz="1800" dirty="0" smtClean="0"/>
              <a:t>, </a:t>
            </a:r>
            <a:r>
              <a:rPr lang="ru-RU" sz="1800" dirty="0" err="1" smtClean="0"/>
              <a:t>сортуванням</a:t>
            </a:r>
            <a:r>
              <a:rPr lang="ru-RU" sz="1800" dirty="0" smtClean="0"/>
              <a:t> </a:t>
            </a:r>
            <a:r>
              <a:rPr lang="ru-RU" sz="1800" dirty="0" err="1" smtClean="0"/>
              <a:t>займаються</a:t>
            </a:r>
            <a:r>
              <a:rPr lang="ru-RU" sz="1800" dirty="0" smtClean="0"/>
              <a:t> </a:t>
            </a:r>
            <a:r>
              <a:rPr lang="ru-RU" sz="1800" dirty="0" err="1" smtClean="0"/>
              <a:t>кілька</a:t>
            </a:r>
            <a:r>
              <a:rPr lang="ru-RU" sz="1800" dirty="0" smtClean="0"/>
              <a:t> </a:t>
            </a:r>
            <a:r>
              <a:rPr lang="ru-RU" sz="1800" dirty="0" err="1" smtClean="0"/>
              <a:t>приватних</a:t>
            </a:r>
            <a:r>
              <a:rPr lang="ru-RU" sz="1800" dirty="0" smtClean="0"/>
              <a:t> та </a:t>
            </a:r>
            <a:r>
              <a:rPr lang="ru-RU" sz="1800" dirty="0" err="1" smtClean="0"/>
              <a:t>державних</a:t>
            </a:r>
            <a:r>
              <a:rPr lang="ru-RU" sz="1800" dirty="0" smtClean="0"/>
              <a:t>  </a:t>
            </a:r>
            <a:r>
              <a:rPr lang="ru-RU" sz="1800" dirty="0" err="1" smtClean="0"/>
              <a:t>компаній</a:t>
            </a:r>
            <a:r>
              <a:rPr lang="ru-RU" sz="1800" dirty="0" smtClean="0"/>
              <a:t>, </a:t>
            </a:r>
            <a:r>
              <a:rPr lang="ru-RU" sz="1800" dirty="0" err="1" smtClean="0"/>
              <a:t>що</a:t>
            </a:r>
            <a:r>
              <a:rPr lang="ru-RU" sz="1800" dirty="0" smtClean="0"/>
              <a:t> </a:t>
            </a:r>
            <a:r>
              <a:rPr lang="ru-RU" sz="1800" dirty="0" err="1" smtClean="0"/>
              <a:t>мають</a:t>
            </a:r>
            <a:r>
              <a:rPr lang="ru-RU" sz="1800" dirty="0" smtClean="0"/>
              <a:t> </a:t>
            </a:r>
            <a:r>
              <a:rPr lang="ru-RU" sz="1800" dirty="0" err="1" smtClean="0"/>
              <a:t>пункти</a:t>
            </a:r>
            <a:r>
              <a:rPr lang="ru-RU" sz="1800" dirty="0" smtClean="0"/>
              <a:t> </a:t>
            </a:r>
            <a:r>
              <a:rPr lang="ru-RU" sz="1800" dirty="0" err="1" smtClean="0"/>
              <a:t>прийому</a:t>
            </a:r>
            <a:r>
              <a:rPr lang="ru-RU" sz="1800" dirty="0" smtClean="0"/>
              <a:t> </a:t>
            </a:r>
            <a:r>
              <a:rPr lang="ru-RU" sz="1800" dirty="0" err="1" smtClean="0"/>
              <a:t>вторсировини</a:t>
            </a:r>
            <a:r>
              <a:rPr lang="ru-RU" sz="1800" dirty="0" smtClean="0"/>
              <a:t>. </a:t>
            </a:r>
            <a:r>
              <a:rPr lang="ru-RU" sz="1800" dirty="0" err="1" smtClean="0"/>
              <a:t>Активісти</a:t>
            </a:r>
            <a:r>
              <a:rPr lang="ru-RU" sz="1800" dirty="0" smtClean="0"/>
              <a:t> </a:t>
            </a:r>
            <a:r>
              <a:rPr lang="ru-RU" sz="1800" dirty="0" err="1" smtClean="0"/>
              <a:t>склали</a:t>
            </a:r>
            <a:r>
              <a:rPr lang="ru-RU" sz="1800" dirty="0" smtClean="0"/>
              <a:t> </a:t>
            </a:r>
            <a:r>
              <a:rPr lang="ru-RU" sz="1800" dirty="0" err="1" smtClean="0"/>
              <a:t>кілька</a:t>
            </a:r>
            <a:r>
              <a:rPr lang="ru-RU" sz="1800" dirty="0" smtClean="0"/>
              <a:t> карт, де </a:t>
            </a:r>
            <a:r>
              <a:rPr lang="ru-RU" sz="1800" dirty="0" err="1" smtClean="0"/>
              <a:t>можна</a:t>
            </a:r>
            <a:r>
              <a:rPr lang="ru-RU" sz="1800" dirty="0" smtClean="0"/>
              <a:t> </a:t>
            </a:r>
            <a:r>
              <a:rPr lang="ru-RU" sz="1800" dirty="0" err="1" smtClean="0"/>
              <a:t>знайти</a:t>
            </a:r>
            <a:r>
              <a:rPr lang="ru-RU" sz="1800" dirty="0" smtClean="0"/>
              <a:t> </a:t>
            </a:r>
            <a:r>
              <a:rPr lang="ru-RU" sz="1800" dirty="0" err="1" smtClean="0"/>
              <a:t>найближчий</a:t>
            </a:r>
            <a:r>
              <a:rPr lang="ru-RU" sz="1800" dirty="0" smtClean="0"/>
              <a:t> пункт </a:t>
            </a:r>
            <a:r>
              <a:rPr lang="ru-RU" sz="1800" dirty="0" err="1" smtClean="0"/>
              <a:t>сортування</a:t>
            </a:r>
            <a:r>
              <a:rPr lang="ru-RU" sz="1800" dirty="0" smtClean="0"/>
              <a:t> і принести </a:t>
            </a:r>
            <a:r>
              <a:rPr lang="ru-RU" sz="1800" dirty="0" err="1" smtClean="0"/>
              <a:t>туди</a:t>
            </a:r>
            <a:r>
              <a:rPr lang="ru-RU" sz="1800" dirty="0" smtClean="0"/>
              <a:t> </a:t>
            </a:r>
            <a:r>
              <a:rPr lang="ru-RU" sz="1800" dirty="0" err="1" smtClean="0"/>
              <a:t>своє</a:t>
            </a:r>
            <a:r>
              <a:rPr lang="ru-RU" sz="1800" dirty="0" smtClean="0"/>
              <a:t> </a:t>
            </a:r>
            <a:r>
              <a:rPr lang="ru-RU" sz="1800" dirty="0" err="1" smtClean="0"/>
              <a:t>сміття</a:t>
            </a:r>
            <a:r>
              <a:rPr lang="ru-RU" sz="1800" dirty="0" smtClean="0"/>
              <a:t>.</a:t>
            </a:r>
          </a:p>
          <a:p>
            <a:endParaRPr lang="ru-RU" sz="1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600" dirty="0" err="1" smtClean="0"/>
              <a:t>Відходи</a:t>
            </a:r>
            <a:r>
              <a:rPr lang="ru-RU" sz="4600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11" y="3800698"/>
            <a:ext cx="4385498" cy="26596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00699"/>
            <a:ext cx="4032447" cy="26596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664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77" y="-99392"/>
            <a:ext cx="8964488" cy="715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2926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980728"/>
            <a:ext cx="8606542" cy="4525963"/>
          </a:xfrm>
        </p:spPr>
        <p:txBody>
          <a:bodyPr/>
          <a:lstStyle/>
          <a:p>
            <a:pPr marL="109728" indent="0">
              <a:buNone/>
            </a:pPr>
            <a:r>
              <a:rPr lang="uk-UA" sz="1800" dirty="0" smtClean="0"/>
              <a:t> Люди</a:t>
            </a:r>
            <a:r>
              <a:rPr lang="uk-UA" sz="1800" dirty="0"/>
              <a:t>, ідучи в ліс, часто нехтують правилами пожежної безпеки. </a:t>
            </a:r>
            <a:r>
              <a:rPr lang="ru-RU" sz="1800" dirty="0"/>
              <a:t>Всякий раз, коли </a:t>
            </a:r>
            <a:r>
              <a:rPr lang="ru-RU" sz="1800" dirty="0" err="1"/>
              <a:t>відбуваються</a:t>
            </a:r>
            <a:r>
              <a:rPr lang="ru-RU" sz="1800" dirty="0"/>
              <a:t> </a:t>
            </a:r>
            <a:r>
              <a:rPr lang="ru-RU" sz="1800" dirty="0" err="1"/>
              <a:t>лісові</a:t>
            </a:r>
            <a:r>
              <a:rPr lang="ru-RU" sz="1800" dirty="0"/>
              <a:t> </a:t>
            </a:r>
            <a:r>
              <a:rPr lang="ru-RU" sz="1800" dirty="0" err="1"/>
              <a:t>пожежі</a:t>
            </a:r>
            <a:r>
              <a:rPr lang="ru-RU" sz="1800" dirty="0"/>
              <a:t>, </a:t>
            </a:r>
            <a:r>
              <a:rPr lang="ru-RU" sz="1800" dirty="0" err="1"/>
              <a:t>знищуються</a:t>
            </a:r>
            <a:r>
              <a:rPr lang="ru-RU" sz="1800" dirty="0"/>
              <a:t> </a:t>
            </a:r>
            <a:r>
              <a:rPr lang="ru-RU" sz="1800" dirty="0" err="1"/>
              <a:t>тисячі</a:t>
            </a:r>
            <a:r>
              <a:rPr lang="ru-RU" sz="1800" dirty="0"/>
              <a:t> </a:t>
            </a:r>
            <a:r>
              <a:rPr lang="ru-RU" sz="1800" dirty="0" err="1"/>
              <a:t>гектарів</a:t>
            </a:r>
            <a:r>
              <a:rPr lang="ru-RU" sz="1800" dirty="0"/>
              <a:t> дерев і </a:t>
            </a:r>
            <a:r>
              <a:rPr lang="ru-RU" sz="1800" dirty="0" err="1"/>
              <a:t>рослинного</a:t>
            </a:r>
            <a:r>
              <a:rPr lang="ru-RU" sz="1800" dirty="0"/>
              <a:t> </a:t>
            </a:r>
            <a:r>
              <a:rPr lang="ru-RU" sz="1800" dirty="0" err="1"/>
              <a:t>покриву</a:t>
            </a:r>
            <a:r>
              <a:rPr lang="ru-RU" sz="1800" dirty="0"/>
              <a:t>. </a:t>
            </a:r>
            <a:r>
              <a:rPr lang="uk-UA" sz="1800" dirty="0"/>
              <a:t> Тому часто можна побачити таблички із закликом дотримуватись правил </a:t>
            </a:r>
            <a:r>
              <a:rPr lang="uk-UA" sz="1800" dirty="0" err="1"/>
              <a:t>поженої</a:t>
            </a:r>
            <a:r>
              <a:rPr lang="uk-UA" sz="1800" dirty="0"/>
              <a:t> безпеки, щоб запобігти виникненню лісової пожежі.</a:t>
            </a:r>
            <a:endParaRPr lang="ru-RU" sz="1800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uk-UA" dirty="0" smtClean="0"/>
              <a:t>Лісові пожежі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96952"/>
            <a:ext cx="5513996" cy="36724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031898"/>
            <a:ext cx="2701886" cy="36025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3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z="1800" b="1" dirty="0"/>
              <a:t>Техногенний вплив </a:t>
            </a:r>
            <a:r>
              <a:rPr lang="uk-UA" sz="1800" b="1" dirty="0" smtClean="0"/>
              <a:t>на природу </a:t>
            </a:r>
            <a:r>
              <a:rPr lang="uk-UA" sz="1800" dirty="0"/>
              <a:t>— створення і зміна</a:t>
            </a:r>
            <a:r>
              <a:rPr lang="ru-RU" sz="1800" dirty="0"/>
              <a:t> </a:t>
            </a:r>
            <a:r>
              <a:rPr lang="uk-UA" sz="1800" dirty="0"/>
              <a:t>ландшафтів</a:t>
            </a:r>
            <a:r>
              <a:rPr lang="ru-RU" sz="1800" dirty="0"/>
              <a:t> </a:t>
            </a:r>
            <a:r>
              <a:rPr lang="uk-UA" sz="1800" dirty="0"/>
              <a:t>під впливом</a:t>
            </a:r>
            <a:r>
              <a:rPr lang="ru-RU" sz="1800" dirty="0"/>
              <a:t> </a:t>
            </a:r>
            <a:r>
              <a:rPr lang="uk-UA" sz="1800" dirty="0"/>
              <a:t>виробничої діяльності</a:t>
            </a:r>
            <a:r>
              <a:rPr lang="ru-RU" sz="1800" dirty="0"/>
              <a:t> </a:t>
            </a:r>
            <a:r>
              <a:rPr lang="uk-UA" sz="1800" dirty="0"/>
              <a:t>людини.</a:t>
            </a:r>
            <a:endParaRPr lang="ru-RU" sz="1800" dirty="0"/>
          </a:p>
          <a:p>
            <a:r>
              <a:rPr lang="ru-RU" sz="1800" dirty="0" err="1"/>
              <a:t>Прямий</a:t>
            </a:r>
            <a:r>
              <a:rPr lang="ru-RU" sz="1800" dirty="0"/>
              <a:t> </a:t>
            </a:r>
            <a:r>
              <a:rPr lang="ru-RU" sz="1800" dirty="0" err="1"/>
              <a:t>техногенний</a:t>
            </a:r>
            <a:r>
              <a:rPr lang="ru-RU" sz="1800" dirty="0"/>
              <a:t> </a:t>
            </a:r>
            <a:r>
              <a:rPr lang="ru-RU" sz="1800" dirty="0" err="1"/>
              <a:t>вплив</a:t>
            </a:r>
            <a:r>
              <a:rPr lang="ru-RU" sz="1800" dirty="0"/>
              <a:t> </a:t>
            </a:r>
            <a:r>
              <a:rPr lang="ru-RU" sz="1800" dirty="0" smtClean="0"/>
              <a:t>на</a:t>
            </a:r>
            <a:r>
              <a:rPr lang="ru-RU" sz="1800" dirty="0"/>
              <a:t> </a:t>
            </a:r>
            <a:r>
              <a:rPr lang="ru-RU" sz="1800" dirty="0" err="1"/>
              <a:t>природне</a:t>
            </a:r>
            <a:r>
              <a:rPr lang="ru-RU" sz="1800" dirty="0"/>
              <a:t> </a:t>
            </a:r>
            <a:r>
              <a:rPr lang="ru-RU" sz="1800" dirty="0" err="1"/>
              <a:t>середовище</a:t>
            </a:r>
            <a:r>
              <a:rPr lang="ru-RU" sz="1800" dirty="0"/>
              <a:t> </a:t>
            </a:r>
            <a:r>
              <a:rPr lang="ru-RU" sz="1800" dirty="0" err="1" smtClean="0"/>
              <a:t>здійснюється</a:t>
            </a:r>
            <a:r>
              <a:rPr lang="ru-RU" sz="1800" dirty="0"/>
              <a:t> </a:t>
            </a:r>
            <a:r>
              <a:rPr lang="ru-RU" sz="1800" dirty="0" err="1"/>
              <a:t>господарськими</a:t>
            </a:r>
            <a:r>
              <a:rPr lang="ru-RU" sz="1800" dirty="0"/>
              <a:t> </a:t>
            </a:r>
            <a:r>
              <a:rPr lang="ru-RU" sz="1800" dirty="0" err="1"/>
              <a:t>об'єктами</a:t>
            </a:r>
            <a:r>
              <a:rPr lang="ru-RU" sz="1800" dirty="0"/>
              <a:t> і системами при </a:t>
            </a:r>
            <a:r>
              <a:rPr lang="ru-RU" sz="1800" dirty="0" err="1"/>
              <a:t>безпосередньому</a:t>
            </a:r>
            <a:r>
              <a:rPr lang="ru-RU" sz="1800" dirty="0"/>
              <a:t> </a:t>
            </a:r>
            <a:r>
              <a:rPr lang="ru-RU" sz="1800" dirty="0" err="1"/>
              <a:t>контакті</a:t>
            </a:r>
            <a:r>
              <a:rPr lang="ru-RU" sz="1800" dirty="0"/>
              <a:t> з природою </a:t>
            </a:r>
            <a:r>
              <a:rPr lang="ru-RU" sz="1800" dirty="0" smtClean="0"/>
              <a:t>в </a:t>
            </a:r>
            <a:r>
              <a:rPr lang="ru-RU" sz="1800" dirty="0" err="1" smtClean="0"/>
              <a:t>процесі</a:t>
            </a:r>
            <a:r>
              <a:rPr lang="ru-RU" sz="1800" dirty="0"/>
              <a:t> </a:t>
            </a:r>
            <a:r>
              <a:rPr lang="ru-RU" sz="1800" dirty="0" err="1"/>
              <a:t>природокористування</a:t>
            </a:r>
            <a:r>
              <a:rPr lang="ru-RU" sz="1800" dirty="0"/>
              <a:t> </a:t>
            </a:r>
            <a:r>
              <a:rPr lang="ru-RU" sz="1800" dirty="0" err="1"/>
              <a:t>або</a:t>
            </a:r>
            <a:r>
              <a:rPr lang="ru-RU" sz="1800" dirty="0"/>
              <a:t> </a:t>
            </a:r>
            <a:r>
              <a:rPr lang="ru-RU" sz="1800" dirty="0" err="1"/>
              <a:t>скидання</a:t>
            </a:r>
            <a:r>
              <a:rPr lang="ru-RU" sz="1800" dirty="0"/>
              <a:t> в </a:t>
            </a:r>
            <a:r>
              <a:rPr lang="ru-RU" sz="1800" dirty="0" err="1"/>
              <a:t>неї</a:t>
            </a:r>
            <a:r>
              <a:rPr lang="ru-RU" sz="1800" dirty="0"/>
              <a:t> </a:t>
            </a:r>
            <a:r>
              <a:rPr lang="ru-RU" sz="1800" dirty="0" err="1"/>
              <a:t>відходів</a:t>
            </a:r>
            <a:r>
              <a:rPr lang="ru-RU" sz="1800" dirty="0"/>
              <a:t>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5400" dirty="0" smtClean="0"/>
              <a:t>Техногенний вплив</a:t>
            </a:r>
            <a:endParaRPr lang="ru-RU" sz="5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05778"/>
            <a:ext cx="4101256" cy="29635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705778"/>
            <a:ext cx="4462844" cy="29635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8629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484784"/>
            <a:ext cx="8517632" cy="4525963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ru-RU" sz="1900" dirty="0" smtClean="0"/>
              <a:t> </a:t>
            </a:r>
            <a:r>
              <a:rPr lang="ru-RU" sz="1900" dirty="0" err="1" smtClean="0"/>
              <a:t>Джерелами</a:t>
            </a:r>
            <a:r>
              <a:rPr lang="ru-RU" sz="1900" dirty="0" smtClean="0"/>
              <a:t> </a:t>
            </a:r>
            <a:r>
              <a:rPr lang="ru-RU" sz="1900" dirty="0" err="1"/>
              <a:t>забруднення</a:t>
            </a:r>
            <a:r>
              <a:rPr lang="ru-RU" sz="1900" dirty="0"/>
              <a:t> </a:t>
            </a:r>
            <a:r>
              <a:rPr lang="ru-RU" sz="1900" dirty="0" err="1"/>
              <a:t>атмосфери</a:t>
            </a:r>
            <a:r>
              <a:rPr lang="ru-RU" sz="1900" dirty="0"/>
              <a:t> великих </a:t>
            </a:r>
            <a:r>
              <a:rPr lang="ru-RU" sz="1900" dirty="0" err="1"/>
              <a:t>міст</a:t>
            </a:r>
            <a:r>
              <a:rPr lang="ru-RU" sz="1900" dirty="0"/>
              <a:t> </a:t>
            </a:r>
            <a:r>
              <a:rPr lang="ru-RU" sz="1900" dirty="0" smtClean="0"/>
              <a:t>і, </a:t>
            </a:r>
            <a:r>
              <a:rPr lang="ru-RU" sz="1900" dirty="0" err="1" smtClean="0"/>
              <a:t>зокрема</a:t>
            </a:r>
            <a:r>
              <a:rPr lang="ru-RU" sz="1900" dirty="0" smtClean="0"/>
              <a:t>, </a:t>
            </a:r>
            <a:r>
              <a:rPr lang="ru-RU" sz="1900" dirty="0" err="1"/>
              <a:t>Киє</a:t>
            </a:r>
            <a:r>
              <a:rPr lang="uk-UA" sz="1900" dirty="0" err="1"/>
              <a:t>ївської</a:t>
            </a:r>
            <a:r>
              <a:rPr lang="uk-UA" sz="1900" dirty="0"/>
              <a:t> області</a:t>
            </a:r>
            <a:r>
              <a:rPr lang="ru-RU" sz="1900" dirty="0"/>
              <a:t> </a:t>
            </a:r>
            <a:r>
              <a:rPr lang="ru-RU" sz="1900" dirty="0" err="1"/>
              <a:t>фактично</a:t>
            </a:r>
            <a:r>
              <a:rPr lang="ru-RU" sz="1900" dirty="0"/>
              <a:t> є </a:t>
            </a:r>
            <a:r>
              <a:rPr lang="ru-RU" sz="1900" dirty="0" err="1"/>
              <a:t>також</a:t>
            </a:r>
            <a:r>
              <a:rPr lang="ru-RU" sz="1900" dirty="0"/>
              <a:t> </a:t>
            </a:r>
            <a:r>
              <a:rPr lang="ru-RU" sz="1900" dirty="0" err="1"/>
              <a:t>всі</a:t>
            </a:r>
            <a:r>
              <a:rPr lang="ru-RU" sz="1900" dirty="0"/>
              <a:t> </a:t>
            </a:r>
            <a:r>
              <a:rPr lang="ru-RU" sz="1900" dirty="0" err="1"/>
              <a:t>засоби</a:t>
            </a:r>
            <a:r>
              <a:rPr lang="ru-RU" sz="1900" dirty="0"/>
              <a:t> </a:t>
            </a:r>
            <a:r>
              <a:rPr lang="ru-RU" sz="1900" dirty="0" err="1"/>
              <a:t>сучасного</a:t>
            </a:r>
            <a:r>
              <a:rPr lang="ru-RU" sz="1900" dirty="0"/>
              <a:t> транспорту: </a:t>
            </a:r>
            <a:r>
              <a:rPr lang="ru-RU" sz="1900" dirty="0" err="1"/>
              <a:t>автомобільний</a:t>
            </a:r>
            <a:r>
              <a:rPr lang="ru-RU" sz="1900" dirty="0"/>
              <a:t>, </a:t>
            </a:r>
            <a:r>
              <a:rPr lang="ru-RU" sz="1900" dirty="0" err="1"/>
              <a:t>залізничний</a:t>
            </a:r>
            <a:r>
              <a:rPr lang="ru-RU" sz="1900" dirty="0"/>
              <a:t>, </a:t>
            </a:r>
            <a:r>
              <a:rPr lang="ru-RU" sz="1900" dirty="0" err="1"/>
              <a:t>річковий</a:t>
            </a:r>
            <a:r>
              <a:rPr lang="ru-RU" sz="1900" dirty="0"/>
              <a:t>, </a:t>
            </a:r>
            <a:r>
              <a:rPr lang="ru-RU" sz="1900" dirty="0" err="1"/>
              <a:t>повітряний</a:t>
            </a:r>
            <a:r>
              <a:rPr lang="ru-RU" sz="1900" dirty="0"/>
              <a:t>.</a:t>
            </a:r>
          </a:p>
          <a:p>
            <a:pPr marL="109728" indent="0">
              <a:buNone/>
            </a:pPr>
            <a:r>
              <a:rPr lang="ru-RU" sz="1900" dirty="0" smtClean="0"/>
              <a:t> </a:t>
            </a:r>
            <a:r>
              <a:rPr lang="ru-RU" sz="1900" dirty="0" err="1" smtClean="0"/>
              <a:t>Найбільше</a:t>
            </a:r>
            <a:r>
              <a:rPr lang="ru-RU" sz="1900" dirty="0" smtClean="0"/>
              <a:t> </a:t>
            </a:r>
            <a:r>
              <a:rPr lang="ru-RU" sz="1900" dirty="0" err="1"/>
              <a:t>забруднює</a:t>
            </a:r>
            <a:r>
              <a:rPr lang="ru-RU" sz="1900" dirty="0"/>
              <a:t> атмосферу </a:t>
            </a:r>
            <a:r>
              <a:rPr lang="ru-RU" sz="1900" dirty="0" err="1"/>
              <a:t>автомобільний</a:t>
            </a:r>
            <a:r>
              <a:rPr lang="ru-RU" sz="1900" dirty="0"/>
              <a:t> транспорт. </a:t>
            </a:r>
            <a:r>
              <a:rPr lang="ru-RU" sz="1900" dirty="0" err="1"/>
              <a:t>Викиди</a:t>
            </a:r>
            <a:r>
              <a:rPr lang="ru-RU" sz="1900" dirty="0"/>
              <a:t> автотранспорту у 1996 </a:t>
            </a:r>
            <a:r>
              <a:rPr lang="ru-RU" sz="1900" dirty="0" err="1"/>
              <a:t>році</a:t>
            </a:r>
            <a:r>
              <a:rPr lang="ru-RU" sz="1900" dirty="0"/>
              <a:t> становили у </a:t>
            </a:r>
            <a:r>
              <a:rPr lang="ru-RU" sz="1900" dirty="0" err="1"/>
              <a:t>Київській</a:t>
            </a:r>
            <a:r>
              <a:rPr lang="ru-RU" sz="1900" dirty="0"/>
              <a:t> </a:t>
            </a:r>
            <a:r>
              <a:rPr lang="ru-RU" sz="1900" dirty="0" err="1"/>
              <a:t>області</a:t>
            </a:r>
            <a:r>
              <a:rPr lang="ru-RU" sz="1900" dirty="0"/>
              <a:t> 51%, а у </a:t>
            </a:r>
            <a:r>
              <a:rPr lang="ru-RU" sz="1900" dirty="0" err="1"/>
              <a:t>місті</a:t>
            </a:r>
            <a:r>
              <a:rPr lang="ru-RU" sz="1900" dirty="0"/>
              <a:t> </a:t>
            </a:r>
            <a:r>
              <a:rPr lang="ru-RU" sz="1900" dirty="0" err="1"/>
              <a:t>Києві</a:t>
            </a:r>
            <a:r>
              <a:rPr lang="ru-RU" sz="1900" dirty="0"/>
              <a:t> 48% </a:t>
            </a:r>
            <a:r>
              <a:rPr lang="ru-RU" sz="1900" dirty="0" err="1"/>
              <a:t>від</a:t>
            </a:r>
            <a:r>
              <a:rPr lang="ru-RU" sz="1900" dirty="0"/>
              <a:t> </a:t>
            </a:r>
            <a:r>
              <a:rPr lang="ru-RU" sz="1900" dirty="0" err="1"/>
              <a:t>загального</a:t>
            </a:r>
            <a:r>
              <a:rPr lang="ru-RU" sz="1900" dirty="0"/>
              <a:t> </a:t>
            </a:r>
            <a:r>
              <a:rPr lang="ru-RU" sz="1900" dirty="0" err="1"/>
              <a:t>обсягу</a:t>
            </a:r>
            <a:r>
              <a:rPr lang="ru-RU" sz="1900" dirty="0"/>
              <a:t> </a:t>
            </a:r>
            <a:r>
              <a:rPr lang="ru-RU" sz="1900" dirty="0" err="1"/>
              <a:t>викидів</a:t>
            </a:r>
            <a:r>
              <a:rPr lang="ru-RU" sz="1900" dirty="0"/>
              <a:t> по </a:t>
            </a:r>
            <a:r>
              <a:rPr lang="ru-RU" sz="1900" dirty="0" err="1"/>
              <a:t>області</a:t>
            </a:r>
            <a:r>
              <a:rPr lang="ru-RU" sz="1900" dirty="0"/>
              <a:t>. В </a:t>
            </a:r>
            <a:r>
              <a:rPr lang="ru-RU" sz="1900" dirty="0" err="1"/>
              <a:t>зв’язку</a:t>
            </a:r>
            <a:r>
              <a:rPr lang="ru-RU" sz="1900" dirty="0"/>
              <a:t> з </a:t>
            </a:r>
            <a:r>
              <a:rPr lang="ru-RU" sz="1900" dirty="0" err="1"/>
              <a:t>тим</a:t>
            </a:r>
            <a:r>
              <a:rPr lang="ru-RU" sz="1900" dirty="0"/>
              <a:t>, </a:t>
            </a:r>
            <a:r>
              <a:rPr lang="ru-RU" sz="1900" dirty="0" err="1"/>
              <a:t>що</a:t>
            </a:r>
            <a:r>
              <a:rPr lang="ru-RU" sz="1900" dirty="0"/>
              <a:t> </a:t>
            </a:r>
            <a:r>
              <a:rPr lang="ru-RU" sz="1900" dirty="0" err="1"/>
              <a:t>основна</a:t>
            </a:r>
            <a:r>
              <a:rPr lang="ru-RU" sz="1900" dirty="0"/>
              <a:t> </a:t>
            </a:r>
            <a:r>
              <a:rPr lang="ru-RU" sz="1900" dirty="0" err="1"/>
              <a:t>маса</a:t>
            </a:r>
            <a:r>
              <a:rPr lang="ru-RU" sz="1900" dirty="0"/>
              <a:t> </a:t>
            </a:r>
            <a:r>
              <a:rPr lang="ru-RU" sz="1900" dirty="0" err="1"/>
              <a:t>автомобілів</a:t>
            </a:r>
            <a:r>
              <a:rPr lang="ru-RU" sz="1900" dirty="0"/>
              <a:t> </a:t>
            </a:r>
            <a:r>
              <a:rPr lang="ru-RU" sz="1900" dirty="0" err="1"/>
              <a:t>знаходиться</a:t>
            </a:r>
            <a:r>
              <a:rPr lang="ru-RU" sz="1900" dirty="0"/>
              <a:t> у великих </a:t>
            </a:r>
            <a:r>
              <a:rPr lang="ru-RU" sz="1900" dirty="0" err="1"/>
              <a:t>містах</a:t>
            </a:r>
            <a:r>
              <a:rPr lang="ru-RU" sz="1900" dirty="0"/>
              <a:t>, </a:t>
            </a:r>
            <a:r>
              <a:rPr lang="ru-RU" sz="1900" dirty="0" err="1"/>
              <a:t>атмосферне</a:t>
            </a:r>
            <a:r>
              <a:rPr lang="ru-RU" sz="1900" dirty="0"/>
              <a:t> </a:t>
            </a:r>
            <a:r>
              <a:rPr lang="ru-RU" sz="1900" dirty="0" err="1"/>
              <a:t>повітря</a:t>
            </a:r>
            <a:r>
              <a:rPr lang="ru-RU" sz="1900" dirty="0"/>
              <a:t> </a:t>
            </a:r>
            <a:r>
              <a:rPr lang="ru-RU" sz="1900" dirty="0" err="1"/>
              <a:t>міст</a:t>
            </a:r>
            <a:r>
              <a:rPr lang="ru-RU" sz="1900" dirty="0"/>
              <a:t> не </a:t>
            </a:r>
            <a:r>
              <a:rPr lang="ru-RU" sz="1900" dirty="0" err="1"/>
              <a:t>лише</a:t>
            </a:r>
            <a:r>
              <a:rPr lang="ru-RU" sz="1900" dirty="0"/>
              <a:t> </a:t>
            </a:r>
            <a:r>
              <a:rPr lang="ru-RU" sz="1900" dirty="0" err="1"/>
              <a:t>збіднюється</a:t>
            </a:r>
            <a:r>
              <a:rPr lang="ru-RU" sz="1900" dirty="0"/>
              <a:t> на </a:t>
            </a:r>
            <a:r>
              <a:rPr lang="ru-RU" sz="1900" dirty="0" err="1"/>
              <a:t>кисень</a:t>
            </a:r>
            <a:r>
              <a:rPr lang="ru-RU" sz="1900" dirty="0"/>
              <a:t>, а й </a:t>
            </a:r>
            <a:r>
              <a:rPr lang="ru-RU" sz="1900" dirty="0" err="1"/>
              <a:t>забруднюється</a:t>
            </a:r>
            <a:r>
              <a:rPr lang="ru-RU" sz="1900" dirty="0"/>
              <a:t> </a:t>
            </a:r>
            <a:r>
              <a:rPr lang="ru-RU" sz="1900" dirty="0" err="1"/>
              <a:t>шкідливими</a:t>
            </a:r>
            <a:r>
              <a:rPr lang="ru-RU" sz="1900" dirty="0"/>
              <a:t> компонентами </a:t>
            </a:r>
            <a:r>
              <a:rPr lang="ru-RU" sz="1900" dirty="0" err="1"/>
              <a:t>вихлопних</a:t>
            </a:r>
            <a:r>
              <a:rPr lang="ru-RU" sz="1900" dirty="0"/>
              <a:t> </a:t>
            </a:r>
            <a:r>
              <a:rPr lang="ru-RU" sz="1900" dirty="0" err="1"/>
              <a:t>газів</a:t>
            </a:r>
            <a:r>
              <a:rPr lang="ru-RU" sz="1900" dirty="0"/>
              <a:t>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Забруднення</a:t>
            </a:r>
            <a:r>
              <a:rPr lang="ru-RU" dirty="0" smtClean="0"/>
              <a:t> </a:t>
            </a:r>
            <a:r>
              <a:rPr lang="ru-RU" dirty="0" err="1" smtClean="0"/>
              <a:t>атмосфери</a:t>
            </a:r>
            <a:r>
              <a:rPr lang="ru-RU" dirty="0" smtClean="0"/>
              <a:t> автотранспортом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524492"/>
            <a:ext cx="3600400" cy="21819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524492"/>
            <a:ext cx="3269320" cy="21819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2911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227</TotalTime>
  <Words>1127</Words>
  <Application>Microsoft Office PowerPoint</Application>
  <PresentationFormat>Экран (4:3)</PresentationFormat>
  <Paragraphs>58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Открытая</vt:lpstr>
      <vt:lpstr>Виявлення рівня антропогенного та техногенного впливу в екосистемах своєї місцевості</vt:lpstr>
      <vt:lpstr>Мета</vt:lpstr>
      <vt:lpstr>Вступ</vt:lpstr>
      <vt:lpstr>Антропогенний вплив</vt:lpstr>
      <vt:lpstr>Відходи  </vt:lpstr>
      <vt:lpstr>Презентация PowerPoint</vt:lpstr>
      <vt:lpstr>Лісові пожежі</vt:lpstr>
      <vt:lpstr>Техногенний вплив</vt:lpstr>
      <vt:lpstr>Забруднення атмосфери автотранспортом</vt:lpstr>
      <vt:lpstr>Забруднення природних вод </vt:lpstr>
      <vt:lpstr>Стан повітряного середовища  </vt:lpstr>
      <vt:lpstr>ТОП-10 екологічно небезпечних об'єктів Києва </vt:lpstr>
      <vt:lpstr>1. Завод «Радикал» (метро «Лісова», Дарницький р-н)</vt:lpstr>
      <vt:lpstr>2. Полігон твердих побутових відходів № 5 (Київська обл. , Обухівський р-н)</vt:lpstr>
      <vt:lpstr>3. Завод з переробки твердих побутових відходів «Енергія» (Дарницький р-н) </vt:lpstr>
      <vt:lpstr>4. ТЕЦ-5 АК «Київенерго» (Голосіївський р-н)  </vt:lpstr>
      <vt:lpstr>5. ТЕЦ-6 АК «Київенерго» (Деснянський р-н)</vt:lpstr>
      <vt:lpstr>6. ДП «Державне госпрозрахункове виробниче підприємство«Захід»»(Святошинський р-н) </vt:lpstr>
      <vt:lpstr>7. ЗАТ «Екостандарт» (Дарницький р-н)</vt:lpstr>
      <vt:lpstr>8. Спецкомбінат «Радон» (с. Пирогово)  </vt:lpstr>
      <vt:lpstr>9. Дніпровська водопровідна станція ВАТ ««АК» Київводоканал »(Дніпровський р-н) </vt:lpstr>
      <vt:lpstr>10. Деснянська водопровідна станція ВАТ «АК» Київводоканал »»(Деснянський р-н)  </vt:lpstr>
      <vt:lpstr>Висновок</vt:lpstr>
      <vt:lpstr>Використані джерела інформації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Виявлення рівня антропогенного та техногенного впливу в екосистемах своєї місцевості</dc:title>
  <dc:creator>Home</dc:creator>
  <cp:lastModifiedBy>Home</cp:lastModifiedBy>
  <cp:revision>22</cp:revision>
  <dcterms:created xsi:type="dcterms:W3CDTF">2018-04-17T18:02:01Z</dcterms:created>
  <dcterms:modified xsi:type="dcterms:W3CDTF">2018-04-17T22:36:18Z</dcterms:modified>
</cp:coreProperties>
</file>