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85"/>
  </p:notesMasterIdLst>
  <p:sldIdLst>
    <p:sldId id="256" r:id="rId6"/>
    <p:sldId id="257" r:id="rId7"/>
    <p:sldId id="258" r:id="rId8"/>
    <p:sldId id="260" r:id="rId9"/>
    <p:sldId id="261" r:id="rId10"/>
    <p:sldId id="263" r:id="rId11"/>
    <p:sldId id="273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282" r:id="rId40"/>
    <p:sldId id="274" r:id="rId41"/>
    <p:sldId id="283" r:id="rId42"/>
    <p:sldId id="281" r:id="rId43"/>
    <p:sldId id="275" r:id="rId44"/>
    <p:sldId id="276" r:id="rId45"/>
    <p:sldId id="277" r:id="rId46"/>
    <p:sldId id="278" r:id="rId47"/>
    <p:sldId id="280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  <p:sldId id="264" r:id="rId78"/>
    <p:sldId id="262" r:id="rId79"/>
    <p:sldId id="265" r:id="rId80"/>
    <p:sldId id="267" r:id="rId81"/>
    <p:sldId id="266" r:id="rId82"/>
    <p:sldId id="268" r:id="rId83"/>
    <p:sldId id="271" r:id="rId8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F56C6-9C63-40B3-9627-58B12CC727D3}" type="doc">
      <dgm:prSet loTypeId="urn:microsoft.com/office/officeart/2005/8/layout/arrow2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8F6FBAB-2713-4A79-BD77-4DE5CE15CEC8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  <a:effectLst/>
            </a:rPr>
            <a:t>засвоєння учнями спеціальних знань, пов’язаних з вибором майбутньої сфери діяльності 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та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 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професії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5FC66767-8F2B-4197-A344-C2587DDAC1D4}" type="parTrans" cxnId="{38B11073-61BA-4DAB-B3A3-739AAE67EB04}">
      <dgm:prSet/>
      <dgm:spPr/>
      <dgm:t>
        <a:bodyPr/>
        <a:lstStyle/>
        <a:p>
          <a:endParaRPr lang="ru-RU" b="1"/>
        </a:p>
      </dgm:t>
    </dgm:pt>
    <dgm:pt modelId="{51EC8D85-2850-4574-8BAA-98676EC755AD}" type="sibTrans" cxnId="{38B11073-61BA-4DAB-B3A3-739AAE67EB04}">
      <dgm:prSet/>
      <dgm:spPr/>
      <dgm:t>
        <a:bodyPr/>
        <a:lstStyle/>
        <a:p>
          <a:endParaRPr lang="ru-RU" b="1"/>
        </a:p>
      </dgm:t>
    </dgm:pt>
    <dgm:pt modelId="{2DF39725-E600-46A7-8D3E-5DB0A2C42782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perspective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розвитку навичок раціональної економічної поведінки людини як споживача, найманого працівника, виробника, платника податків, користувача суспільних благ</a:t>
          </a:r>
          <a:endParaRPr lang="ru-RU" b="1" dirty="0">
            <a:solidFill>
              <a:schemeClr val="tx1"/>
            </a:solidFill>
          </a:endParaRPr>
        </a:p>
      </dgm:t>
    </dgm:pt>
    <dgm:pt modelId="{CB3C396B-89A1-4386-B1B2-D8DEACAB00A1}" type="parTrans" cxnId="{0131F78F-961B-4065-8BB9-9D1E4DF49A96}">
      <dgm:prSet/>
      <dgm:spPr/>
      <dgm:t>
        <a:bodyPr/>
        <a:lstStyle/>
        <a:p>
          <a:endParaRPr lang="ru-RU" b="1"/>
        </a:p>
      </dgm:t>
    </dgm:pt>
    <dgm:pt modelId="{80881C6C-1BA7-4924-83B4-A4A16D04E8AA}" type="sibTrans" cxnId="{0131F78F-961B-4065-8BB9-9D1E4DF49A96}">
      <dgm:prSet/>
      <dgm:spPr/>
      <dgm:t>
        <a:bodyPr/>
        <a:lstStyle/>
        <a:p>
          <a:endParaRPr lang="ru-RU" b="1"/>
        </a:p>
      </dgm:t>
    </dgm:pt>
    <dgm:pt modelId="{E387A54C-30FC-4EFB-A9E6-BC790063858B}" type="pres">
      <dgm:prSet presAssocID="{3A6F56C6-9C63-40B3-9627-58B12CC727D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47A1F1A-41E3-4902-B27F-3E696CC2E6F2}" type="pres">
      <dgm:prSet presAssocID="{3A6F56C6-9C63-40B3-9627-58B12CC727D3}" presName="arrow" presStyleLbl="bgShp" presStyleIdx="0" presStyleCnt="1" custLinFactNeighborY="-3067"/>
      <dgm:spPr>
        <a:solidFill>
          <a:srgbClr val="FFFF00"/>
        </a:solidFill>
        <a:ln>
          <a:solidFill>
            <a:srgbClr val="FFFF00"/>
          </a:solidFill>
        </a:ln>
      </dgm:spPr>
    </dgm:pt>
    <dgm:pt modelId="{A7E831CE-B594-48F2-9DCE-68E03FFFE421}" type="pres">
      <dgm:prSet presAssocID="{3A6F56C6-9C63-40B3-9627-58B12CC727D3}" presName="arrowDiagram2" presStyleCnt="0"/>
      <dgm:spPr/>
    </dgm:pt>
    <dgm:pt modelId="{7E25BE96-8A2A-4E21-A1D6-398F398D2948}" type="pres">
      <dgm:prSet presAssocID="{48F6FBAB-2713-4A79-BD77-4DE5CE15CEC8}" presName="bullet2a" presStyleLbl="node1" presStyleIdx="0" presStyleCnt="2" custScaleX="242146" custScaleY="242148" custLinFactX="100000" custLinFactY="-86938" custLinFactNeighborX="112287" custLinFactNeighborY="-100000"/>
      <dgm:spPr/>
    </dgm:pt>
    <dgm:pt modelId="{8238F78A-0C0E-4466-A58C-1A2ECC459691}" type="pres">
      <dgm:prSet presAssocID="{48F6FBAB-2713-4A79-BD77-4DE5CE15CEC8}" presName="textBox2a" presStyleLbl="revTx" presStyleIdx="0" presStyleCnt="2" custScaleY="118657" custLinFactNeighborX="-18242" custLinFactNeighborY="31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62EF8D-1559-4C73-93D6-1ACBF4B35EAC}" type="pres">
      <dgm:prSet presAssocID="{2DF39725-E600-46A7-8D3E-5DB0A2C42782}" presName="bullet2b" presStyleLbl="node1" presStyleIdx="1" presStyleCnt="2" custScaleX="148757" custScaleY="148758" custLinFactNeighborX="52947" custLinFactNeighborY="-12521"/>
      <dgm:spPr>
        <a:solidFill>
          <a:schemeClr val="tx2">
            <a:lumMod val="60000"/>
            <a:lumOff val="40000"/>
          </a:schemeClr>
        </a:solidFill>
      </dgm:spPr>
    </dgm:pt>
    <dgm:pt modelId="{1E8AFF26-7BA6-436D-9A57-01791770D2CF}" type="pres">
      <dgm:prSet presAssocID="{2DF39725-E600-46A7-8D3E-5DB0A2C42782}" presName="textBox2b" presStyleLbl="revTx" presStyleIdx="1" presStyleCnt="2" custLinFactNeighborX="-9059" custLinFactNeighborY="94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9CD969E-9A7A-475B-A364-D2B57255D8E9}" type="presOf" srcId="{48F6FBAB-2713-4A79-BD77-4DE5CE15CEC8}" destId="{8238F78A-0C0E-4466-A58C-1A2ECC459691}" srcOrd="0" destOrd="0" presId="urn:microsoft.com/office/officeart/2005/8/layout/arrow2"/>
    <dgm:cxn modelId="{38B11073-61BA-4DAB-B3A3-739AAE67EB04}" srcId="{3A6F56C6-9C63-40B3-9627-58B12CC727D3}" destId="{48F6FBAB-2713-4A79-BD77-4DE5CE15CEC8}" srcOrd="0" destOrd="0" parTransId="{5FC66767-8F2B-4197-A344-C2587DDAC1D4}" sibTransId="{51EC8D85-2850-4574-8BAA-98676EC755AD}"/>
    <dgm:cxn modelId="{451408C4-A45B-47F1-A6D8-4ECB30B5FA93}" type="presOf" srcId="{2DF39725-E600-46A7-8D3E-5DB0A2C42782}" destId="{1E8AFF26-7BA6-436D-9A57-01791770D2CF}" srcOrd="0" destOrd="0" presId="urn:microsoft.com/office/officeart/2005/8/layout/arrow2"/>
    <dgm:cxn modelId="{12E4E6EF-8838-4EA7-8986-D3AC0788265F}" type="presOf" srcId="{3A6F56C6-9C63-40B3-9627-58B12CC727D3}" destId="{E387A54C-30FC-4EFB-A9E6-BC790063858B}" srcOrd="0" destOrd="0" presId="urn:microsoft.com/office/officeart/2005/8/layout/arrow2"/>
    <dgm:cxn modelId="{0131F78F-961B-4065-8BB9-9D1E4DF49A96}" srcId="{3A6F56C6-9C63-40B3-9627-58B12CC727D3}" destId="{2DF39725-E600-46A7-8D3E-5DB0A2C42782}" srcOrd="1" destOrd="0" parTransId="{CB3C396B-89A1-4386-B1B2-D8DEACAB00A1}" sibTransId="{80881C6C-1BA7-4924-83B4-A4A16D04E8AA}"/>
    <dgm:cxn modelId="{62F04697-D99C-4EE6-AFA0-D0E25FFB2097}" type="presParOf" srcId="{E387A54C-30FC-4EFB-A9E6-BC790063858B}" destId="{847A1F1A-41E3-4902-B27F-3E696CC2E6F2}" srcOrd="0" destOrd="0" presId="urn:microsoft.com/office/officeart/2005/8/layout/arrow2"/>
    <dgm:cxn modelId="{F888B822-093B-4428-9F97-C19F9B40A953}" type="presParOf" srcId="{E387A54C-30FC-4EFB-A9E6-BC790063858B}" destId="{A7E831CE-B594-48F2-9DCE-68E03FFFE421}" srcOrd="1" destOrd="0" presId="urn:microsoft.com/office/officeart/2005/8/layout/arrow2"/>
    <dgm:cxn modelId="{B45DEED9-AA11-4AB0-AEFF-8E2A0B7D00BB}" type="presParOf" srcId="{A7E831CE-B594-48F2-9DCE-68E03FFFE421}" destId="{7E25BE96-8A2A-4E21-A1D6-398F398D2948}" srcOrd="0" destOrd="0" presId="urn:microsoft.com/office/officeart/2005/8/layout/arrow2"/>
    <dgm:cxn modelId="{1F4CF5C4-EFAB-41B9-B4FC-BD34504CF425}" type="presParOf" srcId="{A7E831CE-B594-48F2-9DCE-68E03FFFE421}" destId="{8238F78A-0C0E-4466-A58C-1A2ECC459691}" srcOrd="1" destOrd="0" presId="urn:microsoft.com/office/officeart/2005/8/layout/arrow2"/>
    <dgm:cxn modelId="{6B0F6426-0B24-4EC2-8887-DA5451BE7005}" type="presParOf" srcId="{A7E831CE-B594-48F2-9DCE-68E03FFFE421}" destId="{6562EF8D-1559-4C73-93D6-1ACBF4B35EAC}" srcOrd="2" destOrd="0" presId="urn:microsoft.com/office/officeart/2005/8/layout/arrow2"/>
    <dgm:cxn modelId="{8AE9B06D-E15F-49FA-BB0C-102C778BDDE2}" type="presParOf" srcId="{A7E831CE-B594-48F2-9DCE-68E03FFFE421}" destId="{1E8AFF26-7BA6-436D-9A57-01791770D2CF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AECA6-9E2A-412D-B105-B59C720C9801}" type="doc">
      <dgm:prSet loTypeId="urn:microsoft.com/office/officeart/2005/8/layout/hProcess9" loCatId="process" qsTypeId="urn:microsoft.com/office/officeart/2005/8/quickstyle/3d3" qsCatId="3D" csTypeId="urn:microsoft.com/office/officeart/2005/8/colors/colorful1#1" csCatId="colorful" phldr="1"/>
      <dgm:spPr/>
    </dgm:pt>
    <dgm:pt modelId="{5CE403E3-B53C-4EC4-8AFE-97D35E2681EE}">
      <dgm:prSet custT="1"/>
      <dgm:spPr/>
      <dgm:t>
        <a:bodyPr/>
        <a:lstStyle/>
        <a:p>
          <a:r>
            <a:rPr lang="uk-UA" sz="1800" b="1" dirty="0" smtClean="0"/>
            <a:t>ведення економічного словничка, в якому в доступній формі пояснюються економічні терміни</a:t>
          </a:r>
          <a:endParaRPr lang="ru-RU" sz="1800" b="1" dirty="0"/>
        </a:p>
      </dgm:t>
    </dgm:pt>
    <dgm:pt modelId="{8770C34B-E385-49D9-9A95-43080CDCC3CA}" type="parTrans" cxnId="{11E00431-026F-412D-B2C9-7D4DD0E6B46B}">
      <dgm:prSet/>
      <dgm:spPr/>
      <dgm:t>
        <a:bodyPr/>
        <a:lstStyle/>
        <a:p>
          <a:endParaRPr lang="ru-RU"/>
        </a:p>
      </dgm:t>
    </dgm:pt>
    <dgm:pt modelId="{5587137D-2DBE-42D3-8A44-D119493661CB}" type="sibTrans" cxnId="{11E00431-026F-412D-B2C9-7D4DD0E6B46B}">
      <dgm:prSet/>
      <dgm:spPr/>
      <dgm:t>
        <a:bodyPr/>
        <a:lstStyle/>
        <a:p>
          <a:endParaRPr lang="ru-RU"/>
        </a:p>
      </dgm:t>
    </dgm:pt>
    <dgm:pt modelId="{C27B9472-A74A-4439-A320-FB71C20ECF0D}">
      <dgm:prSet/>
      <dgm:spPr/>
      <dgm:t>
        <a:bodyPr/>
        <a:lstStyle/>
        <a:p>
          <a:r>
            <a:rPr lang="uk-UA" b="1" dirty="0" smtClean="0"/>
            <a:t>проведення ігор економічного змісту, нестандартних уроків, аукціонів; використання ребусів, кросвордів, бесід економічного змісту на уроках та у позаурочний час</a:t>
          </a:r>
          <a:endParaRPr lang="ru-RU" b="1" dirty="0"/>
        </a:p>
      </dgm:t>
    </dgm:pt>
    <dgm:pt modelId="{268F170D-9C4D-41CC-945B-C8C648BD4E40}" type="parTrans" cxnId="{FB5F04B3-2689-4C18-87C6-21FFDD024FF4}">
      <dgm:prSet/>
      <dgm:spPr/>
      <dgm:t>
        <a:bodyPr/>
        <a:lstStyle/>
        <a:p>
          <a:endParaRPr lang="ru-RU"/>
        </a:p>
      </dgm:t>
    </dgm:pt>
    <dgm:pt modelId="{D691E997-611F-4839-A22D-3A2A91E8A508}" type="sibTrans" cxnId="{FB5F04B3-2689-4C18-87C6-21FFDD024FF4}">
      <dgm:prSet/>
      <dgm:spPr/>
      <dgm:t>
        <a:bodyPr/>
        <a:lstStyle/>
        <a:p>
          <a:endParaRPr lang="ru-RU"/>
        </a:p>
      </dgm:t>
    </dgm:pt>
    <dgm:pt modelId="{36537BCF-BACA-4711-B207-6366E72EE236}">
      <dgm:prSet custT="1"/>
      <dgm:spPr/>
      <dgm:t>
        <a:bodyPr/>
        <a:lstStyle/>
        <a:p>
          <a:r>
            <a:rPr lang="uk-UA" sz="1800" b="1" dirty="0" smtClean="0"/>
            <a:t>проведення бесід з батьками про важливість економічної освіти і виховання на сучасному етапі</a:t>
          </a:r>
          <a:endParaRPr lang="ru-RU" sz="1800" b="1" dirty="0"/>
        </a:p>
      </dgm:t>
    </dgm:pt>
    <dgm:pt modelId="{F6F29352-16E9-4D6A-9B66-5DBF7D4D3C97}" type="parTrans" cxnId="{7F256BAC-5846-41D5-A0F0-904DA0967787}">
      <dgm:prSet/>
      <dgm:spPr/>
      <dgm:t>
        <a:bodyPr/>
        <a:lstStyle/>
        <a:p>
          <a:endParaRPr lang="ru-RU"/>
        </a:p>
      </dgm:t>
    </dgm:pt>
    <dgm:pt modelId="{4C92E226-8A75-4BD2-9574-E4433D97F316}" type="sibTrans" cxnId="{7F256BAC-5846-41D5-A0F0-904DA0967787}">
      <dgm:prSet/>
      <dgm:spPr/>
      <dgm:t>
        <a:bodyPr/>
        <a:lstStyle/>
        <a:p>
          <a:endParaRPr lang="ru-RU"/>
        </a:p>
      </dgm:t>
    </dgm:pt>
    <dgm:pt modelId="{E71606CE-5357-4D3C-9C40-7080F1655D54}">
      <dgm:prSet custT="1"/>
      <dgm:spPr/>
      <dgm:t>
        <a:bodyPr/>
        <a:lstStyle/>
        <a:p>
          <a:r>
            <a:rPr lang="uk-UA" sz="1800" b="1" dirty="0" smtClean="0"/>
            <a:t>проведення екскурсій на підприємства та інші</a:t>
          </a:r>
          <a:endParaRPr lang="ru-RU" sz="1800" b="1" dirty="0"/>
        </a:p>
      </dgm:t>
    </dgm:pt>
    <dgm:pt modelId="{5FD8BB6D-A9E3-437D-8FDE-C238F098C6E1}" type="parTrans" cxnId="{5D506332-8CA5-43C8-9ED2-F403094FB11F}">
      <dgm:prSet/>
      <dgm:spPr/>
      <dgm:t>
        <a:bodyPr/>
        <a:lstStyle/>
        <a:p>
          <a:endParaRPr lang="ru-RU"/>
        </a:p>
      </dgm:t>
    </dgm:pt>
    <dgm:pt modelId="{9C578479-12E1-4C3D-A69F-EF571962FA5A}" type="sibTrans" cxnId="{5D506332-8CA5-43C8-9ED2-F403094FB11F}">
      <dgm:prSet/>
      <dgm:spPr/>
      <dgm:t>
        <a:bodyPr/>
        <a:lstStyle/>
        <a:p>
          <a:endParaRPr lang="ru-RU"/>
        </a:p>
      </dgm:t>
    </dgm:pt>
    <dgm:pt modelId="{2B1944CB-B987-4281-A991-A4BA0A992E7A}" type="pres">
      <dgm:prSet presAssocID="{2D8AECA6-9E2A-412D-B105-B59C720C9801}" presName="CompostProcess" presStyleCnt="0">
        <dgm:presLayoutVars>
          <dgm:dir/>
          <dgm:resizeHandles val="exact"/>
        </dgm:presLayoutVars>
      </dgm:prSet>
      <dgm:spPr/>
    </dgm:pt>
    <dgm:pt modelId="{864B1278-31A8-4C51-9221-6CBFC667C076}" type="pres">
      <dgm:prSet presAssocID="{2D8AECA6-9E2A-412D-B105-B59C720C9801}" presName="arrow" presStyleLbl="bgShp" presStyleIdx="0" presStyleCnt="1" custLinFactNeighborX="6495" custLinFactNeighborY="0"/>
      <dgm:spPr/>
    </dgm:pt>
    <dgm:pt modelId="{593142C5-A192-45F9-AC60-C5A662473C02}" type="pres">
      <dgm:prSet presAssocID="{2D8AECA6-9E2A-412D-B105-B59C720C9801}" presName="linearProcess" presStyleCnt="0"/>
      <dgm:spPr/>
    </dgm:pt>
    <dgm:pt modelId="{56BDC29B-2E57-4832-B177-AA725E37C0CA}" type="pres">
      <dgm:prSet presAssocID="{C27B9472-A74A-4439-A320-FB71C20ECF0D}" presName="textNode" presStyleLbl="node1" presStyleIdx="0" presStyleCnt="4" custScaleY="13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66E8B-CEBC-4A35-AC74-3EFFF7DC27CB}" type="pres">
      <dgm:prSet presAssocID="{D691E997-611F-4839-A22D-3A2A91E8A508}" presName="sibTrans" presStyleCnt="0"/>
      <dgm:spPr/>
    </dgm:pt>
    <dgm:pt modelId="{D653A712-68FD-4E9D-B0D1-0108BD03394E}" type="pres">
      <dgm:prSet presAssocID="{5CE403E3-B53C-4EC4-8AFE-97D35E2681EE}" presName="textNode" presStyleLbl="node1" presStyleIdx="1" presStyleCnt="4" custScaleY="1260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75F79B-19FB-401B-A4C9-E813E3E4C050}" type="pres">
      <dgm:prSet presAssocID="{5587137D-2DBE-42D3-8A44-D119493661CB}" presName="sibTrans" presStyleCnt="0"/>
      <dgm:spPr/>
    </dgm:pt>
    <dgm:pt modelId="{408DA9BA-D6E9-4523-ACC6-83F528745B19}" type="pres">
      <dgm:prSet presAssocID="{36537BCF-BACA-4711-B207-6366E72EE236}" presName="textNode" presStyleLbl="node1" presStyleIdx="2" presStyleCnt="4" custScaleY="126093" custLinFactNeighborX="-50015" custLinFactNeighborY="13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2715DF-34B5-4671-88FB-4F515D69A215}" type="pres">
      <dgm:prSet presAssocID="{4C92E226-8A75-4BD2-9574-E4433D97F316}" presName="sibTrans" presStyleCnt="0"/>
      <dgm:spPr/>
    </dgm:pt>
    <dgm:pt modelId="{DD83CA16-6136-46D7-B834-007EE1F5D20D}" type="pres">
      <dgm:prSet presAssocID="{E71606CE-5357-4D3C-9C40-7080F1655D54}" presName="textNode" presStyleLbl="node1" presStyleIdx="3" presStyleCnt="4" custLinFactX="-3592" custLinFactNeighborX="-100000" custLinFactNeighborY="16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256BAC-5846-41D5-A0F0-904DA0967787}" srcId="{2D8AECA6-9E2A-412D-B105-B59C720C9801}" destId="{36537BCF-BACA-4711-B207-6366E72EE236}" srcOrd="2" destOrd="0" parTransId="{F6F29352-16E9-4D6A-9B66-5DBF7D4D3C97}" sibTransId="{4C92E226-8A75-4BD2-9574-E4433D97F316}"/>
    <dgm:cxn modelId="{5220E3AF-1C8F-4298-BB73-64B283F6454A}" type="presOf" srcId="{2D8AECA6-9E2A-412D-B105-B59C720C9801}" destId="{2B1944CB-B987-4281-A991-A4BA0A992E7A}" srcOrd="0" destOrd="0" presId="urn:microsoft.com/office/officeart/2005/8/layout/hProcess9"/>
    <dgm:cxn modelId="{7054EB03-F8C6-4242-8849-2CC4B1543C86}" type="presOf" srcId="{36537BCF-BACA-4711-B207-6366E72EE236}" destId="{408DA9BA-D6E9-4523-ACC6-83F528745B19}" srcOrd="0" destOrd="0" presId="urn:microsoft.com/office/officeart/2005/8/layout/hProcess9"/>
    <dgm:cxn modelId="{FB5F04B3-2689-4C18-87C6-21FFDD024FF4}" srcId="{2D8AECA6-9E2A-412D-B105-B59C720C9801}" destId="{C27B9472-A74A-4439-A320-FB71C20ECF0D}" srcOrd="0" destOrd="0" parTransId="{268F170D-9C4D-41CC-945B-C8C648BD4E40}" sibTransId="{D691E997-611F-4839-A22D-3A2A91E8A508}"/>
    <dgm:cxn modelId="{8A03B22A-D01C-4CE9-93C6-EBD0A560E457}" type="presOf" srcId="{E71606CE-5357-4D3C-9C40-7080F1655D54}" destId="{DD83CA16-6136-46D7-B834-007EE1F5D20D}" srcOrd="0" destOrd="0" presId="urn:microsoft.com/office/officeart/2005/8/layout/hProcess9"/>
    <dgm:cxn modelId="{11E00431-026F-412D-B2C9-7D4DD0E6B46B}" srcId="{2D8AECA6-9E2A-412D-B105-B59C720C9801}" destId="{5CE403E3-B53C-4EC4-8AFE-97D35E2681EE}" srcOrd="1" destOrd="0" parTransId="{8770C34B-E385-49D9-9A95-43080CDCC3CA}" sibTransId="{5587137D-2DBE-42D3-8A44-D119493661CB}"/>
    <dgm:cxn modelId="{5F94DB7A-C064-43D7-B1BF-6BEEF00045D1}" type="presOf" srcId="{5CE403E3-B53C-4EC4-8AFE-97D35E2681EE}" destId="{D653A712-68FD-4E9D-B0D1-0108BD03394E}" srcOrd="0" destOrd="0" presId="urn:microsoft.com/office/officeart/2005/8/layout/hProcess9"/>
    <dgm:cxn modelId="{5D506332-8CA5-43C8-9ED2-F403094FB11F}" srcId="{2D8AECA6-9E2A-412D-B105-B59C720C9801}" destId="{E71606CE-5357-4D3C-9C40-7080F1655D54}" srcOrd="3" destOrd="0" parTransId="{5FD8BB6D-A9E3-437D-8FDE-C238F098C6E1}" sibTransId="{9C578479-12E1-4C3D-A69F-EF571962FA5A}"/>
    <dgm:cxn modelId="{AF4C833B-BF34-4FE8-BCEC-128475184891}" type="presOf" srcId="{C27B9472-A74A-4439-A320-FB71C20ECF0D}" destId="{56BDC29B-2E57-4832-B177-AA725E37C0CA}" srcOrd="0" destOrd="0" presId="urn:microsoft.com/office/officeart/2005/8/layout/hProcess9"/>
    <dgm:cxn modelId="{BB606F62-2F0B-476D-A45A-99A1C46405AE}" type="presParOf" srcId="{2B1944CB-B987-4281-A991-A4BA0A992E7A}" destId="{864B1278-31A8-4C51-9221-6CBFC667C076}" srcOrd="0" destOrd="0" presId="urn:microsoft.com/office/officeart/2005/8/layout/hProcess9"/>
    <dgm:cxn modelId="{F22CA139-40CF-4ED1-AE12-AF6714807D41}" type="presParOf" srcId="{2B1944CB-B987-4281-A991-A4BA0A992E7A}" destId="{593142C5-A192-45F9-AC60-C5A662473C02}" srcOrd="1" destOrd="0" presId="urn:microsoft.com/office/officeart/2005/8/layout/hProcess9"/>
    <dgm:cxn modelId="{E149BD84-4E1C-494A-A17F-78F62996F581}" type="presParOf" srcId="{593142C5-A192-45F9-AC60-C5A662473C02}" destId="{56BDC29B-2E57-4832-B177-AA725E37C0CA}" srcOrd="0" destOrd="0" presId="urn:microsoft.com/office/officeart/2005/8/layout/hProcess9"/>
    <dgm:cxn modelId="{77C006DE-CA2A-4050-8C41-A328A8616698}" type="presParOf" srcId="{593142C5-A192-45F9-AC60-C5A662473C02}" destId="{B5366E8B-CEBC-4A35-AC74-3EFFF7DC27CB}" srcOrd="1" destOrd="0" presId="urn:microsoft.com/office/officeart/2005/8/layout/hProcess9"/>
    <dgm:cxn modelId="{D8C2B4A0-5C37-467E-AC9F-C3899E7F84C4}" type="presParOf" srcId="{593142C5-A192-45F9-AC60-C5A662473C02}" destId="{D653A712-68FD-4E9D-B0D1-0108BD03394E}" srcOrd="2" destOrd="0" presId="urn:microsoft.com/office/officeart/2005/8/layout/hProcess9"/>
    <dgm:cxn modelId="{97B57359-414F-4404-A00C-38B54BABD86B}" type="presParOf" srcId="{593142C5-A192-45F9-AC60-C5A662473C02}" destId="{1375F79B-19FB-401B-A4C9-E813E3E4C050}" srcOrd="3" destOrd="0" presId="urn:microsoft.com/office/officeart/2005/8/layout/hProcess9"/>
    <dgm:cxn modelId="{B939855C-3009-4519-BCCF-C34511A8E81C}" type="presParOf" srcId="{593142C5-A192-45F9-AC60-C5A662473C02}" destId="{408DA9BA-D6E9-4523-ACC6-83F528745B19}" srcOrd="4" destOrd="0" presId="urn:microsoft.com/office/officeart/2005/8/layout/hProcess9"/>
    <dgm:cxn modelId="{10D8773D-FF21-4D4B-ADD1-408E873120EC}" type="presParOf" srcId="{593142C5-A192-45F9-AC60-C5A662473C02}" destId="{AA2715DF-34B5-4671-88FB-4F515D69A215}" srcOrd="5" destOrd="0" presId="urn:microsoft.com/office/officeart/2005/8/layout/hProcess9"/>
    <dgm:cxn modelId="{4A20E882-FF52-4BFE-BF11-E50A087AE4E4}" type="presParOf" srcId="{593142C5-A192-45F9-AC60-C5A662473C02}" destId="{DD83CA16-6136-46D7-B834-007EE1F5D20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A1F1A-41E3-4902-B27F-3E696CC2E6F2}">
      <dsp:nvSpPr>
        <dsp:cNvPr id="0" name=""/>
        <dsp:cNvSpPr/>
      </dsp:nvSpPr>
      <dsp:spPr>
        <a:xfrm>
          <a:off x="0" y="0"/>
          <a:ext cx="8615394" cy="538462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solidFill>
            <a:srgbClr val="FFFF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E25BE96-8A2A-4E21-A1D6-398F398D2948}">
      <dsp:nvSpPr>
        <dsp:cNvPr id="0" name=""/>
        <dsp:cNvSpPr/>
      </dsp:nvSpPr>
      <dsp:spPr>
        <a:xfrm>
          <a:off x="2428894" y="2286017"/>
          <a:ext cx="730164" cy="7301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38F78A-0C0E-4466-A58C-1A2ECC459691}">
      <dsp:nvSpPr>
        <dsp:cNvPr id="0" name=""/>
        <dsp:cNvSpPr/>
      </dsp:nvSpPr>
      <dsp:spPr>
        <a:xfrm>
          <a:off x="1643071" y="3071838"/>
          <a:ext cx="2800003" cy="272820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79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засвоєння учнями спеціальних знань, пов’язаних з вибором майбутньої сфери діяльності </a:t>
          </a:r>
          <a:r>
            <a:rPr lang="uk-UA" sz="2300" b="1" kern="1200" dirty="0" smtClean="0">
              <a:solidFill>
                <a:schemeClr val="accent6">
                  <a:lumMod val="50000"/>
                </a:schemeClr>
              </a:solidFill>
            </a:rPr>
            <a:t>та</a:t>
          </a:r>
          <a:r>
            <a:rPr lang="ru-RU" sz="2300" b="1" kern="1200" dirty="0" smtClean="0">
              <a:solidFill>
                <a:schemeClr val="accent6">
                  <a:lumMod val="50000"/>
                </a:schemeClr>
              </a:solidFill>
            </a:rPr>
            <a:t> </a:t>
          </a:r>
          <a:r>
            <a:rPr lang="uk-UA" sz="2300" b="1" kern="1200" dirty="0" smtClean="0">
              <a:solidFill>
                <a:schemeClr val="accent6">
                  <a:lumMod val="50000"/>
                </a:schemeClr>
              </a:solidFill>
            </a:rPr>
            <a:t> професії</a:t>
          </a:r>
          <a:endParaRPr lang="ru-RU" sz="23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43071" y="3071838"/>
        <a:ext cx="2800003" cy="2728201"/>
      </dsp:txXfrm>
    </dsp:sp>
    <dsp:sp modelId="{6562EF8D-1559-4C73-93D6-1ACBF4B35EAC}">
      <dsp:nvSpPr>
        <dsp:cNvPr id="0" name=""/>
        <dsp:cNvSpPr/>
      </dsp:nvSpPr>
      <dsp:spPr>
        <a:xfrm>
          <a:off x="4929221" y="1500200"/>
          <a:ext cx="768960" cy="76896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8AFF26-7BA6-436D-9A57-01791770D2CF}">
      <dsp:nvSpPr>
        <dsp:cNvPr id="0" name=""/>
        <dsp:cNvSpPr/>
      </dsp:nvSpPr>
      <dsp:spPr>
        <a:xfrm>
          <a:off x="4786353" y="2286014"/>
          <a:ext cx="2800003" cy="356461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perspective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907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</a:rPr>
            <a:t>розвитку навичок раціональної економічної поведінки людини як споживача, найманого працівника, виробника, платника податків, користувача суспільних благ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4786353" y="2286014"/>
        <a:ext cx="2800003" cy="35646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4B1278-31A8-4C51-9221-6CBFC667C076}">
      <dsp:nvSpPr>
        <dsp:cNvPr id="0" name=""/>
        <dsp:cNvSpPr/>
      </dsp:nvSpPr>
      <dsp:spPr>
        <a:xfrm>
          <a:off x="1153418" y="0"/>
          <a:ext cx="7529565" cy="535782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DC29B-2E57-4832-B177-AA725E37C0CA}">
      <dsp:nvSpPr>
        <dsp:cNvPr id="0" name=""/>
        <dsp:cNvSpPr/>
      </dsp:nvSpPr>
      <dsp:spPr>
        <a:xfrm>
          <a:off x="4433" y="1249638"/>
          <a:ext cx="2132396" cy="2858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проведення ігор економічного змісту, нестандартних уроків, аукціонів; використання ребусів, кросвордів, бесід економічного змісту на уроках та у позаурочний час</a:t>
          </a:r>
          <a:endParaRPr lang="ru-RU" sz="1500" b="1" kern="1200" dirty="0"/>
        </a:p>
      </dsp:txBody>
      <dsp:txXfrm>
        <a:off x="4433" y="1249638"/>
        <a:ext cx="2132396" cy="2858550"/>
      </dsp:txXfrm>
    </dsp:sp>
    <dsp:sp modelId="{D653A712-68FD-4E9D-B0D1-0108BD03394E}">
      <dsp:nvSpPr>
        <dsp:cNvPr id="0" name=""/>
        <dsp:cNvSpPr/>
      </dsp:nvSpPr>
      <dsp:spPr>
        <a:xfrm>
          <a:off x="2243449" y="1327744"/>
          <a:ext cx="2132396" cy="27023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ведення економічного словничка, в якому в доступній формі пояснюються економічні терміни</a:t>
          </a:r>
          <a:endParaRPr lang="ru-RU" sz="1800" b="1" kern="1200" dirty="0"/>
        </a:p>
      </dsp:txBody>
      <dsp:txXfrm>
        <a:off x="2243449" y="1327744"/>
        <a:ext cx="2132396" cy="2702337"/>
      </dsp:txXfrm>
    </dsp:sp>
    <dsp:sp modelId="{408DA9BA-D6E9-4523-ACC6-83F528745B19}">
      <dsp:nvSpPr>
        <dsp:cNvPr id="0" name=""/>
        <dsp:cNvSpPr/>
      </dsp:nvSpPr>
      <dsp:spPr>
        <a:xfrm>
          <a:off x="4429140" y="1357319"/>
          <a:ext cx="2132396" cy="27023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проведення бесід з батьками про важливість економічної освіти і виховання на сучасному етапі</a:t>
          </a:r>
          <a:endParaRPr lang="ru-RU" sz="1800" b="1" kern="1200" dirty="0"/>
        </a:p>
      </dsp:txBody>
      <dsp:txXfrm>
        <a:off x="4429140" y="1357319"/>
        <a:ext cx="2132396" cy="2702337"/>
      </dsp:txXfrm>
    </dsp:sp>
    <dsp:sp modelId="{DD83CA16-6136-46D7-B834-007EE1F5D20D}">
      <dsp:nvSpPr>
        <dsp:cNvPr id="0" name=""/>
        <dsp:cNvSpPr/>
      </dsp:nvSpPr>
      <dsp:spPr>
        <a:xfrm>
          <a:off x="6538266" y="1643074"/>
          <a:ext cx="2132396" cy="2143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проведення екскурсій на підприємства та інші</a:t>
          </a:r>
          <a:endParaRPr lang="ru-RU" sz="1800" b="1" kern="1200" dirty="0"/>
        </a:p>
      </dsp:txBody>
      <dsp:txXfrm>
        <a:off x="6538266" y="1643074"/>
        <a:ext cx="2132396" cy="214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C116-0642-44A6-9A61-39CD76D8891A}" type="datetimeFigureOut">
              <a:rPr lang="uk-UA" smtClean="0"/>
              <a:pPr/>
              <a:t>09.05.2018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4A670-77DF-45A6-B47C-DCC88435473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5073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D45F9-46A5-45D3-92D4-B6A3BB5F63C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08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74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53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882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38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9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70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536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3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66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21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16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673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798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105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203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566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832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74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628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331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814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077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156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93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495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229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351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55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265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873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06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185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497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497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103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413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132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3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298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380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011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795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131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17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5F402-5835-4E01-97CF-D194BD153B5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B3F6F-D456-49CE-AAD3-DACDD74E5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99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21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80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B8E2-DA9D-4697-890E-DBC55F765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2510-78C1-4314-9DF5-53B875515E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0.rada.gov.ua/laws/show/994_975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3580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714620"/>
            <a:ext cx="3429024" cy="2100276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Формування ключових </a:t>
            </a:r>
            <a:r>
              <a:rPr lang="uk-UA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компетентностей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уроках економіки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714884"/>
            <a:ext cx="3486152" cy="200026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бізнесмен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94855"/>
            <a:ext cx="8352928" cy="398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415685"/>
            <a:ext cx="8352928" cy="16619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підступних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Бізнес-корабель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…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4048" y="5135478"/>
            <a:ext cx="2520280" cy="7973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334079"/>
            <a:ext cx="2226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бізнесмен. 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35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банкір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5996" y="5013175"/>
            <a:ext cx="8524475" cy="16619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факір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банк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чекає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вас ...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36096" y="5382507"/>
            <a:ext cx="2448272" cy="7386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Банкір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18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352928" cy="15121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None/>
            </a:pPr>
            <a:r>
              <a:rPr lang="ru-RU" sz="2700" dirty="0" err="1"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удуть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цілими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, як у танку,</a:t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у...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банк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84249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228184" y="5301208"/>
            <a:ext cx="1944216" cy="79208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банку.)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28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352928" cy="14539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7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Приносити</a:t>
            </a: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 доходи став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У банку </a:t>
            </a:r>
            <a:r>
              <a:rPr lang="ru-RU" sz="2700" b="1" dirty="0" err="1" smtClean="0">
                <a:effectLst/>
                <a:latin typeface="Times New Roman" pitchFamily="18" charset="0"/>
                <a:cs typeface="Times New Roman" pitchFamily="18" charset="0"/>
              </a:rPr>
              <a:t>татів</a:t>
            </a: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Картинки по запросу капітал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424936" cy="41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220072" y="5013176"/>
            <a:ext cx="3240360" cy="864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15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424936" cy="18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Збуту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без...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реклама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4249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6" y="5445224"/>
            <a:ext cx="2952328" cy="864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реклами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1568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21088"/>
            <a:ext cx="8352928" cy="18722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ходять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на базар: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дешевший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там ...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товар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32656"/>
            <a:ext cx="8352928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220072" y="5013176"/>
            <a:ext cx="2808312" cy="864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(товар.)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113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352928" cy="17419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лікарю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, і акробату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зароблену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3529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652120" y="5013176"/>
            <a:ext cx="2808312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зарплату.)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305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інфляція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5"/>
            <a:ext cx="83529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9290" y="4221088"/>
            <a:ext cx="8359174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банку 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вас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висить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прокламація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панчохах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з'їдає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...»  </a:t>
            </a:r>
          </a:p>
          <a:p>
            <a:pPr>
              <a:lnSpc>
                <a:spcPct val="150000"/>
              </a:lnSpc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92080" y="5013176"/>
            <a:ext cx="2880320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інфляція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41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91264" cy="15841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гривні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копійки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долари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центи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Біжать-набігають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 банку ...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проценти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84249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084168" y="5301208"/>
            <a:ext cx="2376264" cy="10081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04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352928" cy="1728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В яку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товар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упакувати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річка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3529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211960" y="5157192"/>
            <a:ext cx="4176464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(Тара -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приплив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Іртиша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0276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000108"/>
            <a:ext cx="628651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/>
              <a:t>Уряд схвалив Концепцію реалізації державної політики у сфері реформування загальної середньої освіти "Нова українська школа" на період до 2029 року.</a:t>
            </a:r>
            <a:r>
              <a:rPr lang="ru-RU" sz="2400" b="1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643314"/>
            <a:ext cx="5072082" cy="2062103"/>
          </a:xfrm>
          <a:prstGeom prst="rect">
            <a:avLst/>
          </a:prstGeom>
          <a:solidFill>
            <a:srgbClr val="92D050"/>
          </a:solidFill>
          <a:scene3d>
            <a:camera prst="perspectiveRigh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sz="3200" b="1" dirty="0"/>
              <a:t>Н</a:t>
            </a:r>
            <a:r>
              <a:rPr lang="ru-RU" sz="3200" b="1" dirty="0" err="1"/>
              <a:t>ова</a:t>
            </a:r>
            <a:r>
              <a:rPr lang="ru-RU" sz="3200" b="1" dirty="0"/>
              <a:t> </a:t>
            </a:r>
            <a:r>
              <a:rPr lang="ru-RU" sz="3200" b="1" dirty="0" err="1"/>
              <a:t>українська</a:t>
            </a:r>
            <a:r>
              <a:rPr lang="ru-RU" sz="3200" b="1" dirty="0"/>
              <a:t> школа</a:t>
            </a:r>
            <a:r>
              <a:rPr lang="uk-UA" sz="3200" b="1" dirty="0"/>
              <a:t>(НУШ)</a:t>
            </a:r>
            <a:r>
              <a:rPr lang="ru-RU" sz="3200" b="1" dirty="0"/>
              <a:t> – 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ключова</a:t>
            </a:r>
            <a:r>
              <a:rPr lang="ru-RU" sz="3200" b="1" dirty="0"/>
              <a:t> реформа </a:t>
            </a:r>
            <a:r>
              <a:rPr lang="ru-RU" sz="3200" b="1" dirty="0" err="1"/>
              <a:t>Міністерства</a:t>
            </a:r>
            <a:r>
              <a:rPr lang="ru-RU" sz="3200" b="1" dirty="0"/>
              <a:t> </a:t>
            </a:r>
            <a:r>
              <a:rPr lang="ru-RU" sz="3200" b="1" dirty="0" err="1"/>
              <a:t>освіти</a:t>
            </a:r>
            <a:r>
              <a:rPr lang="ru-RU" sz="3200" b="1" dirty="0"/>
              <a:t> </a:t>
            </a:r>
            <a:r>
              <a:rPr lang="ru-RU" sz="3200" b="1" dirty="0" err="1"/>
              <a:t>і</a:t>
            </a:r>
            <a:r>
              <a:rPr lang="ru-RU" sz="3200" b="1" dirty="0"/>
              <a:t> науки.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91264" cy="18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коштує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дешево, а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цінується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дорого?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ввічливість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4249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716016" y="5301208"/>
            <a:ext cx="3816424" cy="864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Ввічливість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9875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424936" cy="18630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 яке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улюбленому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продукті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економісти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кажуть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продати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картоплину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кілограма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»?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чіпси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6796" y="404664"/>
            <a:ext cx="84336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004048" y="5733256"/>
            <a:ext cx="3024336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Чіпси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907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24936" cy="1728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порода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собак 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smtClean="0">
                <a:effectLst/>
                <a:latin typeface="Times New Roman" pitchFamily="18" charset="0"/>
                <a:cs typeface="Times New Roman" pitchFamily="18" charset="0"/>
              </a:rPr>
              <a:t>...»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Яка?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такса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548680"/>
            <a:ext cx="828092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5733256"/>
            <a:ext cx="7416824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(Такса,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такса -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встановлена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розцінка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055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424936" cy="1728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Яку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700" b="1" dirty="0" err="1" smtClean="0">
                <a:effectLst/>
                <a:latin typeface="Times New Roman" pitchFamily="18" charset="0"/>
                <a:cs typeface="Times New Roman" pitchFamily="18" charset="0"/>
              </a:rPr>
              <a:t>банкіром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endParaRPr lang="ru-RU" sz="2200" dirty="0">
              <a:effectLst/>
            </a:endParaRPr>
          </a:p>
        </p:txBody>
      </p:sp>
      <p:pic>
        <p:nvPicPr>
          <p:cNvPr id="4" name="Содержимое 3" descr="Картинки по запросу швейцарський банк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3529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6" y="5589240"/>
            <a:ext cx="3168352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Швейцарія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92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352928" cy="16561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набивають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молотком.</a:t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Картинки по запросу аукціон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42493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148064" y="5517232"/>
            <a:ext cx="338437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Аукціон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7981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424936" cy="1503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«Кока-кола» по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до «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Пепсі-кола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Картинки по запросу конкурент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76672"/>
            <a:ext cx="8352928" cy="41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460001" y="5373216"/>
            <a:ext cx="316835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(Конкурент.)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91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24936" cy="14401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Хто, згідно прислів'ю, </a:t>
            </a:r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платить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 двічі?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скупий  малюнок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4249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499992" y="5506144"/>
            <a:ext cx="4248472" cy="864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(Скупий  платить двічі.)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12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93096"/>
            <a:ext cx="8352928" cy="1728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None/>
            </a:pPr>
            <a:r>
              <a:rPr lang="uk-UA" sz="2000" dirty="0" smtClean="0">
                <a:effectLst/>
              </a:rPr>
              <a:t> 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Що народжує </a:t>
            </a:r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попит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4" name="Содержимое 3" descr="Картинки по запросу пропозиція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352928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076056" y="4797152"/>
            <a:ext cx="3074640" cy="79208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Пропозицію.)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61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23728"/>
            <a:ext cx="8352928" cy="1813583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None/>
            </a:pPr>
            <a:r>
              <a:rPr lang="uk-UA" dirty="0" smtClean="0"/>
              <a:t> 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Що в кінці кожного кварталу здає </a:t>
            </a:r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бухгалтер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Картинки по запросу баланс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476672"/>
            <a:ext cx="84249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012160" y="5373216"/>
            <a:ext cx="2304256" cy="66498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Баланс.)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85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06123"/>
            <a:ext cx="8208912" cy="1577112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   В який колір «забарвлена» найвища </a:t>
            </a:r>
            <a:r>
              <a:rPr lang="uk-UA" sz="2400" b="1" dirty="0" smtClean="0">
                <a:effectLst/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, яку можна дати за   щось?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червоний капелюшок малюнок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-1227" t="21083" r="-3538" b="23006"/>
          <a:stretch/>
        </p:blipFill>
        <p:spPr bwMode="auto">
          <a:xfrm>
            <a:off x="827584" y="476672"/>
            <a:ext cx="74888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6" y="4941168"/>
            <a:ext cx="3024336" cy="64807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(Червона.)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38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цепція нової шко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3156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280920" cy="1728192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кажуть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про тих,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обіцяє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комусь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блага,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золоті гори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548681"/>
            <a:ext cx="80648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932040" y="5075049"/>
            <a:ext cx="3168352" cy="79208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Обіцяє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золоті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гори.)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4120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56" y="4077072"/>
            <a:ext cx="8192500" cy="1728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None/>
            </a:pP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7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7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уникають</a:t>
            </a: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крайнощів</a:t>
            </a: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сміливих</a:t>
            </a: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4" name="Содержимое 3" descr="Картинки по запросу золота середина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620688"/>
            <a:ext cx="79928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228184" y="4730646"/>
            <a:ext cx="2160240" cy="86409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(Золота 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середина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1768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68" y="4293096"/>
            <a:ext cx="7920880" cy="1584176"/>
          </a:xfr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ru-RU" sz="28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копалини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чорним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золотом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8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нафта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548680"/>
            <a:ext cx="79208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012160" y="5085184"/>
            <a:ext cx="2376264" cy="72008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3395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372168"/>
            <a:ext cx="8352928" cy="17931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ru-RU" sz="31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рослинне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волокно </a:t>
            </a:r>
            <a:r>
              <a:rPr lang="ru-RU" sz="31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31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біле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золото»?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Картинки по запросу бавовна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76672"/>
            <a:ext cx="83529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283968" y="5157192"/>
            <a:ext cx="2304256" cy="72008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Бавовна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8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087a3da-39fa-45d3-a830-8a62d9724d2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476672"/>
            <a:ext cx="7488832" cy="5893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362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b="1" i="1" dirty="0">
                <a:solidFill>
                  <a:prstClr val="black"/>
                </a:solidFill>
              </a:rPr>
              <a:t>Обізнаність та здатність до самовираження у сфері культури. </a:t>
            </a:r>
            <a:r>
              <a:rPr lang="uk-UA" sz="3200" dirty="0">
                <a:solidFill>
                  <a:prstClr val="black"/>
                </a:solidFill>
              </a:rPr>
              <a:t/>
            </a:r>
            <a:br>
              <a:rPr lang="uk-UA" sz="3200" dirty="0">
                <a:solidFill>
                  <a:prstClr val="black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33524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b="1" i="1" dirty="0">
                <a:solidFill>
                  <a:prstClr val="black"/>
                </a:solidFill>
              </a:rPr>
              <a:t>Математична грамотність. </a:t>
            </a:r>
            <a:r>
              <a:rPr lang="uk-UA" sz="3200" dirty="0">
                <a:solidFill>
                  <a:prstClr val="black"/>
                </a:solidFill>
              </a:rPr>
              <a:t/>
            </a:r>
            <a:br>
              <a:rPr lang="uk-UA" sz="3200" dirty="0">
                <a:solidFill>
                  <a:prstClr val="black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74298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Компетентності  в природничих науках і технологіях.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Статистика – річ вперта.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549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b="1" i="1" dirty="0">
                <a:solidFill>
                  <a:prstClr val="black"/>
                </a:solidFill>
              </a:rPr>
              <a:t>Компетентності  в природничих науках і технологіях.</a:t>
            </a:r>
            <a:br>
              <a:rPr lang="uk-UA" sz="3200" b="1" i="1" dirty="0">
                <a:solidFill>
                  <a:prstClr val="black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Про складне – просто.</a:t>
            </a:r>
            <a:endParaRPr lang="uk-UA" dirty="0"/>
          </a:p>
        </p:txBody>
      </p:sp>
      <p:pic>
        <p:nvPicPr>
          <p:cNvPr id="1026" name="Picture 2" descr="Притча о Bitcoin и обезьян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6218"/>
            <a:ext cx="9144000" cy="46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5048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b="1" i="1" dirty="0">
                <a:solidFill>
                  <a:prstClr val="black"/>
                </a:solidFill>
              </a:rPr>
              <a:t> Інформаційно – цифрова компетентність </a:t>
            </a:r>
            <a:r>
              <a:rPr lang="uk-UA" sz="3200" dirty="0">
                <a:solidFill>
                  <a:prstClr val="black"/>
                </a:solidFill>
              </a:rPr>
              <a:t/>
            </a:r>
            <a:br>
              <a:rPr lang="uk-UA" sz="3200" dirty="0">
                <a:solidFill>
                  <a:prstClr val="black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За допомогою анімації можна </a:t>
            </a:r>
            <a:r>
              <a:rPr lang="uk-UA" dirty="0"/>
              <a:t>пояснити </a:t>
            </a:r>
            <a:r>
              <a:rPr lang="uk-UA" dirty="0" smtClean="0"/>
              <a:t>досить далекі </a:t>
            </a:r>
            <a:r>
              <a:rPr lang="uk-UA" dirty="0"/>
              <a:t>від дитячого сприйняття теми цікаво.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579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85860"/>
            <a:ext cx="4257676" cy="5143536"/>
          </a:xfrm>
          <a:solidFill>
            <a:srgbClr val="92D050"/>
          </a:solidFill>
          <a:scene3d>
            <a:camera prst="perspectiveAbove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sz="5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Компетентність </a:t>
            </a:r>
            <a:r>
              <a:rPr lang="uk-UA" sz="5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</a:t>
            </a:r>
            <a:r>
              <a:rPr lang="uk-UA" sz="3600" b="1" dirty="0"/>
              <a:t>це</a:t>
            </a:r>
            <a:r>
              <a:rPr lang="ru-RU" sz="3600" b="1" dirty="0"/>
              <a:t>  </a:t>
            </a:r>
            <a:r>
              <a:rPr lang="uk-UA" sz="3600" b="1" dirty="0"/>
              <a:t>динамічна комбінація знань, умінь, навичок, способів мислення, поглядів, цінностей, інших особистих якостей, що визначає здатність особи успішно соціалізуватися, проводити професійну та/або подальшу навчальну діяльність.</a:t>
            </a:r>
            <a:endParaRPr lang="ru-RU" sz="3600" b="1" dirty="0"/>
          </a:p>
        </p:txBody>
      </p:sp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000528" cy="4405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70" y="190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Уміння учитися впродовж життя.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err="1" smtClean="0"/>
              <a:t>Тайм-</a:t>
            </a:r>
            <a:r>
              <a:rPr lang="uk-UA" sz="2400" dirty="0" smtClean="0"/>
              <a:t> </a:t>
            </a:r>
            <a:r>
              <a:rPr lang="uk-UA" sz="2400" dirty="0" smtClean="0"/>
              <a:t>менеджмент.</a:t>
            </a:r>
            <a:r>
              <a:rPr lang="uk-UA" sz="2400" dirty="0"/>
              <a:t>  Людина спочатку жертвує своїм здоров'ям для того, щоб заробити гроші. Потім вона витрачає гроші на відновлення здоров'я. При цьому вона настільки турбується про своє майбутнє, що ніколи не насолоджується сьогоденням. В результаті вона не живе ні в сьогоденні, ні в майбутньому. Вона живе так, ніби ніколи не помре, а вмираючи жалкує про те, що не жила.</a:t>
            </a:r>
          </a:p>
        </p:txBody>
      </p:sp>
      <p:pic>
        <p:nvPicPr>
          <p:cNvPr id="2050" name="Picture 2" descr="Картинки по запросу далай лама человек всю жизнь работа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44" y="1268760"/>
            <a:ext cx="4056426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008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b="1" i="1" dirty="0">
                <a:solidFill>
                  <a:prstClr val="black"/>
                </a:solidFill>
              </a:rPr>
              <a:t>Ініціативність і підприємливість.</a:t>
            </a:r>
            <a:r>
              <a:rPr lang="uk-UA" sz="3200" dirty="0">
                <a:solidFill>
                  <a:prstClr val="black"/>
                </a:solidFill>
              </a:rPr>
              <a:t/>
            </a:r>
            <a:br>
              <a:rPr lang="uk-UA" sz="3200" dirty="0">
                <a:solidFill>
                  <a:prstClr val="black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Алгоритм для бізнес плану.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5644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Соціальна та громадянська компетентність</a:t>
            </a:r>
            <a:r>
              <a:rPr lang="ru-RU" dirty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uk-UA" smtClean="0"/>
              <a:t>Маркетингові ходи.</a:t>
            </a:r>
            <a:endParaRPr lang="uk-UA" dirty="0"/>
          </a:p>
        </p:txBody>
      </p:sp>
      <p:pic>
        <p:nvPicPr>
          <p:cNvPr id="3074" name="Picture 2" descr="http://jak-zarobyty.pp.ua/foto1/image_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68052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347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Екологічна грамотність і здорове життя.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 досягти успіху контролюючи свою мову.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305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53" y="19713"/>
            <a:ext cx="9151753" cy="686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56180"/>
            <a:ext cx="8229600" cy="3151453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СЛОВА МАЮТЬ</a:t>
            </a:r>
            <a:br>
              <a:rPr lang="uk-UA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ВЕЛИКУ СИЛУ</a:t>
            </a:r>
            <a:endParaRPr lang="ru-RU" sz="5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4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0"/>
            <a:ext cx="4932040" cy="6858000"/>
          </a:xfrm>
        </p:spPr>
        <p:txBody>
          <a:bodyPr>
            <a:normAutofit fontScale="90000"/>
          </a:bodyPr>
          <a:lstStyle/>
          <a:p>
            <a:pPr marL="432000" lvl="0" algn="l">
              <a:spcBef>
                <a:spcPts val="600"/>
              </a:spcBef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     </a:t>
            </a:r>
            <a:br>
              <a:rPr lang="uk-UA" b="1" dirty="0" smtClean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    Носсрат        </a:t>
            </a:r>
            <a:br>
              <a:rPr lang="uk-UA" b="1" dirty="0" smtClean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  Пезешкіан</a:t>
            </a:r>
            <a:br>
              <a:rPr lang="uk-UA" b="1" dirty="0" smtClean="0"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latin typeface="Arial" pitchFamily="34" charset="0"/>
                <a:cs typeface="Arial" pitchFamily="34" charset="0"/>
              </a:rPr>
              <a:t>німецький психотерапевт</a:t>
            </a:r>
            <a:r>
              <a:rPr lang="uk-UA" sz="2800" dirty="0" smtClean="0">
                <a:latin typeface="+mn-lt"/>
              </a:rPr>
              <a:t/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/>
            </a:r>
            <a:br>
              <a:rPr lang="uk-UA" sz="2800" dirty="0" smtClean="0">
                <a:latin typeface="+mn-lt"/>
              </a:rPr>
            </a:br>
            <a:r>
              <a:rPr lang="uk-UA" sz="3100" dirty="0" err="1" smtClean="0">
                <a:latin typeface="+mn-lt"/>
              </a:rPr>
              <a:t>“</a:t>
            </a:r>
            <a:r>
              <a:rPr lang="uk-UA" sz="3100" dirty="0" err="1" smtClean="0"/>
              <a:t>Тренінг</a:t>
            </a:r>
            <a:r>
              <a:rPr lang="uk-UA" sz="3100" dirty="0" smtClean="0"/>
              <a:t> </a:t>
            </a:r>
            <a:r>
              <a:rPr lang="uk-UA" sz="3100" dirty="0"/>
              <a:t>сімейних </a:t>
            </a:r>
            <a:r>
              <a:rPr lang="uk-UA" sz="3100" dirty="0" err="1" smtClean="0"/>
              <a:t>стосунків”</a:t>
            </a:r>
            <a:r>
              <a:rPr lang="uk-UA" sz="3100" dirty="0" smtClean="0"/>
              <a:t>;</a:t>
            </a:r>
            <a:br>
              <a:rPr lang="uk-UA" sz="3100" dirty="0" smtClean="0"/>
            </a:br>
            <a:r>
              <a:rPr lang="uk-UA" sz="3100" dirty="0" smtClean="0"/>
              <a:t>“ </a:t>
            </a:r>
            <a:r>
              <a:rPr lang="uk-UA" sz="3100" dirty="0"/>
              <a:t>33 та одна форма </a:t>
            </a:r>
            <a:r>
              <a:rPr lang="uk-UA" sz="3100" dirty="0" err="1" smtClean="0"/>
              <a:t>партнерства”</a:t>
            </a:r>
            <a:r>
              <a:rPr lang="uk-UA" sz="3100" dirty="0" smtClean="0"/>
              <a:t>;</a:t>
            </a:r>
            <a:br>
              <a:rPr lang="uk-UA" sz="3100" dirty="0" smtClean="0"/>
            </a:br>
            <a:r>
              <a:rPr lang="uk-UA" sz="3100" dirty="0" smtClean="0"/>
              <a:t> </a:t>
            </a:r>
            <a:r>
              <a:rPr lang="uk-UA" sz="3100" dirty="0" err="1" smtClean="0"/>
              <a:t>“Психосоматика</a:t>
            </a:r>
            <a:r>
              <a:rPr lang="uk-UA" sz="3100" dirty="0" smtClean="0"/>
              <a:t> </a:t>
            </a:r>
            <a:r>
              <a:rPr lang="uk-UA" sz="3100" dirty="0"/>
              <a:t>та позитивна </a:t>
            </a:r>
            <a:r>
              <a:rPr lang="uk-UA" sz="3100" dirty="0" err="1" smtClean="0"/>
              <a:t>психотерапія”</a:t>
            </a:r>
            <a:r>
              <a:rPr lang="uk-UA" sz="3100" dirty="0" smtClean="0"/>
              <a:t>;</a:t>
            </a:r>
            <a:br>
              <a:rPr lang="uk-UA" sz="3100" dirty="0" smtClean="0"/>
            </a:br>
            <a:r>
              <a:rPr lang="ru-RU" sz="3100" dirty="0" smtClean="0"/>
              <a:t>«</a:t>
            </a:r>
            <a:r>
              <a:rPr lang="uk-UA" sz="3100" dirty="0" smtClean="0"/>
              <a:t>Позитивна </a:t>
            </a:r>
            <a:r>
              <a:rPr lang="uk-UA" sz="3100" dirty="0"/>
              <a:t>сімейна </a:t>
            </a:r>
            <a:r>
              <a:rPr lang="uk-UA" sz="3100" dirty="0" err="1" smtClean="0"/>
              <a:t>психотерапія”</a:t>
            </a:r>
            <a:r>
              <a:rPr lang="uk-UA" sz="31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4635624" cy="69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99992" y="332656"/>
            <a:ext cx="446449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99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3"/>
            <a:ext cx="9147884" cy="68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04383" y="332656"/>
            <a:ext cx="2664296" cy="1148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prstClr val="black"/>
                </a:solidFill>
              </a:rPr>
              <a:t>Людина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3622" y="2636912"/>
            <a:ext cx="5760640" cy="1148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prstClr val="black"/>
                </a:solidFill>
              </a:rPr>
              <a:t>Слова - руйнівники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950" y="4941168"/>
            <a:ext cx="6050614" cy="14078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prstClr val="black"/>
                </a:solidFill>
              </a:rPr>
              <a:t>Запрограмована дія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4108052" y="1790758"/>
            <a:ext cx="978408" cy="609809"/>
          </a:xfrm>
          <a:prstGeom prst="notchedRightArrow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4047326" y="4147060"/>
            <a:ext cx="978408" cy="609809"/>
          </a:xfrm>
          <a:prstGeom prst="notched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59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5400" b="1" dirty="0" smtClean="0"/>
              <a:t>ПОЯСНЕННЯ СЛІВ-КАЙДАНІВ</a:t>
            </a:r>
            <a:endParaRPr lang="ru-RU" sz="5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0871" y="3068114"/>
            <a:ext cx="5832648" cy="30432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800" b="1" dirty="0" smtClean="0"/>
              <a:t>Я НЕ ГІДНИЙ</a:t>
            </a:r>
            <a:endParaRPr lang="ru-RU" sz="8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3152870"/>
            <a:ext cx="6264696" cy="31124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b="1" dirty="0" smtClean="0"/>
              <a:t>НЕ ХОЧУ, АЛЕ ЗМУШУЮТЬ</a:t>
            </a:r>
            <a:endParaRPr lang="ru-RU" sz="7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1660" y="4825122"/>
            <a:ext cx="7056784" cy="28803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dirty="0" smtClean="0"/>
              <a:t>НЕМОЖЛИВО</a:t>
            </a:r>
            <a:endParaRPr lang="ru-RU" sz="8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8687" y="1800898"/>
            <a:ext cx="5544616" cy="25344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dirty="0" smtClean="0"/>
              <a:t>У МЕНЕ НЕ ВИЙДЕ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40502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85720" y="142852"/>
            <a:ext cx="8858280" cy="664373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1000108"/>
            <a:ext cx="7143751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Список </a:t>
            </a:r>
            <a:r>
              <a:rPr lang="ru-RU" b="1" dirty="0"/>
              <a:t>компетентностей,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набуватимуть</a:t>
            </a:r>
            <a:r>
              <a:rPr lang="ru-RU" b="1" dirty="0"/>
              <a:t> </a:t>
            </a:r>
            <a:r>
              <a:rPr lang="ru-RU" b="1" dirty="0" err="1"/>
              <a:t>учні</a:t>
            </a:r>
            <a:r>
              <a:rPr lang="ru-RU" b="1" dirty="0"/>
              <a:t>, уже </a:t>
            </a:r>
            <a:r>
              <a:rPr lang="ru-RU" b="1" dirty="0" err="1"/>
              <a:t>закріплено</a:t>
            </a:r>
            <a:r>
              <a:rPr lang="ru-RU" b="1" dirty="0"/>
              <a:t> законом «Про </a:t>
            </a:r>
            <a:r>
              <a:rPr lang="ru-RU" b="1" dirty="0" err="1"/>
              <a:t>освіту</a:t>
            </a:r>
            <a:r>
              <a:rPr lang="ru-RU" b="1" dirty="0"/>
              <a:t>». </a:t>
            </a: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складався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урахуванням</a:t>
            </a:r>
            <a:r>
              <a:rPr lang="ru-RU" dirty="0"/>
              <a:t> «</a:t>
            </a:r>
            <a:r>
              <a:rPr lang="ru-RU" u="sng" dirty="0" err="1">
                <a:hlinkClick r:id="rId2"/>
              </a:rPr>
              <a:t>Рекомендації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Європейського</a:t>
            </a:r>
            <a:r>
              <a:rPr lang="ru-RU" u="sng" dirty="0">
                <a:hlinkClick r:id="rId2"/>
              </a:rPr>
              <a:t> Парламенту та Ради </a:t>
            </a:r>
            <a:r>
              <a:rPr lang="ru-RU" u="sng" dirty="0" err="1">
                <a:hlinkClick r:id="rId2"/>
              </a:rPr>
              <a:t>Європи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щодо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формування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ключових</a:t>
            </a:r>
            <a:r>
              <a:rPr lang="ru-RU" u="sng" dirty="0">
                <a:hlinkClick r:id="rId2"/>
              </a:rPr>
              <a:t> компетентностей </a:t>
            </a:r>
            <a:r>
              <a:rPr lang="ru-RU" u="sng" dirty="0" err="1">
                <a:hlinkClick r:id="rId2"/>
              </a:rPr>
              <a:t>освіти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впродовж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життя</a:t>
            </a:r>
            <a:r>
              <a:rPr lang="ru-RU" dirty="0"/>
              <a:t>» (</a:t>
            </a:r>
            <a:r>
              <a:rPr lang="ru-RU" dirty="0" err="1"/>
              <a:t>від</a:t>
            </a:r>
            <a:r>
              <a:rPr lang="ru-RU" dirty="0"/>
              <a:t> 18.12.2006 р.)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332656"/>
            <a:ext cx="4032448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НЕ МОЖУ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268770"/>
            <a:ext cx="4032448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ЗРОБЛЮ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02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332656"/>
            <a:ext cx="4032448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НЕ ВМІЮ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261732"/>
            <a:ext cx="4032448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НАВЧУСЯ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78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4608512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НЕ ВПЕВНЕНИЙ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332656"/>
            <a:ext cx="5112568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ЦЕ </a:t>
            </a:r>
            <a:r>
              <a:rPr lang="uk-UA" sz="6000" b="1" smtClean="0"/>
              <a:t>В МОЇХ СИЛАХ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94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4608512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НЕ ВИЙДЕ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261732"/>
            <a:ext cx="5112568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ЗМОЖУ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98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47664" y="315500"/>
            <a:ext cx="6840760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ЦЕ ВИЩЕ МОЇХ МОЖЛИВОСТЕЙ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5080" y="244576"/>
            <a:ext cx="6873343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ВИКОНАЮ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2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4608512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НЕ МОЖУ ОБІЦЯТИ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318057"/>
            <a:ext cx="5561384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ОБОВ’ЯЗКОВО ЗРОБЛЮ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2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5904656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НЕ ХОЧУ, АЛЕ ЗМУШУТЬ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3034" y="261732"/>
            <a:ext cx="6657398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МАЮ ВЕЛИЧЕЗНЕ БАЖАННЯ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25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4608512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ВІД МЕНЕ НЕ ЗАЛЕЖИТЬ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332656"/>
            <a:ext cx="6948772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САМЕ Я ПОВИНЕН ЦЕ ВИКОНАТИ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48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0375" y="332656"/>
            <a:ext cx="8288089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НЕ ВІЗЬМУ НА СЕБЕ ТАКУ ВІДПОВІДАЛЬНІСТЬ</a:t>
            </a:r>
            <a:endParaRPr lang="ru-RU" sz="5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8236" y="328642"/>
            <a:ext cx="8290227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ПОДОЛАЮ ТРУДНОЩІ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43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4608512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Я НЕ ГІДНИЙ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7307" y="317167"/>
            <a:ext cx="6350388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Я ЗАСЛУГОВУЮ НА ЦЕ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95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785786" y="500042"/>
            <a:ext cx="8072494" cy="913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Ключові компетентності для НУШ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8215370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Спілкування державною (і рідною ) мовами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14282" y="1142984"/>
            <a:ext cx="7572428" cy="9132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Спілкування  іноземними мовами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928662" y="1714488"/>
            <a:ext cx="7715304" cy="913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Математична грамотність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5720" y="2285992"/>
            <a:ext cx="7572428" cy="9132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Компетентності в природничих науках і технологіях</a:t>
            </a:r>
            <a:endParaRPr lang="uk-UA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928662" y="2857496"/>
            <a:ext cx="7572428" cy="913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Інформаційно-цифрова компетентність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7158" y="3429000"/>
            <a:ext cx="7572428" cy="9132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Уміння вчитись впродовж життя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000100" y="4000504"/>
            <a:ext cx="7572428" cy="913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Ініціативність і підприємливість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7158" y="4572008"/>
            <a:ext cx="7572428" cy="9132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Соціальна та громадянська компетентність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928662" y="5072074"/>
            <a:ext cx="7572428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Обізнаність та здатність до самовираження у сфері культури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57158" y="5944740"/>
            <a:ext cx="7572428" cy="9132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Екологічна грамотність і здорове життя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5112568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НЕМОЖЛИВО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3034" y="332656"/>
            <a:ext cx="5361254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ВСЕ МОЖЕ ЗДІЙСНИТИСЯ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78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4608512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У МЕНЕ НЕ ВИЙДЕ</a:t>
            </a:r>
            <a:endParaRPr lang="ru-RU" sz="6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620" y="261732"/>
            <a:ext cx="5669396" cy="1942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Я ВІРЮ В СВОЇ СИЛИ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51" y="2564904"/>
            <a:ext cx="4104134" cy="2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Zvuki_Zvuk_cepej (mp3cu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229200"/>
            <a:ext cx="609600" cy="609600"/>
          </a:xfrm>
          <a:prstGeom prst="rect">
            <a:avLst/>
          </a:prstGeom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6740071" cy="3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77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Успішний підприємець – щасливе майбутнє країни.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926001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ПОРАДИ НЕЙРОБІОЛОГА</a:t>
            </a:r>
            <a:endParaRPr lang="ru-RU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47933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694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Навчитися говорити «дякую»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556" y="1556792"/>
            <a:ext cx="61944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07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Вирішувати проблеми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поСТУПОВО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://www.tutkatamka.com.ua/wp-content/uploads/2017/11/2-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1"/>
            <a:ext cx="8639522" cy="51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94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Висловити все погане, що накопичилося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://www.tutkatamka.com.ua/wp-content/uploads/2017/11/3-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9046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097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Дотики й обійми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://www.tutkatamka.com.ua/wp-content/uploads/2017/11/4-26.jpg"/>
          <p:cNvPicPr/>
          <p:nvPr/>
        </p:nvPicPr>
        <p:blipFill>
          <a:blip r:embed="rId2" cstate="print"/>
          <a:srcRect b="16415"/>
          <a:stretch>
            <a:fillRect/>
          </a:stretch>
        </p:blipFill>
        <p:spPr bwMode="auto">
          <a:xfrm>
            <a:off x="755576" y="1530714"/>
            <a:ext cx="7344816" cy="405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659216"/>
            <a:ext cx="734481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Фізичний біль                             Емпатія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1376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Вчитися, вчитися і ще раз вчитися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://www.tutkatamka.com.ua/wp-content/uploads/2017/11/5-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1"/>
            <a:ext cx="5615905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120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Займатися спортом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://www.tutkatamka.com.ua/wp-content/uploads/2017/11/6-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920" y="1628799"/>
            <a:ext cx="6191250" cy="519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801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b="1" i="1" dirty="0">
                <a:solidFill>
                  <a:prstClr val="black"/>
                </a:solidFill>
              </a:rPr>
              <a:t>Спілкування державною (і рідною ) мовами. </a:t>
            </a:r>
            <a:r>
              <a:rPr lang="uk-UA" sz="3200" dirty="0">
                <a:solidFill>
                  <a:prstClr val="black"/>
                </a:solidFill>
              </a:rPr>
              <a:t/>
            </a:r>
            <a:br>
              <a:rPr lang="uk-UA" sz="3200" dirty="0">
                <a:solidFill>
                  <a:prstClr val="black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871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Міцно спати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://www.tutkatamka.com.ua/wp-content/uploads/2017/11/7-26.jpg"/>
          <p:cNvPicPr/>
          <p:nvPr/>
        </p:nvPicPr>
        <p:blipFill>
          <a:blip r:embed="rId2" cstate="print"/>
          <a:srcRect r="2174" b="18500"/>
          <a:stretch>
            <a:fillRect/>
          </a:stretch>
        </p:blipFill>
        <p:spPr bwMode="auto">
          <a:xfrm>
            <a:off x="899592" y="1340768"/>
            <a:ext cx="71287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739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7" y="260648"/>
            <a:ext cx="8229600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Перебувати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очікуванні чогось приємного</a:t>
            </a:r>
            <a:r>
              <a:rPr lang="ru-RU" b="1" dirty="0"/>
              <a:t/>
            </a:r>
            <a:br>
              <a:rPr lang="ru-RU" b="1" dirty="0"/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://www.tutkatamka.com.ua/wp-content/uploads/2017/11/Capture-5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947616" cy="49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117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Код нації</a:t>
            </a:r>
            <a:endParaRPr lang="ru-RU" b="1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96" r="9686"/>
          <a:stretch/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295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 економічної освіти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/>
              <a:t>    Це</a:t>
            </a:r>
            <a:r>
              <a:rPr lang="uk-UA" dirty="0" smtClean="0"/>
              <a:t> </a:t>
            </a:r>
            <a:r>
              <a:rPr lang="uk-UA" b="1" dirty="0" smtClean="0"/>
              <a:t>така підготовка учнів, яка забезпечить їм достатній рівень життєвої компетентності у сфері економічних відносин на рівні держави, родини та окремої людини. </a:t>
            </a:r>
            <a:endParaRPr lang="ru-RU" b="1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667250" cy="52863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Розвиток сучасної економічної освіти потребує формування професійної компетентності вчителів економіки нового типу, які в умовах інноваційного освітнього середовища не тільки передають на інформаційному рівні учням знання, а і 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28638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сприяють розвитку креативності їх економічного мислення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429000"/>
            <a:ext cx="2071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формуванню умінь самостійної пізнавальної діяльності, самоорганізації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8215338" y="6215082"/>
            <a:ext cx="928662" cy="7143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Вивчення економіки сприяє: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61539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4143404" cy="421484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Професійна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компетентність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учителя </a:t>
            </a:r>
            <a:r>
              <a:rPr lang="ru-RU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економіки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окрім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ґрунтовного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знання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свого</a:t>
            </a:r>
            <a:r>
              <a:rPr lang="ru-RU" sz="3400" b="1" dirty="0" smtClean="0"/>
              <a:t> предмета, методу </a:t>
            </a:r>
            <a:r>
              <a:rPr lang="ru-RU" sz="3400" b="1" dirty="0" err="1" smtClean="0"/>
              <a:t>викладання</a:t>
            </a:r>
            <a:r>
              <a:rPr lang="ru-RU" sz="3400" b="1" dirty="0" smtClean="0"/>
              <a:t>, </a:t>
            </a:r>
            <a:r>
              <a:rPr lang="ru-RU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включає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ряд </a:t>
            </a:r>
            <a:r>
              <a:rPr lang="ru-RU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складових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зокрема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умінь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інтелектуальних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мовленнєво-комунікативних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емоційно-вольових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творчих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діагностичних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організаторських</a:t>
            </a:r>
            <a:r>
              <a:rPr lang="ru-RU" sz="3400" b="1" dirty="0" smtClean="0"/>
              <a:t> та </a:t>
            </a:r>
            <a:r>
              <a:rPr lang="ru-RU" sz="3400" b="1" dirty="0" err="1" smtClean="0"/>
              <a:t>інших</a:t>
            </a:r>
            <a:r>
              <a:rPr lang="uk-UA" sz="3400" b="1" dirty="0" smtClean="0"/>
              <a:t>.</a:t>
            </a:r>
            <a:endParaRPr lang="ru-RU" sz="3400" b="1" dirty="0" smtClean="0"/>
          </a:p>
          <a:p>
            <a:endParaRPr lang="ru-RU" sz="3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Вчителі економіки мають володіти  здатністю забезпечити: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58"/>
          <a:ext cx="8229600" cy="54292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600"/>
              </a:tblGrid>
              <a:tr h="857256">
                <a:tc>
                  <a:txBody>
                    <a:bodyPr/>
                    <a:lstStyle/>
                    <a:p>
                      <a:pPr lvl="0"/>
                      <a:r>
                        <a:rPr lang="uk-UA" sz="2400" b="1" kern="1200" dirty="0" smtClean="0"/>
                        <a:t>засвоєння базового рівня економічної освіченості;</a:t>
                      </a:r>
                      <a:endParaRPr lang="ru-RU" sz="2400" b="1" kern="1200" dirty="0" smtClean="0"/>
                    </a:p>
                    <a:p>
                      <a:pPr lvl="0"/>
                      <a:r>
                        <a:rPr lang="uk-UA" sz="2400" b="1" kern="1200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</a:tr>
              <a:tr h="1238259">
                <a:tc>
                  <a:txBody>
                    <a:bodyPr/>
                    <a:lstStyle/>
                    <a:p>
                      <a:r>
                        <a:rPr lang="uk-UA" sz="2400" b="1" kern="1200" dirty="0" smtClean="0"/>
                        <a:t> формування в учнів знань прикладного характеру, які сприяють адекватним діям в тій чи іншій економічній ситуації;</a:t>
                      </a:r>
                      <a:endParaRPr lang="ru-RU" sz="2400" b="1" dirty="0"/>
                    </a:p>
                  </a:txBody>
                  <a:tcPr/>
                </a:tc>
              </a:tr>
              <a:tr h="1238259">
                <a:tc>
                  <a:txBody>
                    <a:bodyPr/>
                    <a:lstStyle/>
                    <a:p>
                      <a:r>
                        <a:rPr lang="uk-UA" sz="2400" b="1" kern="1200" dirty="0" smtClean="0"/>
                        <a:t>формування умінь самостійно засвоювати економічну інформацію, аналізувати її і ухвалювати обґрунтовані рішення;</a:t>
                      </a:r>
                      <a:endParaRPr lang="ru-RU" sz="2400" b="1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uk-UA" sz="2400" b="1" kern="1200" dirty="0" smtClean="0"/>
                        <a:t>виховання конкурентоспроможної особистості випускника загальноосвітніх навчальних закладів;</a:t>
                      </a:r>
                      <a:endParaRPr lang="ru-RU" sz="2400" b="1" dirty="0"/>
                    </a:p>
                  </a:txBody>
                  <a:tcPr/>
                </a:tc>
              </a:tr>
              <a:tr h="1238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smtClean="0"/>
                        <a:t>орієнтацію на дотримання правил цивілізованого ринку у вирішенні проблем. </a:t>
                      </a:r>
                      <a:endParaRPr lang="ru-RU" sz="2400" b="1" kern="1200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Вчителям важливо володіти уміннями: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42844" y="1357298"/>
          <a:ext cx="8858312" cy="535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2000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Компетентнісний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підхід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пов’язаний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особистісно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орієнтованим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діяльнісним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підходами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навчально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428868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/>
              <a:t>Він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потребує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трансформації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змісту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освіти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перетворення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його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моделі</a:t>
            </a:r>
            <a:r>
              <a:rPr lang="ru-RU" sz="4400" b="1" dirty="0" smtClean="0"/>
              <a:t>, </a:t>
            </a:r>
            <a:r>
              <a:rPr lang="ru-RU" sz="4400" b="1" u="sng" dirty="0" smtClean="0"/>
              <a:t>яка </a:t>
            </a:r>
            <a:r>
              <a:rPr lang="ru-RU" sz="4400" b="1" u="sng" dirty="0" err="1" smtClean="0"/>
              <a:t>існує</a:t>
            </a:r>
            <a:r>
              <a:rPr lang="ru-RU" sz="4400" b="1" u="sng" dirty="0" smtClean="0"/>
              <a:t> </a:t>
            </a:r>
            <a:r>
              <a:rPr lang="ru-RU" sz="4400" b="1" u="sng" dirty="0" err="1" smtClean="0"/>
              <a:t>об’єктивно</a:t>
            </a:r>
            <a:r>
              <a:rPr lang="ru-RU" sz="4400" b="1" u="sng" dirty="0" smtClean="0"/>
              <a:t>, для «</a:t>
            </a:r>
            <a:r>
              <a:rPr lang="ru-RU" sz="4400" b="1" u="sng" dirty="0" err="1" smtClean="0"/>
              <a:t>всіх</a:t>
            </a:r>
            <a:r>
              <a:rPr lang="ru-RU" sz="4400" b="1" u="sng" dirty="0" smtClean="0"/>
              <a:t>»,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суб’єктивні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надбання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кожного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майбутнього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фахівця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65103"/>
            <a:ext cx="8496944" cy="17784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 кругленьким ... 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и по запросу дохід малю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8182"/>
            <a:ext cx="8496944" cy="399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652120" y="5229200"/>
            <a:ext cx="259228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5279504"/>
            <a:ext cx="2088232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39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податки  малюн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2809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360871"/>
            <a:ext cx="8352928" cy="16158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Дзюрчать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струмки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промокли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п'ятки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пора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платити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... 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5013176"/>
            <a:ext cx="1944216" cy="72008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233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913</Words>
  <Application>Microsoft Office PowerPoint</Application>
  <PresentationFormat>Экран (4:3)</PresentationFormat>
  <Paragraphs>159</Paragraphs>
  <Slides>79</Slides>
  <Notes>1</Notes>
  <HiddenSlides>0</HiddenSlides>
  <MMClips>12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79</vt:i4>
      </vt:variant>
    </vt:vector>
  </HeadingPairs>
  <TitlesOfParts>
    <vt:vector size="84" baseType="lpstr">
      <vt:lpstr>Тема Office</vt:lpstr>
      <vt:lpstr>1_Тема Office</vt:lpstr>
      <vt:lpstr>2_Тема Office</vt:lpstr>
      <vt:lpstr>3_Тема Office</vt:lpstr>
      <vt:lpstr>4_Тема Office</vt:lpstr>
      <vt:lpstr>Формування ключових компетентностей  на уроках економіки </vt:lpstr>
      <vt:lpstr>Слайд 2</vt:lpstr>
      <vt:lpstr>Слайд 3</vt:lpstr>
      <vt:lpstr>Слайд 4</vt:lpstr>
      <vt:lpstr>Слайд 5</vt:lpstr>
      <vt:lpstr>Ключові компетентності для НУШ </vt:lpstr>
      <vt:lpstr>Спілкування державною (і рідною ) мовами.  </vt:lpstr>
      <vt:lpstr>Слайд 8</vt:lpstr>
      <vt:lpstr>Слайд 9</vt:lpstr>
      <vt:lpstr>Слайд 10</vt:lpstr>
      <vt:lpstr>Слайд 11</vt:lpstr>
      <vt:lpstr>Будуть цілими, як у танку, Ваші збереження у...  </vt:lpstr>
      <vt:lpstr>Приносити доходи став У банку татів ...  </vt:lpstr>
      <vt:lpstr>                                                                                                                                         Як дитини немає без мами, Збуту  немає без...  </vt:lpstr>
      <vt:lpstr>Люди ходять на базар: Бо  дешевший там ...  </vt:lpstr>
      <vt:lpstr>                        І лікарю, і акробату Дають зароблену ...  </vt:lpstr>
      <vt:lpstr>Слайд 17</vt:lpstr>
      <vt:lpstr>На  гривні - копійки, на долари - центи, Біжать-набігають у  банку ...  </vt:lpstr>
      <vt:lpstr>В яку річку товар можна упакувати?  </vt:lpstr>
      <vt:lpstr>Що коштує дешево, а цінується дуже дорого?  </vt:lpstr>
      <vt:lpstr>Про яке улюбленому дітьми продукті економісти кажуть: «Це вміння продати одну картоплину за ціною кілограма»? </vt:lpstr>
      <vt:lpstr>«Економічна порода собак - це...» Яка?  </vt:lpstr>
      <vt:lpstr> Яку країну називають «банкіром» усього світу?  </vt:lpstr>
      <vt:lpstr>Назвіть захід, де ціну набивають молотком.  </vt:lpstr>
      <vt:lpstr>«Кока-кола» по відношенню до «Пепсі-кола» - це... Хто?  </vt:lpstr>
      <vt:lpstr>Хто, згідно прислів'ю, платить двічі?  </vt:lpstr>
      <vt:lpstr> Що народжує попит?   </vt:lpstr>
      <vt:lpstr> Що в кінці кожного кварталу здає бухгалтер?    </vt:lpstr>
      <vt:lpstr>    В який колір «забарвлена» найвища ціна, яку можна дати за   щось?  </vt:lpstr>
      <vt:lpstr>Як кажуть про тих, хто обіцяє комусь великі блага, багатство? </vt:lpstr>
      <vt:lpstr>    Як називають спосіб дій, при якому уникають крайнощів, ризику, сміливих рішень? </vt:lpstr>
      <vt:lpstr>Які корисні копалини називають «чорним золотом»?</vt:lpstr>
      <vt:lpstr>             Яке рослинне волокно отримало назву «біле золото»? </vt:lpstr>
      <vt:lpstr>Слайд 34</vt:lpstr>
      <vt:lpstr>Обізнаність та здатність до самовираження у сфері культури.  </vt:lpstr>
      <vt:lpstr>Математична грамотність.  </vt:lpstr>
      <vt:lpstr>Компетентності  в природничих науках і технологіях.</vt:lpstr>
      <vt:lpstr>Компетентності  в природничих науках і технологіях. </vt:lpstr>
      <vt:lpstr> Інформаційно – цифрова компетентність  </vt:lpstr>
      <vt:lpstr>Уміння учитися впродовж життя. </vt:lpstr>
      <vt:lpstr>Ініціативність і підприємливість. </vt:lpstr>
      <vt:lpstr>Соціальна та громадянська компетентність. </vt:lpstr>
      <vt:lpstr>Екологічна грамотність і здорове життя.  </vt:lpstr>
      <vt:lpstr>СЛОВА МАЮТЬ  ВЕЛИКУ СИЛУ</vt:lpstr>
      <vt:lpstr>             Носсрат             Пезешкіан німецький психотерапевт  “Тренінг сімейних стосунків”; “ 33 та одна форма партнерства”;  “Психосоматика та позитивна психотерапія”; «Позитивна сімейна психотерапія”.   </vt:lpstr>
      <vt:lpstr>Слайд 46</vt:lpstr>
      <vt:lpstr>Слайд 47</vt:lpstr>
      <vt:lpstr>ПОЯСНЕННЯ СЛІВ-КАЙДАНІВ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Успішний підприємець – щасливе майбутнє країни. </vt:lpstr>
      <vt:lpstr>ПОРАДИ НЕЙРОБІОЛОГА</vt:lpstr>
      <vt:lpstr>Навчитися говорити «дякую»</vt:lpstr>
      <vt:lpstr>Вирішувати проблеми поСТУПОВО</vt:lpstr>
      <vt:lpstr>Висловити все погане, що накопичилося</vt:lpstr>
      <vt:lpstr>Дотики й обійми</vt:lpstr>
      <vt:lpstr>Вчитися, вчитися і ще раз вчитися</vt:lpstr>
      <vt:lpstr>Займатися спортом</vt:lpstr>
      <vt:lpstr>Міцно спати</vt:lpstr>
      <vt:lpstr> Перебувати в очікуванні чогось приємного </vt:lpstr>
      <vt:lpstr>Код нації</vt:lpstr>
      <vt:lpstr>Мета економічної освіти</vt:lpstr>
      <vt:lpstr>Розвиток сучасної економічної освіти потребує формування професійної компетентності вчителів економіки нового типу, які в умовах інноваційного освітнього середовища не тільки передають на інформаційному рівні учням знання, а і :</vt:lpstr>
      <vt:lpstr>Вивчення економіки сприяє:</vt:lpstr>
      <vt:lpstr>Слайд 76</vt:lpstr>
      <vt:lpstr>Вчителі економіки мають володіти  здатністю забезпечити:  </vt:lpstr>
      <vt:lpstr>Вчителям важливо володіти уміннями:</vt:lpstr>
      <vt:lpstr>Слайд 79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ключових компетентностей  на уроках економіки</dc:title>
  <dc:creator>Пользователь Windows</dc:creator>
  <cp:lastModifiedBy>User</cp:lastModifiedBy>
  <cp:revision>31</cp:revision>
  <dcterms:created xsi:type="dcterms:W3CDTF">2018-02-12T15:02:13Z</dcterms:created>
  <dcterms:modified xsi:type="dcterms:W3CDTF">2018-05-09T05:31:25Z</dcterms:modified>
</cp:coreProperties>
</file>